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30" r:id="rId2"/>
    <p:sldId id="281" r:id="rId3"/>
    <p:sldId id="282" r:id="rId4"/>
    <p:sldId id="285" r:id="rId5"/>
    <p:sldId id="290" r:id="rId6"/>
    <p:sldId id="287" r:id="rId7"/>
    <p:sldId id="327" r:id="rId8"/>
    <p:sldId id="284" r:id="rId9"/>
    <p:sldId id="322" r:id="rId10"/>
    <p:sldId id="291" r:id="rId11"/>
    <p:sldId id="377" r:id="rId12"/>
    <p:sldId id="295" r:id="rId13"/>
    <p:sldId id="294" r:id="rId14"/>
    <p:sldId id="374" r:id="rId15"/>
    <p:sldId id="376" r:id="rId16"/>
    <p:sldId id="298" r:id="rId17"/>
    <p:sldId id="299" r:id="rId18"/>
    <p:sldId id="375" r:id="rId19"/>
    <p:sldId id="301" r:id="rId20"/>
    <p:sldId id="302" r:id="rId21"/>
    <p:sldId id="303" r:id="rId22"/>
    <p:sldId id="305" r:id="rId23"/>
    <p:sldId id="306" r:id="rId24"/>
    <p:sldId id="307" r:id="rId25"/>
    <p:sldId id="304" r:id="rId26"/>
    <p:sldId id="309" r:id="rId27"/>
    <p:sldId id="310" r:id="rId28"/>
    <p:sldId id="324" r:id="rId29"/>
    <p:sldId id="312" r:id="rId30"/>
    <p:sldId id="313" r:id="rId31"/>
    <p:sldId id="314" r:id="rId32"/>
    <p:sldId id="316" r:id="rId33"/>
    <p:sldId id="317" r:id="rId34"/>
    <p:sldId id="277" r:id="rId35"/>
    <p:sldId id="353" r:id="rId36"/>
    <p:sldId id="352" r:id="rId37"/>
    <p:sldId id="355" r:id="rId38"/>
    <p:sldId id="356" r:id="rId39"/>
    <p:sldId id="357" r:id="rId40"/>
    <p:sldId id="359" r:id="rId41"/>
    <p:sldId id="360" r:id="rId42"/>
    <p:sldId id="361" r:id="rId43"/>
    <p:sldId id="358" r:id="rId44"/>
    <p:sldId id="381" r:id="rId45"/>
    <p:sldId id="323" r:id="rId46"/>
    <p:sldId id="362" r:id="rId47"/>
    <p:sldId id="364" r:id="rId48"/>
    <p:sldId id="365" r:id="rId49"/>
    <p:sldId id="370" r:id="rId50"/>
    <p:sldId id="383" r:id="rId51"/>
    <p:sldId id="384"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sorterViewPr>
    <p:cViewPr>
      <p:scale>
        <a:sx n="66" d="100"/>
        <a:sy n="66" d="100"/>
      </p:scale>
      <p:origin x="0" y="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C8B5A0-537B-4657-854B-DF0A025E4352}" type="datetimeFigureOut">
              <a:rPr lang="en-US" smtClean="0"/>
              <a:pPr/>
              <a:t>9/22/2016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FEE07C-31AF-4BA2-B7AE-7E78D4E91F86}" type="slidenum">
              <a:rPr lang="en-US" smtClean="0"/>
              <a:pPr/>
              <a:t>‹#›</a:t>
            </a:fld>
            <a:endParaRPr lang="en-US"/>
          </a:p>
        </p:txBody>
      </p:sp>
    </p:spTree>
    <p:extLst>
      <p:ext uri="{BB962C8B-B14F-4D97-AF65-F5344CB8AC3E}">
        <p14:creationId xmlns:p14="http://schemas.microsoft.com/office/powerpoint/2010/main" val="334543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56F93-C4BC-471A-A393-1B45AD86D55F}" type="datetimeFigureOut">
              <a:rPr lang="en-US" smtClean="0"/>
              <a:pPr/>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F35B6-624E-49A3-AD9F-5866772F5A14}" type="slidenum">
              <a:rPr lang="en-US" smtClean="0"/>
              <a:pPr/>
              <a:t>‹#›</a:t>
            </a:fld>
            <a:endParaRPr lang="en-US"/>
          </a:p>
        </p:txBody>
      </p:sp>
    </p:spTree>
    <p:extLst>
      <p:ext uri="{BB962C8B-B14F-4D97-AF65-F5344CB8AC3E}">
        <p14:creationId xmlns:p14="http://schemas.microsoft.com/office/powerpoint/2010/main" val="401934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503D9AF-CB09-4F96-9B80-000C9BD3E93D}" type="slidenum">
              <a:rPr lang="en-US" smtClean="0">
                <a:latin typeface="Arial" pitchFamily="34" charset="0"/>
              </a:rPr>
              <a:pPr/>
              <a:t>46</a:t>
            </a:fld>
            <a:endParaRPr lang="en-US" smtClean="0">
              <a:latin typeface="Arial" pitchFamily="34" charset="0"/>
            </a:endParaRPr>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512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E04234A-2ABF-44F5-AB98-9B2B6FD62A4F}" type="slidenum">
              <a:rPr lang="en-US" sz="1200">
                <a:latin typeface="Calibri" pitchFamily="34" charset="0"/>
              </a:rPr>
              <a:pPr algn="r" eaLnBrk="1" hangingPunct="1"/>
              <a:t>46</a:t>
            </a:fld>
            <a:endParaRPr lang="en-US" sz="1200">
              <a:latin typeface="Calibri" pitchFamily="34" charset="0"/>
            </a:endParaRPr>
          </a:p>
        </p:txBody>
      </p:sp>
    </p:spTree>
    <p:extLst>
      <p:ext uri="{BB962C8B-B14F-4D97-AF65-F5344CB8AC3E}">
        <p14:creationId xmlns:p14="http://schemas.microsoft.com/office/powerpoint/2010/main" val="410006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21E468E-0B6E-4F4F-BD00-ECC7846F231E}" type="slidenum">
              <a:rPr lang="en-US" smtClean="0">
                <a:latin typeface="Arial" pitchFamily="34" charset="0"/>
              </a:rPr>
              <a:pPr/>
              <a:t>47</a:t>
            </a:fld>
            <a:endParaRPr lang="en-US" smtClean="0">
              <a:latin typeface="Arial" pitchFamily="34" charset="0"/>
            </a:endParaRPr>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522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724557D-3EDD-4658-9D9E-C7346E211CC0}" type="slidenum">
              <a:rPr lang="en-US" sz="1200">
                <a:latin typeface="Calibri" pitchFamily="34" charset="0"/>
              </a:rPr>
              <a:pPr algn="r" eaLnBrk="1" hangingPunct="1"/>
              <a:t>47</a:t>
            </a:fld>
            <a:endParaRPr lang="en-US" sz="1200">
              <a:latin typeface="Calibri" pitchFamily="34" charset="0"/>
            </a:endParaRPr>
          </a:p>
        </p:txBody>
      </p:sp>
    </p:spTree>
    <p:extLst>
      <p:ext uri="{BB962C8B-B14F-4D97-AF65-F5344CB8AC3E}">
        <p14:creationId xmlns:p14="http://schemas.microsoft.com/office/powerpoint/2010/main" val="165738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431EF88-A5B2-4087-B5B6-EBB7B509FD63}" type="slidenum">
              <a:rPr lang="en-US" smtClean="0">
                <a:latin typeface="Arial" pitchFamily="34" charset="0"/>
              </a:rPr>
              <a:pPr/>
              <a:t>49</a:t>
            </a:fld>
            <a:endParaRPr lang="en-US" smtClean="0">
              <a:latin typeface="Arial" pitchFamily="34" charset="0"/>
            </a:endParaRPr>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5734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29BB0A3-A204-4293-9D4C-D1210D2336F6}" type="slidenum">
              <a:rPr lang="en-US" sz="1200">
                <a:latin typeface="Calibri" pitchFamily="34" charset="0"/>
              </a:rPr>
              <a:pPr algn="r" eaLnBrk="1" hangingPunct="1"/>
              <a:t>49</a:t>
            </a:fld>
            <a:endParaRPr lang="en-US" sz="1200">
              <a:latin typeface="Calibri" pitchFamily="34" charset="0"/>
            </a:endParaRPr>
          </a:p>
        </p:txBody>
      </p:sp>
    </p:spTree>
    <p:extLst>
      <p:ext uri="{BB962C8B-B14F-4D97-AF65-F5344CB8AC3E}">
        <p14:creationId xmlns:p14="http://schemas.microsoft.com/office/powerpoint/2010/main" val="80975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4CCF62-FACE-4EBC-B7BD-184BDAD3CF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7A9C20-37F0-4661-BF4A-D9847FDFEB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FF950-2050-48CA-B05A-7F4B75C80E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47384F25-8F2D-4D42-9EA3-C4E27E0A5585}"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83162-B192-49E4-B0F3-7AB4D1735D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6A0A56-3DED-47BD-8C4D-4FD15FD130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A7ABEC-08F8-477F-9B00-C2EE100B40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89BCFE-3A73-4C41-BFE3-50307618C1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057C19-56FA-4704-8B1C-99C6254529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9D2AC2-264F-44DD-9FBE-0C17FFBC6C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4BA2FE-29FC-4C62-90BC-CCA5FFC77F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2E9FD6-5D4C-47AD-A203-FAE48D301F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17284DC-FEB6-48AE-98F9-E982B0525C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3154362"/>
          </a:xfrm>
        </p:spPr>
        <p:txBody>
          <a:bodyPr/>
          <a:lstStyle/>
          <a:p>
            <a:r>
              <a:rPr lang="en-US" dirty="0" smtClean="0"/>
              <a:t>French and Indian War! Or</a:t>
            </a:r>
            <a:br>
              <a:rPr lang="en-US" dirty="0" smtClean="0"/>
            </a:br>
            <a:r>
              <a:rPr lang="en-US" dirty="0" smtClean="0"/>
              <a:t>Seven Years War</a:t>
            </a:r>
            <a:br>
              <a:rPr lang="en-US" dirty="0" smtClean="0"/>
            </a:br>
            <a:r>
              <a:rPr lang="en-US" dirty="0" smtClean="0"/>
              <a:t>1754 - 1763</a:t>
            </a:r>
          </a:p>
        </p:txBody>
      </p:sp>
      <p:sp>
        <p:nvSpPr>
          <p:cNvPr id="15363" name="Content Placeholder 2"/>
          <p:cNvSpPr>
            <a:spLocks noGrp="1"/>
          </p:cNvSpPr>
          <p:nvPr>
            <p:ph sz="half" idx="1"/>
          </p:nvPr>
        </p:nvSpPr>
        <p:spPr/>
        <p:txBody>
          <a:bodyPr/>
          <a:lstStyle/>
          <a:p>
            <a:endParaRPr lang="en-US" dirty="0" smtClean="0"/>
          </a:p>
        </p:txBody>
      </p:sp>
      <p:sp>
        <p:nvSpPr>
          <p:cNvPr id="15364" name="Content Placeholder 3"/>
          <p:cNvSpPr>
            <a:spLocks noGrp="1"/>
          </p:cNvSpPr>
          <p:nvPr>
            <p:ph sz="half" idx="2"/>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 Changed Relationship</a:t>
            </a:r>
          </a:p>
        </p:txBody>
      </p:sp>
      <p:sp>
        <p:nvSpPr>
          <p:cNvPr id="31747" name="Content Placeholder 2"/>
          <p:cNvSpPr>
            <a:spLocks noGrp="1"/>
          </p:cNvSpPr>
          <p:nvPr>
            <p:ph idx="1"/>
          </p:nvPr>
        </p:nvSpPr>
        <p:spPr/>
        <p:txBody>
          <a:bodyPr/>
          <a:lstStyle/>
          <a:p>
            <a:r>
              <a:rPr lang="en-US" sz="1800" dirty="0" smtClean="0"/>
              <a:t>Desire for independence occurred to different individuals at different times or not at all</a:t>
            </a:r>
          </a:p>
          <a:p>
            <a:pPr lvl="1"/>
            <a:r>
              <a:rPr lang="en-US" sz="1400" dirty="0" smtClean="0"/>
              <a:t>Due not underestimate role of Great Awakening and Enlightenment ideas</a:t>
            </a:r>
          </a:p>
          <a:p>
            <a:pPr lvl="1"/>
            <a:r>
              <a:rPr lang="en-US" sz="1800" dirty="0" smtClean="0"/>
              <a:t>20% or more remained loyalists</a:t>
            </a:r>
          </a:p>
          <a:p>
            <a:pPr lvl="1"/>
            <a:r>
              <a:rPr lang="en-US" sz="1800" dirty="0" smtClean="0"/>
              <a:t>Between 1763 and 1776 arguments mostly regarded “rights of Englishmen not independence” </a:t>
            </a:r>
          </a:p>
          <a:p>
            <a:pPr lvl="2"/>
            <a:r>
              <a:rPr lang="en-US" sz="1400" dirty="0" smtClean="0"/>
              <a:t>Locke’s notion of natural rights and right to overthrow governments</a:t>
            </a:r>
          </a:p>
          <a:p>
            <a:pPr lvl="2"/>
            <a:r>
              <a:rPr lang="en-US" sz="1400" dirty="0" smtClean="0"/>
              <a:t>New sense of constitutionalism</a:t>
            </a:r>
          </a:p>
          <a:p>
            <a:pPr lvl="2"/>
            <a:r>
              <a:rPr lang="en-US" sz="1400" dirty="0" smtClean="0"/>
              <a:t>Fear of absolute power; support of republicanism (interestingly motivated loyalists and patriots)</a:t>
            </a:r>
          </a:p>
          <a:p>
            <a:pPr lvl="1"/>
            <a:r>
              <a:rPr lang="en-US" sz="1800" dirty="0" smtClean="0"/>
              <a:t>Frontiersmen, and those dependent on trade in cities more interested earlier (problems with Indians, land restrictions, opposition to elites)</a:t>
            </a:r>
          </a:p>
          <a:p>
            <a:pPr lvl="1"/>
            <a:r>
              <a:rPr lang="en-US" sz="1800" dirty="0" smtClean="0"/>
              <a:t>Slaves? Inspired by rhetoric but promised freedom by the British</a:t>
            </a:r>
          </a:p>
          <a:p>
            <a:pPr lvl="1"/>
            <a:r>
              <a:rPr lang="en-US" sz="1800" dirty="0" smtClean="0"/>
              <a:t>Native Americans feared loss of protection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War </a:t>
            </a:r>
            <a:r>
              <a:rPr lang="en-US" sz="3200" dirty="0" smtClean="0">
                <a:solidFill>
                  <a:schemeClr val="tx1"/>
                </a:solidFill>
                <a:sym typeface="Wingdings" pitchFamily="2" charset="2"/>
              </a:rPr>
              <a:t> Problems on Frontier  New Indian Policy – </a:t>
            </a:r>
            <a:r>
              <a:rPr lang="en-US" sz="3200" dirty="0" smtClean="0">
                <a:solidFill>
                  <a:srgbClr val="FF0000"/>
                </a:solidFill>
                <a:sym typeface="Wingdings" pitchFamily="2" charset="2"/>
              </a:rPr>
              <a:t>Proclamation of 1763</a:t>
            </a:r>
            <a:endParaRPr lang="en-US" sz="3200" dirty="0">
              <a:solidFill>
                <a:srgbClr val="FF0000"/>
              </a:solidFill>
            </a:endParaRPr>
          </a:p>
        </p:txBody>
      </p:sp>
      <p:sp>
        <p:nvSpPr>
          <p:cNvPr id="3" name="Content Placeholder 2"/>
          <p:cNvSpPr>
            <a:spLocks noGrp="1"/>
          </p:cNvSpPr>
          <p:nvPr>
            <p:ph sz="half" idx="1"/>
          </p:nvPr>
        </p:nvSpPr>
        <p:spPr>
          <a:xfrm>
            <a:off x="457200" y="1371600"/>
            <a:ext cx="4038600" cy="4754563"/>
          </a:xfrm>
        </p:spPr>
        <p:txBody>
          <a:bodyPr/>
          <a:lstStyle/>
          <a:p>
            <a:r>
              <a:rPr lang="en-US" sz="1800" dirty="0" smtClean="0"/>
              <a:t>The Frontier Attacked!  (Why?)</a:t>
            </a:r>
          </a:p>
          <a:p>
            <a:pPr lvl="1"/>
            <a:r>
              <a:rPr lang="en-US" sz="1800" dirty="0" smtClean="0"/>
              <a:t>no longer protection of France </a:t>
            </a:r>
          </a:p>
          <a:p>
            <a:pPr lvl="1"/>
            <a:r>
              <a:rPr lang="en-US" sz="1800" dirty="0" smtClean="0">
                <a:solidFill>
                  <a:srgbClr val="FF0000"/>
                </a:solidFill>
              </a:rPr>
              <a:t>Pontiac’s rebellion </a:t>
            </a:r>
            <a:r>
              <a:rPr lang="en-US" sz="1800" dirty="0" smtClean="0"/>
              <a:t>(1763): Indian confederation but Pontiac sued for peace</a:t>
            </a:r>
          </a:p>
          <a:p>
            <a:pPr lvl="1"/>
            <a:r>
              <a:rPr lang="en-US" sz="1800" dirty="0" smtClean="0"/>
              <a:t>Proclamation of 1763: no colonial settlement west of Appalachians</a:t>
            </a:r>
          </a:p>
          <a:p>
            <a:pPr lvl="2"/>
            <a:r>
              <a:rPr lang="en-US" sz="1800" dirty="0" smtClean="0"/>
              <a:t>Colonists angered at this appeasement of Indians – loss of territory </a:t>
            </a:r>
          </a:p>
          <a:p>
            <a:pPr lvl="2"/>
            <a:r>
              <a:rPr lang="en-US" sz="1800" dirty="0" smtClean="0"/>
              <a:t>Paxton Boys: Indians must be eliminated</a:t>
            </a:r>
            <a:br>
              <a:rPr lang="en-US" sz="1800" dirty="0" smtClean="0"/>
            </a:br>
            <a:endParaRPr lang="en-US" sz="1800" dirty="0"/>
          </a:p>
        </p:txBody>
      </p:sp>
      <p:sp>
        <p:nvSpPr>
          <p:cNvPr id="4" name="Content Placeholder 3"/>
          <p:cNvSpPr>
            <a:spLocks noGrp="1"/>
          </p:cNvSpPr>
          <p:nvPr>
            <p:ph sz="half" idx="2"/>
          </p:nvPr>
        </p:nvSpPr>
        <p:spPr/>
        <p:txBody>
          <a:bodyPr/>
          <a:lstStyle/>
          <a:p>
            <a:endParaRPr lang="en-US"/>
          </a:p>
        </p:txBody>
      </p:sp>
      <p:pic>
        <p:nvPicPr>
          <p:cNvPr id="5" name="Picture 2" descr="http://www.irwinator.com/120/5-7.jpg"/>
          <p:cNvPicPr>
            <a:picLocks noChangeAspect="1" noChangeArrowheads="1"/>
          </p:cNvPicPr>
          <p:nvPr/>
        </p:nvPicPr>
        <p:blipFill>
          <a:blip r:embed="rId2" cstate="print"/>
          <a:srcRect/>
          <a:stretch>
            <a:fillRect/>
          </a:stretch>
        </p:blipFill>
        <p:spPr bwMode="auto">
          <a:xfrm>
            <a:off x="4876800" y="2362200"/>
            <a:ext cx="4267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New Imperial Trade Policies</a:t>
            </a:r>
          </a:p>
        </p:txBody>
      </p:sp>
      <p:sp>
        <p:nvSpPr>
          <p:cNvPr id="25603" name="Rectangle 3"/>
          <p:cNvSpPr>
            <a:spLocks noGrp="1" noChangeArrowheads="1"/>
          </p:cNvSpPr>
          <p:nvPr>
            <p:ph type="body" idx="1"/>
          </p:nvPr>
        </p:nvSpPr>
        <p:spPr>
          <a:xfrm>
            <a:off x="457200" y="1295400"/>
            <a:ext cx="8229600" cy="4830763"/>
          </a:xfrm>
        </p:spPr>
        <p:txBody>
          <a:bodyPr/>
          <a:lstStyle/>
          <a:p>
            <a:pPr eaLnBrk="1" hangingPunct="1">
              <a:defRPr/>
            </a:pPr>
            <a:r>
              <a:rPr lang="en-US" dirty="0" smtClean="0"/>
              <a:t>Sugar act (1764)</a:t>
            </a:r>
            <a:r>
              <a:rPr lang="en-US" dirty="0" smtClean="0">
                <a:sym typeface="Wingdings" pitchFamily="2" charset="2"/>
              </a:rPr>
              <a:t> use of </a:t>
            </a:r>
            <a:r>
              <a:rPr lang="en-US" dirty="0" smtClean="0">
                <a:solidFill>
                  <a:srgbClr val="FF0000"/>
                </a:solidFill>
                <a:sym typeface="Wingdings" pitchFamily="2" charset="2"/>
              </a:rPr>
              <a:t>admiralty courts, writs of assistance</a:t>
            </a:r>
          </a:p>
          <a:p>
            <a:pPr lvl="1" eaLnBrk="1" hangingPunct="1">
              <a:defRPr/>
            </a:pPr>
            <a:r>
              <a:rPr lang="en-US" dirty="0" smtClean="0"/>
              <a:t>Customs officials feared</a:t>
            </a:r>
            <a:endParaRPr lang="en-US" sz="2200" b="1" dirty="0" smtClean="0">
              <a:effectLst>
                <a:outerShdw blurRad="38100" dist="38100" dir="2700000" algn="tl">
                  <a:srgbClr val="C0C0C0"/>
                </a:outerShdw>
              </a:effectLst>
              <a:latin typeface="Comic Sans MS" pitchFamily="66" charset="0"/>
            </a:endParaRPr>
          </a:p>
          <a:p>
            <a:pPr lvl="2" eaLnBrk="1" hangingPunct="1">
              <a:defRPr/>
            </a:pPr>
            <a:r>
              <a:rPr lang="en-US" sz="2600" b="1" dirty="0" smtClean="0">
                <a:effectLst>
                  <a:outerShdw blurRad="38100" dist="38100" dir="2700000" algn="tl">
                    <a:srgbClr val="C0C0C0"/>
                  </a:outerShdw>
                </a:effectLst>
                <a:latin typeface="Comic Sans MS" pitchFamily="66" charset="0"/>
              </a:rPr>
              <a:t>Otis: Protection of a citizen’s</a:t>
            </a:r>
            <a:br>
              <a:rPr lang="en-US" sz="2600" b="1" dirty="0" smtClean="0">
                <a:effectLst>
                  <a:outerShdw blurRad="38100" dist="38100" dir="2700000" algn="tl">
                    <a:srgbClr val="C0C0C0"/>
                  </a:outerShdw>
                </a:effectLst>
                <a:latin typeface="Comic Sans MS" pitchFamily="66" charset="0"/>
              </a:rPr>
            </a:br>
            <a:r>
              <a:rPr lang="en-US" sz="2600" b="1" dirty="0" smtClean="0">
                <a:effectLst>
                  <a:outerShdw blurRad="38100" dist="38100" dir="2700000" algn="tl">
                    <a:srgbClr val="C0C0C0"/>
                  </a:outerShdw>
                </a:effectLst>
                <a:latin typeface="Comic Sans MS" pitchFamily="66" charset="0"/>
              </a:rPr>
              <a:t> private property (constitutional rights) must be held in higher regard</a:t>
            </a:r>
            <a:br>
              <a:rPr lang="en-US" sz="2600" b="1" dirty="0" smtClean="0">
                <a:effectLst>
                  <a:outerShdw blurRad="38100" dist="38100" dir="2700000" algn="tl">
                    <a:srgbClr val="C0C0C0"/>
                  </a:outerShdw>
                </a:effectLst>
                <a:latin typeface="Comic Sans MS" pitchFamily="66" charset="0"/>
              </a:rPr>
            </a:br>
            <a:r>
              <a:rPr lang="en-US" sz="2600" b="1" dirty="0" smtClean="0">
                <a:effectLst>
                  <a:outerShdw blurRad="38100" dist="38100" dir="2700000" algn="tl">
                    <a:srgbClr val="C0C0C0"/>
                  </a:outerShdw>
                </a:effectLst>
                <a:latin typeface="Comic Sans MS" pitchFamily="66" charset="0"/>
              </a:rPr>
              <a:t> than a parliamentary   </a:t>
            </a:r>
            <a:br>
              <a:rPr lang="en-US" sz="2600" b="1" dirty="0" smtClean="0">
                <a:effectLst>
                  <a:outerShdw blurRad="38100" dist="38100" dir="2700000" algn="tl">
                    <a:srgbClr val="C0C0C0"/>
                  </a:outerShdw>
                </a:effectLst>
                <a:latin typeface="Comic Sans MS" pitchFamily="66" charset="0"/>
              </a:rPr>
            </a:br>
            <a:r>
              <a:rPr lang="en-US" sz="2600" b="1" dirty="0" smtClean="0">
                <a:effectLst>
                  <a:outerShdw blurRad="38100" dist="38100" dir="2700000" algn="tl">
                    <a:srgbClr val="C0C0C0"/>
                  </a:outerShdw>
                </a:effectLst>
                <a:latin typeface="Comic Sans MS" pitchFamily="66" charset="0"/>
              </a:rPr>
              <a:t> statute.</a:t>
            </a:r>
          </a:p>
          <a:p>
            <a:pPr lvl="2" eaLnBrk="1" hangingPunct="1">
              <a:defRPr/>
            </a:pPr>
            <a:r>
              <a:rPr lang="en-US" sz="2600" b="1" dirty="0" smtClean="0">
                <a:effectLst>
                  <a:outerShdw blurRad="38100" dist="38100" dir="2700000" algn="tl">
                    <a:srgbClr val="C0C0C0"/>
                  </a:outerShdw>
                </a:effectLst>
                <a:latin typeface="Comic Sans MS" pitchFamily="66" charset="0"/>
              </a:rPr>
              <a:t>He lost – note </a:t>
            </a:r>
            <a:r>
              <a:rPr lang="en-US" sz="2600" b="1" dirty="0" smtClean="0">
                <a:solidFill>
                  <a:srgbClr val="FF0000"/>
                </a:solidFill>
                <a:effectLst>
                  <a:outerShdw blurRad="38100" dist="38100" dir="2700000" algn="tl">
                    <a:srgbClr val="C0C0C0"/>
                  </a:outerShdw>
                </a:effectLst>
                <a:latin typeface="Comic Sans MS" pitchFamily="66" charset="0"/>
              </a:rPr>
              <a:t>British idea of constitution and law v. American idea</a:t>
            </a:r>
          </a:p>
          <a:p>
            <a:pPr lvl="2"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sz="half" idx="1"/>
          </p:nvPr>
        </p:nvSpPr>
        <p:spPr/>
        <p:txBody>
          <a:bodyPr/>
          <a:lstStyle/>
          <a:p>
            <a:endParaRPr lang="en-US" smtClean="0"/>
          </a:p>
        </p:txBody>
      </p:sp>
      <p:sp>
        <p:nvSpPr>
          <p:cNvPr id="34820" name="Content Placeholder 3"/>
          <p:cNvSpPr>
            <a:spLocks noGrp="1"/>
          </p:cNvSpPr>
          <p:nvPr>
            <p:ph sz="half" idx="2"/>
          </p:nvPr>
        </p:nvSpPr>
        <p:spPr/>
        <p:txBody>
          <a:bodyPr/>
          <a:lstStyle/>
          <a:p>
            <a:endParaRPr lang="en-US" smtClean="0"/>
          </a:p>
        </p:txBody>
      </p:sp>
      <p:pic>
        <p:nvPicPr>
          <p:cNvPr id="34821" name="Picture 2" descr="http://www.deltacollege.edu/emp/wswanson/Image8.jpg"/>
          <p:cNvPicPr>
            <a:picLocks noChangeAspect="1" noChangeArrowheads="1"/>
          </p:cNvPicPr>
          <p:nvPr/>
        </p:nvPicPr>
        <p:blipFill>
          <a:blip r:embed="rId2" cstate="print"/>
          <a:srcRect/>
          <a:stretch>
            <a:fillRect/>
          </a:stretch>
        </p:blipFill>
        <p:spPr bwMode="auto">
          <a:xfrm>
            <a:off x="2743200" y="1219200"/>
            <a:ext cx="3429000" cy="429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solidFill>
                  <a:srgbClr val="FF0000"/>
                </a:solidFill>
              </a:rPr>
              <a:t>Stamp Ac</a:t>
            </a:r>
            <a:r>
              <a:rPr lang="en-US" dirty="0" smtClean="0"/>
              <a:t>t (1765) proposed by Grenville</a:t>
            </a:r>
          </a:p>
        </p:txBody>
      </p:sp>
      <p:sp>
        <p:nvSpPr>
          <p:cNvPr id="35843" name="Rectangle 3"/>
          <p:cNvSpPr>
            <a:spLocks noGrp="1" noChangeArrowheads="1"/>
          </p:cNvSpPr>
          <p:nvPr>
            <p:ph type="body" idx="1"/>
          </p:nvPr>
        </p:nvSpPr>
        <p:spPr/>
        <p:txBody>
          <a:bodyPr/>
          <a:lstStyle/>
          <a:p>
            <a:pPr eaLnBrk="1" hangingPunct="1">
              <a:lnSpc>
                <a:spcPct val="80000"/>
              </a:lnSpc>
            </a:pPr>
            <a:r>
              <a:rPr lang="en-US" sz="2400" dirty="0" smtClean="0"/>
              <a:t>New taxes violated right to property – “no taxation without representation” rejection of </a:t>
            </a:r>
            <a:r>
              <a:rPr lang="en-US" sz="2400" dirty="0" smtClean="0">
                <a:solidFill>
                  <a:srgbClr val="FF0000"/>
                </a:solidFill>
              </a:rPr>
              <a:t>virtual representation </a:t>
            </a:r>
            <a:r>
              <a:rPr lang="en-US" sz="2400" dirty="0" smtClean="0"/>
              <a:t>favored actual representation</a:t>
            </a:r>
          </a:p>
          <a:p>
            <a:pPr eaLnBrk="1" hangingPunct="1">
              <a:lnSpc>
                <a:spcPct val="80000"/>
              </a:lnSpc>
            </a:pPr>
            <a:r>
              <a:rPr lang="en-US" sz="2400" dirty="0" smtClean="0"/>
              <a:t>Stamp Act Congress</a:t>
            </a:r>
          </a:p>
          <a:p>
            <a:pPr lvl="1" eaLnBrk="1" hangingPunct="1">
              <a:lnSpc>
                <a:spcPct val="80000"/>
              </a:lnSpc>
            </a:pPr>
            <a:r>
              <a:rPr lang="en-US" sz="1600" dirty="0" smtClean="0"/>
              <a:t>“it is unquestionably essential to the freedom of a people that no taxes be imposed on them but with their own consent”  however legislation not taxes accepted”– stamp act congress (9 colonies)  </a:t>
            </a:r>
          </a:p>
          <a:p>
            <a:pPr lvl="2" eaLnBrk="1" hangingPunct="1">
              <a:lnSpc>
                <a:spcPct val="80000"/>
              </a:lnSpc>
            </a:pPr>
            <a:r>
              <a:rPr lang="en-US" sz="1400" dirty="0" smtClean="0"/>
              <a:t>A new sense of unity </a:t>
            </a:r>
            <a:endParaRPr lang="en-US" sz="1400" b="1" dirty="0" smtClean="0">
              <a:solidFill>
                <a:srgbClr val="FFFF00"/>
              </a:solidFill>
            </a:endParaRPr>
          </a:p>
          <a:p>
            <a:pPr eaLnBrk="1" hangingPunct="1">
              <a:lnSpc>
                <a:spcPct val="80000"/>
              </a:lnSpc>
            </a:pPr>
            <a:r>
              <a:rPr lang="en-US" sz="2000" dirty="0" smtClean="0"/>
              <a:t>mostly urban protest.</a:t>
            </a:r>
          </a:p>
          <a:p>
            <a:pPr eaLnBrk="1" hangingPunct="1">
              <a:lnSpc>
                <a:spcPct val="80000"/>
              </a:lnSpc>
            </a:pPr>
            <a:r>
              <a:rPr lang="en-US" sz="2000" dirty="0" smtClean="0"/>
              <a:t>Non-importation – </a:t>
            </a:r>
            <a:r>
              <a:rPr lang="en-US" sz="2000" dirty="0" smtClean="0">
                <a:solidFill>
                  <a:srgbClr val="FF0000"/>
                </a:solidFill>
              </a:rPr>
              <a:t>sons and daughters of liberty </a:t>
            </a:r>
            <a:r>
              <a:rPr lang="en-US" sz="2000" dirty="0" smtClean="0"/>
              <a:t>– nationalist?</a:t>
            </a:r>
          </a:p>
          <a:p>
            <a:pPr lvl="1" eaLnBrk="1" hangingPunct="1">
              <a:lnSpc>
                <a:spcPct val="80000"/>
              </a:lnSpc>
            </a:pPr>
            <a:r>
              <a:rPr lang="en-US" sz="1600" dirty="0" smtClean="0"/>
              <a:t>ECONOMIC COERCION WORKED!</a:t>
            </a:r>
          </a:p>
          <a:p>
            <a:pPr eaLnBrk="1" hangingPunct="1">
              <a:lnSpc>
                <a:spcPct val="80000"/>
              </a:lnSpc>
            </a:pPr>
            <a:r>
              <a:rPr lang="en-US" sz="2000" dirty="0" smtClean="0"/>
              <a:t>Outcry </a:t>
            </a:r>
            <a:r>
              <a:rPr lang="en-US" sz="2000" dirty="0" smtClean="0">
                <a:sym typeface="Wingdings" pitchFamily="2" charset="2"/>
              </a:rPr>
              <a:t> repeal before revenue collected</a:t>
            </a:r>
            <a:endParaRPr lang="en-US" sz="1800" dirty="0" smtClean="0"/>
          </a:p>
          <a:p>
            <a:pPr lvl="1" eaLnBrk="1" hangingPunct="1">
              <a:lnSpc>
                <a:spcPct val="80000"/>
              </a:lnSpc>
            </a:pPr>
            <a:r>
              <a:rPr lang="en-US" sz="2000" dirty="0" smtClean="0">
                <a:solidFill>
                  <a:srgbClr val="FF0000"/>
                </a:solidFill>
              </a:rPr>
              <a:t>Declaratory Act </a:t>
            </a:r>
            <a:r>
              <a:rPr lang="en-US" sz="2000" dirty="0" smtClean="0"/>
              <a:t>(1766) “bind in all cases whatsoever”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corbisimages.com/images/Corbis-42-51199937.jpg?size=67&amp;uid=dd151027-e1f1-4fe9-9141-bd31b0be8aa8"/>
          <p:cNvPicPr>
            <a:picLocks noChangeAspect="1" noChangeArrowheads="1"/>
          </p:cNvPicPr>
          <p:nvPr/>
        </p:nvPicPr>
        <p:blipFill>
          <a:blip r:embed="rId2" cstate="print"/>
          <a:srcRect/>
          <a:stretch>
            <a:fillRect/>
          </a:stretch>
        </p:blipFill>
        <p:spPr bwMode="auto">
          <a:xfrm>
            <a:off x="533400" y="762000"/>
            <a:ext cx="8352638" cy="56902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2162"/>
          </a:xfrm>
        </p:spPr>
        <p:txBody>
          <a:bodyPr/>
          <a:lstStyle/>
          <a:p>
            <a:pPr eaLnBrk="1" hangingPunct="1"/>
            <a:r>
              <a:rPr lang="en-US" smtClean="0"/>
              <a:t>Stamp Act Demonstrations</a:t>
            </a:r>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5" descr="mch06_03"/>
          <p:cNvPicPr>
            <a:picLocks noChangeAspect="1" noChangeArrowheads="1"/>
          </p:cNvPicPr>
          <p:nvPr/>
        </p:nvPicPr>
        <p:blipFill>
          <a:blip r:embed="rId2" cstate="print"/>
          <a:srcRect/>
          <a:stretch>
            <a:fillRect/>
          </a:stretch>
        </p:blipFill>
        <p:spPr bwMode="auto">
          <a:xfrm>
            <a:off x="2743200" y="1143000"/>
            <a:ext cx="39624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lnSpc>
                <a:spcPct val="90000"/>
              </a:lnSpc>
            </a:pPr>
            <a:r>
              <a:rPr lang="en-US" dirty="0" smtClean="0"/>
              <a:t>Quartering Act (1765)</a:t>
            </a:r>
          </a:p>
          <a:p>
            <a:pPr lvl="1" eaLnBrk="1" hangingPunct="1">
              <a:lnSpc>
                <a:spcPct val="90000"/>
              </a:lnSpc>
            </a:pPr>
            <a:r>
              <a:rPr lang="en-US" dirty="0" smtClean="0"/>
              <a:t>5 colonies forced to pay taxes to support troops on frontier.</a:t>
            </a:r>
          </a:p>
          <a:p>
            <a:pPr lvl="2" eaLnBrk="1" hangingPunct="1">
              <a:lnSpc>
                <a:spcPct val="90000"/>
              </a:lnSpc>
            </a:pPr>
            <a:r>
              <a:rPr lang="en-US" dirty="0" smtClean="0"/>
              <a:t>Standing army that was eventually moved to cities (1768) (immensely unpopular as they could be used to centralize power AND took jobs as well)</a:t>
            </a:r>
          </a:p>
          <a:p>
            <a:pPr lvl="1" eaLnBrk="1" hangingPunct="1">
              <a:lnSpc>
                <a:spcPct val="90000"/>
              </a:lnSpc>
            </a:pPr>
            <a:r>
              <a:rPr lang="en-US" dirty="0" smtClean="0"/>
              <a:t>NY refused to raise these revenues </a:t>
            </a:r>
            <a:r>
              <a:rPr lang="en-US" dirty="0" smtClean="0">
                <a:sym typeface="Wingdings" pitchFamily="2" charset="2"/>
              </a:rPr>
              <a:t> suspension of legislature </a:t>
            </a: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28600"/>
            <a:ext cx="8229600" cy="1143000"/>
          </a:xfrm>
        </p:spPr>
        <p:txBody>
          <a:bodyPr/>
          <a:lstStyle/>
          <a:p>
            <a:pPr marL="342900" indent="-342900" algn="l" eaLnBrk="1" hangingPunct="1">
              <a:lnSpc>
                <a:spcPct val="80000"/>
              </a:lnSpc>
            </a:pPr>
            <a:r>
              <a:rPr lang="en-US" sz="1800" smtClean="0"/>
              <a:t/>
            </a:r>
            <a:br>
              <a:rPr lang="en-US" sz="1800" smtClean="0"/>
            </a:br>
            <a:endParaRPr lang="en-US" smtClean="0"/>
          </a:p>
        </p:txBody>
      </p:sp>
      <p:sp>
        <p:nvSpPr>
          <p:cNvPr id="39939" name="Content Placeholder 2"/>
          <p:cNvSpPr>
            <a:spLocks noGrp="1"/>
          </p:cNvSpPr>
          <p:nvPr>
            <p:ph idx="1"/>
          </p:nvPr>
        </p:nvSpPr>
        <p:spPr/>
        <p:txBody>
          <a:bodyPr/>
          <a:lstStyle/>
          <a:p>
            <a:pPr lvl="1" eaLnBrk="1" hangingPunct="1">
              <a:lnSpc>
                <a:spcPct val="80000"/>
              </a:lnSpc>
            </a:pPr>
            <a:r>
              <a:rPr lang="en-US" sz="2000" smtClean="0"/>
              <a:t>Townshend Duties (1767)  - lead, glass, tea, paper, paint</a:t>
            </a:r>
          </a:p>
          <a:p>
            <a:pPr lvl="2" eaLnBrk="1" hangingPunct="1">
              <a:lnSpc>
                <a:spcPct val="80000"/>
              </a:lnSpc>
            </a:pPr>
            <a:r>
              <a:rPr lang="en-US" sz="1800" smtClean="0"/>
              <a:t>Not really a trade restriction but an indirect tax</a:t>
            </a:r>
          </a:p>
          <a:p>
            <a:pPr lvl="2" eaLnBrk="1" hangingPunct="1">
              <a:lnSpc>
                <a:spcPct val="80000"/>
              </a:lnSpc>
            </a:pPr>
            <a:r>
              <a:rPr lang="en-US" sz="1800" smtClean="0"/>
              <a:t>Raised revenues to </a:t>
            </a:r>
            <a:r>
              <a:rPr lang="en-US" sz="1800" smtClean="0">
                <a:solidFill>
                  <a:srgbClr val="FFFF00"/>
                </a:solidFill>
              </a:rPr>
              <a:t>pay salaries of governors and judges</a:t>
            </a:r>
            <a:r>
              <a:rPr lang="en-US" sz="1800" smtClean="0"/>
              <a:t>!</a:t>
            </a:r>
          </a:p>
          <a:p>
            <a:pPr lvl="2" eaLnBrk="1" hangingPunct="1">
              <a:lnSpc>
                <a:spcPct val="80000"/>
              </a:lnSpc>
              <a:buFont typeface="Wingdings" pitchFamily="2" charset="2"/>
              <a:buChar char="à"/>
            </a:pPr>
            <a:r>
              <a:rPr lang="en-US" sz="1800" smtClean="0">
                <a:sym typeface="Wingdings" pitchFamily="2" charset="2"/>
              </a:rPr>
              <a:t>Circular letters from MA to other legislatures </a:t>
            </a:r>
          </a:p>
          <a:p>
            <a:pPr lvl="3" eaLnBrk="1" hangingPunct="1">
              <a:lnSpc>
                <a:spcPct val="80000"/>
              </a:lnSpc>
              <a:buFont typeface="Wingdings" pitchFamily="2" charset="2"/>
              <a:buChar char="à"/>
            </a:pPr>
            <a:r>
              <a:rPr lang="en-US" sz="1400" smtClean="0">
                <a:sym typeface="Wingdings" pitchFamily="2" charset="2"/>
              </a:rPr>
              <a:t>VA letter “oppose policies that “have an immediate tendency to enslave them”</a:t>
            </a:r>
            <a:endParaRPr lang="en-US" sz="1400" smtClean="0"/>
          </a:p>
          <a:p>
            <a:pPr lvl="2" eaLnBrk="1" hangingPunct="1">
              <a:lnSpc>
                <a:spcPct val="80000"/>
              </a:lnSpc>
              <a:buFont typeface="Wingdings" pitchFamily="2" charset="2"/>
              <a:buChar char="à"/>
            </a:pPr>
            <a:r>
              <a:rPr lang="en-US" sz="1800" smtClean="0">
                <a:sym typeface="Wingdings" pitchFamily="2" charset="2"/>
              </a:rPr>
              <a:t>Nonimportation</a:t>
            </a:r>
          </a:p>
          <a:p>
            <a:pPr lvl="3" eaLnBrk="1" hangingPunct="1">
              <a:lnSpc>
                <a:spcPct val="80000"/>
              </a:lnSpc>
              <a:buFont typeface="Wingdings" pitchFamily="2" charset="2"/>
              <a:buChar char="à"/>
            </a:pPr>
            <a:r>
              <a:rPr lang="en-US" sz="1400" smtClean="0">
                <a:sym typeface="Wingdings" pitchFamily="2" charset="2"/>
              </a:rPr>
              <a:t>Role of women who organizd sinning bees and supported nonimportation</a:t>
            </a:r>
          </a:p>
          <a:p>
            <a:pPr lvl="2" eaLnBrk="1" hangingPunct="1">
              <a:lnSpc>
                <a:spcPct val="80000"/>
              </a:lnSpc>
              <a:buFont typeface="Wingdings" pitchFamily="2" charset="2"/>
              <a:buChar char="à"/>
            </a:pPr>
            <a:r>
              <a:rPr lang="en-US" sz="1800" smtClean="0">
                <a:sym typeface="Wingdings" pitchFamily="2" charset="2"/>
              </a:rPr>
              <a:t> troops to Boston and Boston Massacre (1770)</a:t>
            </a:r>
          </a:p>
          <a:p>
            <a:pPr lvl="2" eaLnBrk="1" hangingPunct="1">
              <a:lnSpc>
                <a:spcPct val="80000"/>
              </a:lnSpc>
              <a:buFont typeface="Wingdings" pitchFamily="2" charset="2"/>
              <a:buChar char="à"/>
            </a:pPr>
            <a:r>
              <a:rPr lang="en-US" sz="1800" smtClean="0">
                <a:sym typeface="Wingdings" pitchFamily="2" charset="2"/>
              </a:rPr>
              <a:t> repeal except tax on tea</a:t>
            </a:r>
          </a:p>
          <a:p>
            <a:pPr lvl="2" eaLnBrk="1" hangingPunct="1">
              <a:lnSpc>
                <a:spcPct val="80000"/>
              </a:lnSpc>
              <a:buFontTx/>
              <a:buNone/>
            </a:pPr>
            <a:endParaRPr lang="en-US" sz="1800" smtClean="0"/>
          </a:p>
          <a:p>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52400"/>
            <a:ext cx="8534400" cy="914400"/>
          </a:xfrm>
          <a:prstGeom prst="rect">
            <a:avLst/>
          </a:prstGeom>
          <a:noFill/>
          <a:ln w="9525">
            <a:noFill/>
            <a:miter lim="800000"/>
            <a:headEnd/>
            <a:tailEnd/>
          </a:ln>
          <a:effectLst/>
        </p:spPr>
        <p:txBody>
          <a:bodyPr anchor="ctr">
            <a:spAutoFit/>
          </a:bodyPr>
          <a:lstStyle/>
          <a:p>
            <a:pPr algn="ctr" fontAlgn="auto">
              <a:spcBef>
                <a:spcPct val="50000"/>
              </a:spcBef>
              <a:spcAft>
                <a:spcPts val="0"/>
              </a:spcAft>
              <a:defRPr/>
            </a:pPr>
            <a:r>
              <a:rPr lang="en-US" sz="5400" b="1">
                <a:solidFill>
                  <a:srgbClr val="00006C"/>
                </a:solidFill>
                <a:effectLst>
                  <a:outerShdw blurRad="38100" dist="38100" dir="2700000" algn="tl">
                    <a:srgbClr val="C0C0C0"/>
                  </a:outerShdw>
                </a:effectLst>
                <a:latin typeface="Carinthia Demo" pitchFamily="2" charset="0"/>
              </a:rPr>
              <a:t>The Boston Massacre </a:t>
            </a:r>
            <a:r>
              <a:rPr lang="en-US" sz="4400" b="1">
                <a:solidFill>
                  <a:srgbClr val="00006C"/>
                </a:solidFill>
                <a:effectLst>
                  <a:outerShdw blurRad="38100" dist="38100" dir="2700000" algn="tl">
                    <a:srgbClr val="C0C0C0"/>
                  </a:outerShdw>
                </a:effectLst>
                <a:latin typeface="BlackChancery" pitchFamily="2" charset="0"/>
              </a:rPr>
              <a:t>(</a:t>
            </a:r>
            <a:r>
              <a:rPr lang="en-US" sz="3200" b="1">
                <a:solidFill>
                  <a:srgbClr val="00006C"/>
                </a:solidFill>
                <a:effectLst>
                  <a:outerShdw blurRad="38100" dist="38100" dir="2700000" algn="tl">
                    <a:srgbClr val="C0C0C0"/>
                  </a:outerShdw>
                </a:effectLst>
                <a:latin typeface="BlackChancery" pitchFamily="2" charset="0"/>
              </a:rPr>
              <a:t>March 5,1770</a:t>
            </a:r>
            <a:r>
              <a:rPr lang="en-US" sz="4400" b="1">
                <a:solidFill>
                  <a:srgbClr val="00006C"/>
                </a:solidFill>
                <a:effectLst>
                  <a:outerShdw blurRad="38100" dist="38100" dir="2700000" algn="tl">
                    <a:srgbClr val="C0C0C0"/>
                  </a:outerShdw>
                </a:effectLst>
                <a:latin typeface="BlackChancery" pitchFamily="2" charset="0"/>
              </a:rPr>
              <a:t>)</a:t>
            </a:r>
          </a:p>
        </p:txBody>
      </p:sp>
      <p:pic>
        <p:nvPicPr>
          <p:cNvPr id="40963" name="Picture 3" descr="BostonMassacre"/>
          <p:cNvPicPr>
            <a:picLocks noChangeAspect="1" noChangeArrowheads="1"/>
          </p:cNvPicPr>
          <p:nvPr/>
        </p:nvPicPr>
        <p:blipFill>
          <a:blip r:embed="rId2" cstate="print">
            <a:lum bright="-6000" contrast="6000"/>
          </a:blip>
          <a:srcRect l="2148"/>
          <a:stretch>
            <a:fillRect/>
          </a:stretch>
        </p:blipFill>
        <p:spPr bwMode="auto">
          <a:xfrm>
            <a:off x="2286000" y="1754913"/>
            <a:ext cx="5410200" cy="4885600"/>
          </a:xfrm>
          <a:prstGeom prst="rect">
            <a:avLst/>
          </a:prstGeom>
          <a:noFill/>
          <a:ln w="9525">
            <a:solidFill>
              <a:srgbClr val="CC2700"/>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z="2400" dirty="0" smtClean="0"/>
          </a:p>
        </p:txBody>
      </p:sp>
      <p:sp>
        <p:nvSpPr>
          <p:cNvPr id="16387" name="Content Placeholder 2"/>
          <p:cNvSpPr>
            <a:spLocks noGrp="1"/>
          </p:cNvSpPr>
          <p:nvPr>
            <p:ph sz="half" idx="1"/>
          </p:nvPr>
        </p:nvSpPr>
        <p:spPr/>
        <p:txBody>
          <a:bodyPr/>
          <a:lstStyle/>
          <a:p>
            <a:endParaRPr lang="en-US" smtClean="0"/>
          </a:p>
        </p:txBody>
      </p:sp>
      <p:sp>
        <p:nvSpPr>
          <p:cNvPr id="16388" name="Content Placeholder 3"/>
          <p:cNvSpPr>
            <a:spLocks noGrp="1"/>
          </p:cNvSpPr>
          <p:nvPr>
            <p:ph sz="half" idx="2"/>
          </p:nvPr>
        </p:nvSpPr>
        <p:spPr/>
        <p:txBody>
          <a:bodyPr/>
          <a:lstStyle/>
          <a:p>
            <a:endParaRPr lang="en-US" smtClean="0"/>
          </a:p>
        </p:txBody>
      </p:sp>
      <p:pic>
        <p:nvPicPr>
          <p:cNvPr id="1026" name="Picture 2" descr="http://totallyhistory.com/wp-content/uploads/2011/06/French-Indian-Wa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68" y="274638"/>
            <a:ext cx="8260832" cy="5881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endParaRPr lang="en-US" smtClean="0"/>
          </a:p>
        </p:txBody>
      </p:sp>
      <p:pic>
        <p:nvPicPr>
          <p:cNvPr id="41988" name="Picture 2" descr="http://raglinen.com/wp-content/uploads/2010/08/townshendpreston.jpg"/>
          <p:cNvPicPr>
            <a:picLocks noChangeAspect="1" noChangeArrowheads="1"/>
          </p:cNvPicPr>
          <p:nvPr/>
        </p:nvPicPr>
        <p:blipFill>
          <a:blip r:embed="rId2" cstate="print"/>
          <a:srcRect/>
          <a:stretch>
            <a:fillRect/>
          </a:stretch>
        </p:blipFill>
        <p:spPr bwMode="auto">
          <a:xfrm>
            <a:off x="2057400" y="304800"/>
            <a:ext cx="4562475" cy="552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r>
              <a:rPr lang="en-US" dirty="0" smtClean="0"/>
              <a:t>Seeds of Nationalism</a:t>
            </a:r>
          </a:p>
        </p:txBody>
      </p:sp>
      <p:sp>
        <p:nvSpPr>
          <p:cNvPr id="43011" name="Content Placeholder 2"/>
          <p:cNvSpPr>
            <a:spLocks noGrp="1"/>
          </p:cNvSpPr>
          <p:nvPr>
            <p:ph sz="half" idx="1"/>
          </p:nvPr>
        </p:nvSpPr>
        <p:spPr/>
        <p:txBody>
          <a:bodyPr/>
          <a:lstStyle/>
          <a:p>
            <a:r>
              <a:rPr lang="en-US" dirty="0" smtClean="0"/>
              <a:t>Committees of Correspondence  (Intra colony – S. Adams) and Circular Letters  (</a:t>
            </a:r>
            <a:r>
              <a:rPr lang="en-US" dirty="0" err="1" smtClean="0"/>
              <a:t>intercolonial</a:t>
            </a:r>
            <a:r>
              <a:rPr lang="en-US" dirty="0" smtClean="0"/>
              <a:t>) – beginnings of unity? </a:t>
            </a:r>
          </a:p>
        </p:txBody>
      </p:sp>
      <p:sp>
        <p:nvSpPr>
          <p:cNvPr id="43012" name="Content Placeholder 5"/>
          <p:cNvSpPr>
            <a:spLocks noGrp="1"/>
          </p:cNvSpPr>
          <p:nvPr>
            <p:ph sz="half" idx="2"/>
          </p:nvPr>
        </p:nvSpPr>
        <p:spPr/>
        <p:txBody>
          <a:bodyPr/>
          <a:lstStyle/>
          <a:p>
            <a:endParaRPr lang="en-US" smtClean="0"/>
          </a:p>
        </p:txBody>
      </p:sp>
      <p:pic>
        <p:nvPicPr>
          <p:cNvPr id="43013" name="Picture 2" descr="Boston Broadside"/>
          <p:cNvPicPr>
            <a:picLocks noChangeAspect="1" noChangeArrowheads="1"/>
          </p:cNvPicPr>
          <p:nvPr/>
        </p:nvPicPr>
        <p:blipFill>
          <a:blip r:embed="rId2" cstate="print"/>
          <a:srcRect/>
          <a:stretch>
            <a:fillRect/>
          </a:stretch>
        </p:blipFill>
        <p:spPr bwMode="auto">
          <a:xfrm>
            <a:off x="5638800" y="1295400"/>
            <a:ext cx="2960688"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endParaRPr lang="en-US" smtClean="0"/>
          </a:p>
        </p:txBody>
      </p:sp>
      <p:sp>
        <p:nvSpPr>
          <p:cNvPr id="44035" name="Content Placeholder 4"/>
          <p:cNvSpPr>
            <a:spLocks noGrp="1"/>
          </p:cNvSpPr>
          <p:nvPr>
            <p:ph sz="half" idx="1"/>
          </p:nvPr>
        </p:nvSpPr>
        <p:spPr/>
        <p:txBody>
          <a:bodyPr/>
          <a:lstStyle/>
          <a:p>
            <a:pPr eaLnBrk="1" hangingPunct="1"/>
            <a:r>
              <a:rPr lang="en-US" smtClean="0"/>
              <a:t>Tea Act (‘73) not a new tax but a policy to favor the East India Tea Company</a:t>
            </a:r>
          </a:p>
          <a:p>
            <a:pPr eaLnBrk="1" hangingPunct="1"/>
            <a:r>
              <a:rPr lang="en-US" smtClean="0">
                <a:sym typeface="Wingdings" pitchFamily="2" charset="2"/>
              </a:rPr>
              <a:t> Violence and Tea Parties (12/73) </a:t>
            </a:r>
          </a:p>
          <a:p>
            <a:endParaRPr lang="en-US" smtClean="0"/>
          </a:p>
        </p:txBody>
      </p:sp>
      <p:sp>
        <p:nvSpPr>
          <p:cNvPr id="44036" name="Content Placeholder 5"/>
          <p:cNvSpPr>
            <a:spLocks noGrp="1"/>
          </p:cNvSpPr>
          <p:nvPr>
            <p:ph sz="half" idx="2"/>
          </p:nvPr>
        </p:nvSpPr>
        <p:spPr/>
        <p:txBody>
          <a:bodyPr/>
          <a:lstStyle/>
          <a:p>
            <a:endParaRPr lang="en-US" smtClean="0"/>
          </a:p>
        </p:txBody>
      </p:sp>
      <p:pic>
        <p:nvPicPr>
          <p:cNvPr id="44037" name="Picture 2" descr="http://storiesofusa.com/images/boston-tea-party-newspaper-1773.jpg"/>
          <p:cNvPicPr>
            <a:picLocks noChangeAspect="1" noChangeArrowheads="1"/>
          </p:cNvPicPr>
          <p:nvPr/>
        </p:nvPicPr>
        <p:blipFill>
          <a:blip r:embed="rId2" cstate="print"/>
          <a:srcRect/>
          <a:stretch>
            <a:fillRect/>
          </a:stretch>
        </p:blipFill>
        <p:spPr bwMode="auto">
          <a:xfrm>
            <a:off x="4419600" y="838200"/>
            <a:ext cx="4235450" cy="373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5800" y="168275"/>
            <a:ext cx="7848600" cy="173672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5400" b="1">
                <a:solidFill>
                  <a:srgbClr val="00006C"/>
                </a:solidFill>
                <a:effectLst>
                  <a:outerShdw blurRad="38100" dist="38100" dir="2700000" algn="tl">
                    <a:srgbClr val="C0C0C0"/>
                  </a:outerShdw>
                </a:effectLst>
                <a:latin typeface="Carinthia Demo" pitchFamily="2" charset="0"/>
              </a:rPr>
              <a:t>The Coercive or Intolerable</a:t>
            </a:r>
            <a:br>
              <a:rPr lang="en-US" sz="5400" b="1">
                <a:solidFill>
                  <a:srgbClr val="00006C"/>
                </a:solidFill>
                <a:effectLst>
                  <a:outerShdw blurRad="38100" dist="38100" dir="2700000" algn="tl">
                    <a:srgbClr val="C0C0C0"/>
                  </a:outerShdw>
                </a:effectLst>
                <a:latin typeface="Carinthia Demo" pitchFamily="2" charset="0"/>
              </a:rPr>
            </a:br>
            <a:r>
              <a:rPr lang="en-US" sz="5400" b="1">
                <a:solidFill>
                  <a:srgbClr val="00006C"/>
                </a:solidFill>
                <a:effectLst>
                  <a:outerShdw blurRad="38100" dist="38100" dir="2700000" algn="tl">
                    <a:srgbClr val="C0C0C0"/>
                  </a:outerShdw>
                </a:effectLst>
                <a:latin typeface="Carinthia Demo" pitchFamily="2" charset="0"/>
              </a:rPr>
              <a:t>Acts </a:t>
            </a:r>
            <a:r>
              <a:rPr lang="en-US" sz="4400" b="1">
                <a:solidFill>
                  <a:srgbClr val="00006C"/>
                </a:solidFill>
                <a:effectLst>
                  <a:outerShdw blurRad="38100" dist="38100" dir="2700000" algn="tl">
                    <a:srgbClr val="C0C0C0"/>
                  </a:outerShdw>
                </a:effectLst>
                <a:latin typeface="BlackChancery" pitchFamily="2" charset="0"/>
              </a:rPr>
              <a:t>(1774)</a:t>
            </a:r>
            <a:endParaRPr lang="en-US" sz="5400" b="1">
              <a:solidFill>
                <a:srgbClr val="00006C"/>
              </a:solidFill>
              <a:effectLst>
                <a:outerShdw blurRad="38100" dist="38100" dir="2700000" algn="tl">
                  <a:srgbClr val="C0C0C0"/>
                </a:outerShdw>
              </a:effectLst>
              <a:latin typeface="Carinthia Demo" pitchFamily="2" charset="0"/>
            </a:endParaRPr>
          </a:p>
        </p:txBody>
      </p:sp>
      <p:pic>
        <p:nvPicPr>
          <p:cNvPr id="47107" name="Picture 3" descr="North-Intolerable Acts"/>
          <p:cNvPicPr>
            <a:picLocks noChangeAspect="1" noChangeArrowheads="1"/>
          </p:cNvPicPr>
          <p:nvPr/>
        </p:nvPicPr>
        <p:blipFill>
          <a:blip r:embed="rId2" cstate="print">
            <a:lum bright="-12000" contrast="18000"/>
          </a:blip>
          <a:srcRect l="3076" t="2319" r="1538"/>
          <a:stretch>
            <a:fillRect/>
          </a:stretch>
        </p:blipFill>
        <p:spPr bwMode="auto">
          <a:xfrm>
            <a:off x="457200" y="2362200"/>
            <a:ext cx="3429000" cy="2765425"/>
          </a:xfrm>
          <a:prstGeom prst="rect">
            <a:avLst/>
          </a:prstGeom>
          <a:noFill/>
          <a:ln w="9525">
            <a:solidFill>
              <a:srgbClr val="CC2700"/>
            </a:solidFill>
            <a:miter lim="800000"/>
            <a:headEnd/>
            <a:tailEnd/>
          </a:ln>
        </p:spPr>
      </p:pic>
      <p:sp>
        <p:nvSpPr>
          <p:cNvPr id="25604" name="Text Box 4"/>
          <p:cNvSpPr txBox="1">
            <a:spLocks noChangeArrowheads="1"/>
          </p:cNvSpPr>
          <p:nvPr/>
        </p:nvSpPr>
        <p:spPr bwMode="auto">
          <a:xfrm>
            <a:off x="381000" y="5181600"/>
            <a:ext cx="3505200" cy="519113"/>
          </a:xfrm>
          <a:prstGeom prst="rect">
            <a:avLst/>
          </a:prstGeom>
          <a:noFill/>
          <a:ln w="12700">
            <a:noFill/>
            <a:miter lim="800000"/>
            <a:headEnd type="none" w="sm" len="sm"/>
            <a:tailEnd type="none" w="sm" len="sm"/>
          </a:ln>
          <a:effectLst/>
        </p:spPr>
        <p:txBody>
          <a:bodyPr lIns="92075" tIns="46038" rIns="92075" bIns="46038">
            <a:spAutoFit/>
          </a:bodyPr>
          <a:lstStyle/>
          <a:p>
            <a:pPr algn="ctr" eaLnBrk="0" fontAlgn="auto" hangingPunct="0">
              <a:spcBef>
                <a:spcPct val="50000"/>
              </a:spcBef>
              <a:spcAft>
                <a:spcPts val="0"/>
              </a:spcAft>
              <a:defRPr/>
            </a:pPr>
            <a:r>
              <a:rPr lang="en-US" sz="2800" b="1">
                <a:effectLst>
                  <a:outerShdw blurRad="38100" dist="38100" dir="2700000" algn="tl">
                    <a:srgbClr val="C0C0C0"/>
                  </a:outerShdw>
                </a:effectLst>
                <a:latin typeface="Comic Sans MS" pitchFamily="66" charset="0"/>
              </a:rPr>
              <a:t>Lord North</a:t>
            </a:r>
          </a:p>
        </p:txBody>
      </p:sp>
      <p:sp>
        <p:nvSpPr>
          <p:cNvPr id="25605" name="Text Box 5"/>
          <p:cNvSpPr txBox="1">
            <a:spLocks noChangeArrowheads="1"/>
          </p:cNvSpPr>
          <p:nvPr/>
        </p:nvSpPr>
        <p:spPr bwMode="auto">
          <a:xfrm>
            <a:off x="4343400" y="2590800"/>
            <a:ext cx="4419600" cy="585788"/>
          </a:xfrm>
          <a:prstGeom prst="rect">
            <a:avLst/>
          </a:prstGeom>
          <a:noFill/>
          <a:ln w="12700">
            <a:noFill/>
            <a:miter lim="800000"/>
            <a:headEnd type="none" w="sm" len="sm"/>
            <a:tailEnd type="none" w="sm" len="sm"/>
          </a:ln>
          <a:effectLst/>
        </p:spPr>
        <p:txBody>
          <a:bodyPr lIns="92075" tIns="46038" rIns="92075" bIns="46038">
            <a:spAutoFit/>
          </a:bodyPr>
          <a:lstStyle/>
          <a:p>
            <a:pPr eaLnBrk="0" fontAlgn="auto" hangingPunct="0">
              <a:spcBef>
                <a:spcPct val="50000"/>
              </a:spcBef>
              <a:spcAft>
                <a:spcPts val="0"/>
              </a:spcAft>
              <a:defRPr/>
            </a:pPr>
            <a:r>
              <a:rPr lang="en-US" sz="3200" b="1" dirty="0">
                <a:solidFill>
                  <a:srgbClr val="CC0000"/>
                </a:solidFill>
                <a:effectLst>
                  <a:outerShdw blurRad="38100" dist="38100" dir="2700000" algn="tl">
                    <a:srgbClr val="C0C0C0"/>
                  </a:outerShdw>
                </a:effectLst>
                <a:latin typeface="Comic Sans MS" pitchFamily="66" charset="0"/>
              </a:rPr>
              <a:t>1.</a:t>
            </a:r>
            <a:r>
              <a:rPr lang="en-US" sz="3200" b="1" dirty="0">
                <a:effectLst>
                  <a:outerShdw blurRad="38100" dist="38100" dir="2700000" algn="tl">
                    <a:srgbClr val="C0C0C0"/>
                  </a:outerShdw>
                </a:effectLst>
                <a:latin typeface="Comic Sans MS" pitchFamily="66" charset="0"/>
              </a:rPr>
              <a:t>  Port Bill</a:t>
            </a:r>
            <a:endParaRPr lang="en-US" sz="2800" b="1" dirty="0">
              <a:effectLst>
                <a:outerShdw blurRad="38100" dist="38100" dir="2700000" algn="tl">
                  <a:srgbClr val="C0C0C0"/>
                </a:outerShdw>
              </a:effectLst>
              <a:latin typeface="Comic Sans MS" pitchFamily="66" charset="0"/>
            </a:endParaRPr>
          </a:p>
        </p:txBody>
      </p:sp>
      <p:sp>
        <p:nvSpPr>
          <p:cNvPr id="25606" name="Text Box 6"/>
          <p:cNvSpPr txBox="1">
            <a:spLocks noChangeArrowheads="1"/>
          </p:cNvSpPr>
          <p:nvPr/>
        </p:nvSpPr>
        <p:spPr bwMode="auto">
          <a:xfrm>
            <a:off x="4343400" y="3124200"/>
            <a:ext cx="4343400" cy="579438"/>
          </a:xfrm>
          <a:prstGeom prst="rect">
            <a:avLst/>
          </a:prstGeom>
          <a:noFill/>
          <a:ln w="12700">
            <a:noFill/>
            <a:miter lim="800000"/>
            <a:headEnd type="none" w="sm" len="sm"/>
            <a:tailEnd type="none" w="sm" len="sm"/>
          </a:ln>
          <a:effectLst/>
        </p:spPr>
        <p:txBody>
          <a:bodyPr lIns="92075" tIns="46038" rIns="92075" bIns="46038">
            <a:spAutoFit/>
          </a:bodyPr>
          <a:lstStyle/>
          <a:p>
            <a:pPr eaLnBrk="0" fontAlgn="auto" hangingPunct="0">
              <a:spcBef>
                <a:spcPct val="50000"/>
              </a:spcBef>
              <a:spcAft>
                <a:spcPts val="0"/>
              </a:spcAft>
              <a:defRPr/>
            </a:pPr>
            <a:r>
              <a:rPr lang="en-US" sz="3200" b="1">
                <a:solidFill>
                  <a:srgbClr val="CC0000"/>
                </a:solidFill>
                <a:effectLst>
                  <a:outerShdw blurRad="38100" dist="38100" dir="2700000" algn="tl">
                    <a:srgbClr val="C0C0C0"/>
                  </a:outerShdw>
                </a:effectLst>
                <a:latin typeface="Comic Sans MS" pitchFamily="66" charset="0"/>
              </a:rPr>
              <a:t>2.</a:t>
            </a:r>
            <a:r>
              <a:rPr lang="en-US" sz="3200" b="1">
                <a:effectLst>
                  <a:outerShdw blurRad="38100" dist="38100" dir="2700000" algn="tl">
                    <a:srgbClr val="C0C0C0"/>
                  </a:outerShdw>
                </a:effectLst>
                <a:latin typeface="Comic Sans MS" pitchFamily="66" charset="0"/>
              </a:rPr>
              <a:t>  Government Act</a:t>
            </a:r>
            <a:endParaRPr lang="en-US" sz="2800" b="1">
              <a:effectLst>
                <a:outerShdw blurRad="38100" dist="38100" dir="2700000" algn="tl">
                  <a:srgbClr val="C0C0C0"/>
                </a:outerShdw>
              </a:effectLst>
              <a:latin typeface="Comic Sans MS" pitchFamily="66" charset="0"/>
            </a:endParaRPr>
          </a:p>
        </p:txBody>
      </p:sp>
      <p:sp>
        <p:nvSpPr>
          <p:cNvPr id="25607" name="Text Box 7"/>
          <p:cNvSpPr txBox="1">
            <a:spLocks noChangeArrowheads="1"/>
          </p:cNvSpPr>
          <p:nvPr/>
        </p:nvSpPr>
        <p:spPr bwMode="auto">
          <a:xfrm>
            <a:off x="4343400" y="5334000"/>
            <a:ext cx="4572000" cy="1066800"/>
          </a:xfrm>
          <a:prstGeom prst="rect">
            <a:avLst/>
          </a:prstGeom>
          <a:noFill/>
          <a:ln w="12700">
            <a:noFill/>
            <a:miter lim="800000"/>
            <a:headEnd type="none" w="sm" len="sm"/>
            <a:tailEnd type="none" w="sm" len="sm"/>
          </a:ln>
          <a:effectLst/>
        </p:spPr>
        <p:txBody>
          <a:bodyPr lIns="92075" tIns="46038" rIns="92075" bIns="46038">
            <a:spAutoFit/>
          </a:bodyPr>
          <a:lstStyle/>
          <a:p>
            <a:pPr eaLnBrk="0" fontAlgn="auto" hangingPunct="0">
              <a:spcBef>
                <a:spcPct val="50000"/>
              </a:spcBef>
              <a:spcAft>
                <a:spcPts val="0"/>
              </a:spcAft>
              <a:defRPr/>
            </a:pPr>
            <a:r>
              <a:rPr lang="en-US" sz="3200" b="1">
                <a:solidFill>
                  <a:srgbClr val="CC0000"/>
                </a:solidFill>
                <a:effectLst>
                  <a:outerShdw blurRad="38100" dist="38100" dir="2700000" algn="tl">
                    <a:srgbClr val="C0C0C0"/>
                  </a:outerShdw>
                </a:effectLst>
                <a:latin typeface="Comic Sans MS" pitchFamily="66" charset="0"/>
              </a:rPr>
              <a:t>4.</a:t>
            </a:r>
            <a:r>
              <a:rPr lang="en-US" sz="3200" b="1">
                <a:effectLst>
                  <a:outerShdw blurRad="38100" dist="38100" dir="2700000" algn="tl">
                    <a:srgbClr val="C0C0C0"/>
                  </a:outerShdw>
                </a:effectLst>
                <a:latin typeface="Comic Sans MS" pitchFamily="66" charset="0"/>
              </a:rPr>
              <a:t>  Administration of</a:t>
            </a:r>
            <a:br>
              <a:rPr lang="en-US" sz="3200" b="1">
                <a:effectLst>
                  <a:outerShdw blurRad="38100" dist="38100" dir="2700000" algn="tl">
                    <a:srgbClr val="C0C0C0"/>
                  </a:outerShdw>
                </a:effectLst>
                <a:latin typeface="Comic Sans MS" pitchFamily="66" charset="0"/>
              </a:rPr>
            </a:br>
            <a:r>
              <a:rPr lang="en-US" sz="3200" b="1">
                <a:effectLst>
                  <a:outerShdw blurRad="38100" dist="38100" dir="2700000" algn="tl">
                    <a:srgbClr val="C0C0C0"/>
                  </a:outerShdw>
                </a:effectLst>
                <a:latin typeface="Comic Sans MS" pitchFamily="66" charset="0"/>
              </a:rPr>
              <a:t>     Justice Act</a:t>
            </a:r>
            <a:endParaRPr lang="en-US" sz="2800" b="1">
              <a:effectLst>
                <a:outerShdw blurRad="38100" dist="38100" dir="2700000" algn="tl">
                  <a:srgbClr val="C0C0C0"/>
                </a:outerShdw>
              </a:effectLst>
              <a:latin typeface="Comic Sans MS" pitchFamily="66" charset="0"/>
            </a:endParaRPr>
          </a:p>
        </p:txBody>
      </p:sp>
      <p:sp>
        <p:nvSpPr>
          <p:cNvPr id="25608" name="Text Box 8"/>
          <p:cNvSpPr txBox="1">
            <a:spLocks noChangeArrowheads="1"/>
          </p:cNvSpPr>
          <p:nvPr/>
        </p:nvSpPr>
        <p:spPr bwMode="auto">
          <a:xfrm>
            <a:off x="4343400" y="4114800"/>
            <a:ext cx="4648200" cy="1066800"/>
          </a:xfrm>
          <a:prstGeom prst="rect">
            <a:avLst/>
          </a:prstGeom>
          <a:noFill/>
          <a:ln w="12700">
            <a:noFill/>
            <a:miter lim="800000"/>
            <a:headEnd type="none" w="sm" len="sm"/>
            <a:tailEnd type="none" w="sm" len="sm"/>
          </a:ln>
          <a:effectLst/>
        </p:spPr>
        <p:txBody>
          <a:bodyPr lIns="92075" tIns="46038" rIns="92075" bIns="46038">
            <a:spAutoFit/>
          </a:bodyPr>
          <a:lstStyle/>
          <a:p>
            <a:pPr eaLnBrk="0" fontAlgn="auto" hangingPunct="0">
              <a:spcBef>
                <a:spcPct val="50000"/>
              </a:spcBef>
              <a:spcAft>
                <a:spcPts val="0"/>
              </a:spcAft>
              <a:defRPr/>
            </a:pPr>
            <a:r>
              <a:rPr lang="en-US" sz="3200" b="1">
                <a:solidFill>
                  <a:srgbClr val="CC0000"/>
                </a:solidFill>
                <a:effectLst>
                  <a:outerShdw blurRad="38100" dist="38100" dir="2700000" algn="tl">
                    <a:srgbClr val="C0C0C0"/>
                  </a:outerShdw>
                </a:effectLst>
                <a:latin typeface="Comic Sans MS" pitchFamily="66" charset="0"/>
              </a:rPr>
              <a:t>3.</a:t>
            </a:r>
            <a:r>
              <a:rPr lang="en-US" sz="3200" b="1">
                <a:effectLst>
                  <a:outerShdw blurRad="38100" dist="38100" dir="2700000" algn="tl">
                    <a:srgbClr val="C0C0C0"/>
                  </a:outerShdw>
                </a:effectLst>
                <a:latin typeface="Comic Sans MS" pitchFamily="66" charset="0"/>
              </a:rPr>
              <a:t>  New Quartering</a:t>
            </a:r>
            <a:br>
              <a:rPr lang="en-US" sz="3200" b="1">
                <a:effectLst>
                  <a:outerShdw blurRad="38100" dist="38100" dir="2700000" algn="tl">
                    <a:srgbClr val="C0C0C0"/>
                  </a:outerShdw>
                </a:effectLst>
                <a:latin typeface="Comic Sans MS" pitchFamily="66" charset="0"/>
              </a:rPr>
            </a:br>
            <a:r>
              <a:rPr lang="en-US" sz="3200" b="1">
                <a:effectLst>
                  <a:outerShdw blurRad="38100" dist="38100" dir="2700000" algn="tl">
                    <a:srgbClr val="C0C0C0"/>
                  </a:outerShdw>
                </a:effectLst>
                <a:latin typeface="Comic Sans MS" pitchFamily="66" charset="0"/>
              </a:rPr>
              <a:t>    Act</a:t>
            </a:r>
            <a:endParaRPr lang="en-US" sz="2800" b="1">
              <a:effectLst>
                <a:outerShdw blurRad="38100" dist="38100" dir="2700000" algn="tl">
                  <a:srgbClr val="C0C0C0"/>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900" decel="100000" fill="hold"/>
                                        <p:tgtEl>
                                          <p:spTgt spid="2560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fade">
                                      <p:cBhvr>
                                        <p:cTn id="15" dur="1000"/>
                                        <p:tgtEl>
                                          <p:spTgt spid="25606"/>
                                        </p:tgtEl>
                                      </p:cBhvr>
                                    </p:animEffect>
                                    <p:anim calcmode="lin" valueType="num">
                                      <p:cBhvr>
                                        <p:cTn id="16" dur="1000" fill="hold"/>
                                        <p:tgtEl>
                                          <p:spTgt spid="25606"/>
                                        </p:tgtEl>
                                        <p:attrNameLst>
                                          <p:attrName>ppt_x</p:attrName>
                                        </p:attrNameLst>
                                      </p:cBhvr>
                                      <p:tavLst>
                                        <p:tav tm="0">
                                          <p:val>
                                            <p:strVal val="#ppt_x"/>
                                          </p:val>
                                        </p:tav>
                                        <p:tav tm="100000">
                                          <p:val>
                                            <p:strVal val="#ppt_x"/>
                                          </p:val>
                                        </p:tav>
                                      </p:tavLst>
                                    </p:anim>
                                    <p:anim calcmode="lin" valueType="num">
                                      <p:cBhvr>
                                        <p:cTn id="17" dur="900" decel="100000" fill="hold"/>
                                        <p:tgtEl>
                                          <p:spTgt spid="2560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fade">
                                      <p:cBhvr>
                                        <p:cTn id="23" dur="1000"/>
                                        <p:tgtEl>
                                          <p:spTgt spid="25608"/>
                                        </p:tgtEl>
                                      </p:cBhvr>
                                    </p:animEffect>
                                    <p:anim calcmode="lin" valueType="num">
                                      <p:cBhvr>
                                        <p:cTn id="24" dur="1000" fill="hold"/>
                                        <p:tgtEl>
                                          <p:spTgt spid="25608"/>
                                        </p:tgtEl>
                                        <p:attrNameLst>
                                          <p:attrName>ppt_x</p:attrName>
                                        </p:attrNameLst>
                                      </p:cBhvr>
                                      <p:tavLst>
                                        <p:tav tm="0">
                                          <p:val>
                                            <p:strVal val="#ppt_x"/>
                                          </p:val>
                                        </p:tav>
                                        <p:tav tm="100000">
                                          <p:val>
                                            <p:strVal val="#ppt_x"/>
                                          </p:val>
                                        </p:tav>
                                      </p:tavLst>
                                    </p:anim>
                                    <p:anim calcmode="lin" valueType="num">
                                      <p:cBhvr>
                                        <p:cTn id="25" dur="900" decel="100000" fill="hold"/>
                                        <p:tgtEl>
                                          <p:spTgt spid="2560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560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5607"/>
                                        </p:tgtEl>
                                        <p:attrNameLst>
                                          <p:attrName>style.visibility</p:attrName>
                                        </p:attrNameLst>
                                      </p:cBhvr>
                                      <p:to>
                                        <p:strVal val="visible"/>
                                      </p:to>
                                    </p:set>
                                    <p:animEffect transition="in" filter="fade">
                                      <p:cBhvr>
                                        <p:cTn id="31" dur="1000"/>
                                        <p:tgtEl>
                                          <p:spTgt spid="25607"/>
                                        </p:tgtEl>
                                      </p:cBhvr>
                                    </p:animEffect>
                                    <p:anim calcmode="lin" valueType="num">
                                      <p:cBhvr>
                                        <p:cTn id="32" dur="1000" fill="hold"/>
                                        <p:tgtEl>
                                          <p:spTgt spid="25607"/>
                                        </p:tgtEl>
                                        <p:attrNameLst>
                                          <p:attrName>ppt_x</p:attrName>
                                        </p:attrNameLst>
                                      </p:cBhvr>
                                      <p:tavLst>
                                        <p:tav tm="0">
                                          <p:val>
                                            <p:strVal val="#ppt_x"/>
                                          </p:val>
                                        </p:tav>
                                        <p:tav tm="100000">
                                          <p:val>
                                            <p:strVal val="#ppt_x"/>
                                          </p:val>
                                        </p:tav>
                                      </p:tavLst>
                                    </p:anim>
                                    <p:anim calcmode="lin" valueType="num">
                                      <p:cBhvr>
                                        <p:cTn id="33" dur="900" decel="100000" fill="hold"/>
                                        <p:tgtEl>
                                          <p:spTgt spid="2560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56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P spid="256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304800"/>
            <a:ext cx="7848600" cy="9144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5400" b="1">
                <a:solidFill>
                  <a:srgbClr val="00006C"/>
                </a:solidFill>
                <a:effectLst>
                  <a:outerShdw blurRad="38100" dist="38100" dir="2700000" algn="tl">
                    <a:srgbClr val="C0C0C0"/>
                  </a:outerShdw>
                </a:effectLst>
                <a:latin typeface="Carinthia Demo" pitchFamily="2" charset="0"/>
              </a:rPr>
              <a:t>The Quebec Act </a:t>
            </a:r>
            <a:r>
              <a:rPr lang="en-US" sz="4400" b="1">
                <a:solidFill>
                  <a:srgbClr val="00006C"/>
                </a:solidFill>
                <a:effectLst>
                  <a:outerShdw blurRad="38100" dist="38100" dir="2700000" algn="tl">
                    <a:srgbClr val="C0C0C0"/>
                  </a:outerShdw>
                </a:effectLst>
                <a:latin typeface="BlackChancery" pitchFamily="2" charset="0"/>
              </a:rPr>
              <a:t>(1774)</a:t>
            </a:r>
            <a:endParaRPr lang="en-US" sz="5400" b="1">
              <a:solidFill>
                <a:srgbClr val="00006C"/>
              </a:solidFill>
              <a:effectLst>
                <a:outerShdw blurRad="38100" dist="38100" dir="2700000" algn="tl">
                  <a:srgbClr val="C0C0C0"/>
                </a:outerShdw>
              </a:effectLst>
              <a:latin typeface="Carinthia Demo" pitchFamily="2" charset="0"/>
            </a:endParaRPr>
          </a:p>
        </p:txBody>
      </p:sp>
      <p:pic>
        <p:nvPicPr>
          <p:cNvPr id="48131" name="Picture 3" descr="map-Quebec Act"/>
          <p:cNvPicPr>
            <a:picLocks noChangeAspect="1" noChangeArrowheads="1"/>
          </p:cNvPicPr>
          <p:nvPr/>
        </p:nvPicPr>
        <p:blipFill>
          <a:blip r:embed="rId2" cstate="print">
            <a:lum contrast="6000"/>
          </a:blip>
          <a:srcRect/>
          <a:stretch>
            <a:fillRect/>
          </a:stretch>
        </p:blipFill>
        <p:spPr bwMode="auto">
          <a:xfrm>
            <a:off x="2601913" y="1524000"/>
            <a:ext cx="4027487"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5059" name="Content Placeholder 2"/>
          <p:cNvSpPr>
            <a:spLocks noGrp="1"/>
          </p:cNvSpPr>
          <p:nvPr>
            <p:ph idx="1"/>
          </p:nvPr>
        </p:nvSpPr>
        <p:spPr/>
        <p:txBody>
          <a:bodyPr/>
          <a:lstStyle/>
          <a:p>
            <a:endParaRPr lang="en-US" smtClean="0"/>
          </a:p>
        </p:txBody>
      </p:sp>
      <p:pic>
        <p:nvPicPr>
          <p:cNvPr id="45060" name="Picture 2" descr="http://www.historynet.com/wp-content/uploads/image/2010/American%20History/June%202010/Tea_Party.jpg"/>
          <p:cNvPicPr>
            <a:picLocks noChangeAspect="1" noChangeArrowheads="1"/>
          </p:cNvPicPr>
          <p:nvPr/>
        </p:nvPicPr>
        <p:blipFill>
          <a:blip r:embed="rId2" cstate="print"/>
          <a:srcRect/>
          <a:stretch>
            <a:fillRect/>
          </a:stretch>
        </p:blipFill>
        <p:spPr bwMode="auto">
          <a:xfrm>
            <a:off x="457200" y="1828800"/>
            <a:ext cx="7764463"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Grp="1" noChangeArrowheads="1"/>
          </p:cNvSpPr>
          <p:nvPr>
            <p:ph type="title"/>
          </p:nvPr>
        </p:nvSpPr>
        <p:spPr/>
        <p:txBody>
          <a:bodyPr/>
          <a:lstStyle/>
          <a:p>
            <a:pPr eaLnBrk="1" hangingPunct="1"/>
            <a:endParaRPr lang="en-US" smtClean="0"/>
          </a:p>
        </p:txBody>
      </p:sp>
      <p:sp>
        <p:nvSpPr>
          <p:cNvPr id="49155" name="Rectangle 3"/>
          <p:cNvSpPr>
            <a:spLocks noGrp="1" noChangeArrowheads="1"/>
          </p:cNvSpPr>
          <p:nvPr>
            <p:ph type="body" sz="half" idx="1"/>
          </p:nvPr>
        </p:nvSpPr>
        <p:spPr>
          <a:xfrm>
            <a:off x="457200" y="457200"/>
            <a:ext cx="4038600" cy="6096000"/>
          </a:xfrm>
        </p:spPr>
        <p:txBody>
          <a:bodyPr/>
          <a:lstStyle/>
          <a:p>
            <a:pPr eaLnBrk="1" hangingPunct="1">
              <a:buFontTx/>
              <a:buNone/>
            </a:pPr>
            <a:r>
              <a:rPr lang="en-US" sz="2400" smtClean="0">
                <a:sym typeface="Wingdings" pitchFamily="2" charset="2"/>
              </a:rPr>
              <a:t>First Continental Congress (9/74)</a:t>
            </a:r>
          </a:p>
          <a:p>
            <a:pPr lvl="1" eaLnBrk="1" hangingPunct="1"/>
            <a:r>
              <a:rPr lang="en-US" sz="2000" smtClean="0"/>
              <a:t>12 colonies</a:t>
            </a:r>
          </a:p>
          <a:p>
            <a:pPr lvl="1" eaLnBrk="1" hangingPunct="1"/>
            <a:r>
              <a:rPr lang="en-US" sz="2000" smtClean="0"/>
              <a:t>Moderate Galloway Plan which would share taxation with Parliament rejected</a:t>
            </a:r>
          </a:p>
          <a:p>
            <a:pPr lvl="1" eaLnBrk="1" hangingPunct="1"/>
            <a:r>
              <a:rPr lang="en-US" sz="2000" smtClean="0"/>
              <a:t>Declaration and Resolves condemned 13 British acts violation of rights</a:t>
            </a:r>
          </a:p>
          <a:p>
            <a:pPr lvl="1" eaLnBrk="1" hangingPunct="1"/>
            <a:r>
              <a:rPr lang="en-US" sz="2000" smtClean="0"/>
              <a:t>Continental Associations in each “county, town, and city” to enforce boycott </a:t>
            </a:r>
          </a:p>
          <a:p>
            <a:pPr lvl="1" eaLnBrk="1" hangingPunct="1"/>
            <a:r>
              <a:rPr lang="en-US" sz="2000" smtClean="0"/>
              <a:t>Endorsed Sussex resolves to take up arms to defend liberties</a:t>
            </a:r>
          </a:p>
          <a:p>
            <a:pPr lvl="1" eaLnBrk="1" hangingPunct="1"/>
            <a:r>
              <a:rPr lang="en-US" sz="2000" smtClean="0"/>
              <a:t>Is this body an American government? </a:t>
            </a:r>
          </a:p>
        </p:txBody>
      </p:sp>
      <p:sp>
        <p:nvSpPr>
          <p:cNvPr id="49156" name="Rectangle 10"/>
          <p:cNvSpPr>
            <a:spLocks noGrp="1" noChangeArrowheads="1"/>
          </p:cNvSpPr>
          <p:nvPr>
            <p:ph type="body" sz="half" idx="2"/>
          </p:nvPr>
        </p:nvSpPr>
        <p:spPr/>
        <p:txBody>
          <a:bodyPr/>
          <a:lstStyle/>
          <a:p>
            <a:pPr eaLnBrk="1" hangingPunct="1"/>
            <a:endParaRPr lang="en-US" sz="2400" smtClean="0"/>
          </a:p>
        </p:txBody>
      </p:sp>
      <p:pic>
        <p:nvPicPr>
          <p:cNvPr id="49157" name="Picture 5" descr="ich06_08"/>
          <p:cNvPicPr>
            <a:picLocks noChangeAspect="1" noChangeArrowheads="1"/>
          </p:cNvPicPr>
          <p:nvPr/>
        </p:nvPicPr>
        <p:blipFill>
          <a:blip r:embed="rId2" cstate="print"/>
          <a:srcRect/>
          <a:stretch>
            <a:fillRect/>
          </a:stretch>
        </p:blipFill>
        <p:spPr bwMode="auto">
          <a:xfrm>
            <a:off x="4800600" y="381000"/>
            <a:ext cx="371475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0" y="381000"/>
            <a:ext cx="7848600" cy="1569660"/>
          </a:xfrm>
          <a:prstGeom prst="rect">
            <a:avLst/>
          </a:prstGeom>
          <a:noFill/>
          <a:ln w="9525">
            <a:noFill/>
            <a:miter lim="800000"/>
            <a:headEnd/>
            <a:tailEnd/>
          </a:ln>
          <a:effectLst/>
        </p:spPr>
        <p:txBody>
          <a:bodyPr>
            <a:spAutoFit/>
          </a:bodyPr>
          <a:lstStyle/>
          <a:p>
            <a:pPr algn="ctr">
              <a:spcBef>
                <a:spcPct val="50000"/>
              </a:spcBef>
              <a:defRPr/>
            </a:pPr>
            <a:r>
              <a:rPr lang="en-US" sz="4800" b="1" dirty="0">
                <a:solidFill>
                  <a:srgbClr val="00006C"/>
                </a:solidFill>
                <a:effectLst>
                  <a:outerShdw blurRad="38100" dist="38100" dir="2700000" algn="tl">
                    <a:srgbClr val="C0C0C0"/>
                  </a:outerShdw>
                </a:effectLst>
                <a:latin typeface="Carinthia Demo"/>
              </a:rPr>
              <a:t>The British Are </a:t>
            </a:r>
            <a:r>
              <a:rPr lang="en-US" sz="4800" b="1" dirty="0" smtClean="0">
                <a:solidFill>
                  <a:srgbClr val="00006C"/>
                </a:solidFill>
                <a:effectLst>
                  <a:outerShdw blurRad="38100" dist="38100" dir="2700000" algn="tl">
                    <a:srgbClr val="C0C0C0"/>
                  </a:outerShdw>
                </a:effectLst>
                <a:latin typeface="Carinthia Demo"/>
              </a:rPr>
              <a:t>Coming? </a:t>
            </a:r>
            <a:r>
              <a:rPr lang="en-US" sz="4800" b="1" dirty="0" smtClean="0">
                <a:solidFill>
                  <a:srgbClr val="00006C"/>
                </a:solidFill>
                <a:effectLst>
                  <a:outerShdw blurRad="38100" dist="38100" dir="2700000" algn="tl">
                    <a:srgbClr val="C0C0C0"/>
                  </a:outerShdw>
                </a:effectLst>
                <a:latin typeface="BlackChancery"/>
              </a:rPr>
              <a:t> </a:t>
            </a:r>
            <a:r>
              <a:rPr lang="en-US" sz="4800" b="1" dirty="0">
                <a:solidFill>
                  <a:srgbClr val="00006C"/>
                </a:solidFill>
                <a:effectLst>
                  <a:outerShdw blurRad="38100" dist="38100" dir="2700000" algn="tl">
                    <a:srgbClr val="C0C0C0"/>
                  </a:outerShdw>
                </a:effectLst>
                <a:latin typeface="BlackChancery"/>
              </a:rPr>
              <a:t>. .</a:t>
            </a:r>
            <a:endParaRPr lang="en-US" sz="4800" b="1" dirty="0">
              <a:solidFill>
                <a:srgbClr val="00006C"/>
              </a:solidFill>
              <a:effectLst>
                <a:outerShdw blurRad="38100" dist="38100" dir="2700000" algn="tl">
                  <a:srgbClr val="C0C0C0"/>
                </a:outerShdw>
              </a:effectLst>
              <a:latin typeface="Carinthia Demo"/>
            </a:endParaRPr>
          </a:p>
        </p:txBody>
      </p:sp>
      <p:sp>
        <p:nvSpPr>
          <p:cNvPr id="30723" name="Text Box 3"/>
          <p:cNvSpPr txBox="1">
            <a:spLocks noChangeArrowheads="1"/>
          </p:cNvSpPr>
          <p:nvPr/>
        </p:nvSpPr>
        <p:spPr bwMode="auto">
          <a:xfrm>
            <a:off x="609600" y="4953000"/>
            <a:ext cx="7924800" cy="1385888"/>
          </a:xfrm>
          <a:prstGeom prst="rect">
            <a:avLst/>
          </a:prstGeom>
          <a:noFill/>
          <a:ln w="12700">
            <a:noFill/>
            <a:miter lim="800000"/>
            <a:headEnd type="none" w="sm" len="sm"/>
            <a:tailEnd type="none" w="sm" len="sm"/>
          </a:ln>
          <a:effectLst/>
        </p:spPr>
        <p:txBody>
          <a:bodyPr lIns="92075" tIns="46038" rIns="92075" bIns="46038">
            <a:spAutoFit/>
          </a:bodyPr>
          <a:lstStyle/>
          <a:p>
            <a:pPr algn="ctr" eaLnBrk="0" hangingPunct="0">
              <a:spcBef>
                <a:spcPct val="50000"/>
              </a:spcBef>
              <a:defRPr/>
            </a:pPr>
            <a:r>
              <a:rPr lang="en-US" sz="2800" b="1" dirty="0">
                <a:effectLst>
                  <a:outerShdw blurRad="38100" dist="38100" dir="2700000" algn="tl">
                    <a:srgbClr val="C0C0C0"/>
                  </a:outerShdw>
                </a:effectLst>
                <a:latin typeface="Comic Sans MS" pitchFamily="66" charset="0"/>
              </a:rPr>
              <a:t>Lexington and Concord … a stand to protect gunpowder and weapons against British regulars</a:t>
            </a:r>
          </a:p>
        </p:txBody>
      </p:sp>
      <p:pic>
        <p:nvPicPr>
          <p:cNvPr id="50180" name="Picture 4" descr="Paul Revere's Ride"/>
          <p:cNvPicPr>
            <a:picLocks noChangeAspect="1" noChangeArrowheads="1"/>
          </p:cNvPicPr>
          <p:nvPr/>
        </p:nvPicPr>
        <p:blipFill>
          <a:blip r:embed="rId2" cstate="print">
            <a:lum contrast="12000"/>
          </a:blip>
          <a:srcRect/>
          <a:stretch>
            <a:fillRect/>
          </a:stretch>
        </p:blipFill>
        <p:spPr bwMode="auto">
          <a:xfrm>
            <a:off x="2438400" y="1600200"/>
            <a:ext cx="4191000" cy="2978150"/>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182562"/>
          </a:xfrm>
        </p:spPr>
        <p:txBody>
          <a:bodyPr/>
          <a:lstStyle/>
          <a:p>
            <a:endParaRPr lang="en-US" smtClean="0"/>
          </a:p>
        </p:txBody>
      </p:sp>
      <p:sp>
        <p:nvSpPr>
          <p:cNvPr id="52227" name="Content Placeholder 2"/>
          <p:cNvSpPr>
            <a:spLocks noGrp="1"/>
          </p:cNvSpPr>
          <p:nvPr>
            <p:ph idx="1"/>
          </p:nvPr>
        </p:nvSpPr>
        <p:spPr>
          <a:xfrm>
            <a:off x="457200" y="685800"/>
            <a:ext cx="8229600" cy="5440363"/>
          </a:xfrm>
        </p:spPr>
        <p:txBody>
          <a:bodyPr/>
          <a:lstStyle/>
          <a:p>
            <a:r>
              <a:rPr lang="en-US" sz="2000" dirty="0" smtClean="0"/>
              <a:t>As of 1775 colonists were fighting to protect their rights as Englishmen.  What changed? </a:t>
            </a:r>
          </a:p>
          <a:p>
            <a:pPr lvl="1"/>
            <a:r>
              <a:rPr lang="en-US" sz="2000" dirty="0" smtClean="0"/>
              <a:t>Warfare</a:t>
            </a:r>
          </a:p>
          <a:p>
            <a:pPr lvl="2"/>
            <a:r>
              <a:rPr lang="en-US" sz="2000" dirty="0" smtClean="0"/>
              <a:t>Ticonderoga, Bunker Hill, invasion of Quebec, ports in VA and ME burned</a:t>
            </a:r>
          </a:p>
          <a:p>
            <a:pPr lvl="2"/>
            <a:r>
              <a:rPr lang="en-US" sz="2000" dirty="0" smtClean="0"/>
              <a:t>Governor Dunmore (VA) promised freedom to all slaves who joined British </a:t>
            </a:r>
          </a:p>
          <a:p>
            <a:pPr lvl="1"/>
            <a:r>
              <a:rPr lang="en-US" sz="2000" dirty="0" smtClean="0"/>
              <a:t>The Second Continental Congress was governing as a sovereign body</a:t>
            </a:r>
          </a:p>
          <a:p>
            <a:pPr lvl="2" eaLnBrk="1" hangingPunct="1">
              <a:lnSpc>
                <a:spcPct val="80000"/>
              </a:lnSpc>
            </a:pPr>
            <a:r>
              <a:rPr lang="en-US" sz="2000" dirty="0" smtClean="0"/>
              <a:t>Chosen by extralegal bodies, few conservatives</a:t>
            </a:r>
          </a:p>
          <a:p>
            <a:pPr lvl="2" eaLnBrk="1" hangingPunct="1">
              <a:lnSpc>
                <a:spcPct val="80000"/>
              </a:lnSpc>
            </a:pPr>
            <a:r>
              <a:rPr lang="en-US" sz="2000" dirty="0" smtClean="0"/>
              <a:t>All colonies ( sympathy from Nova Scotia and Caribbean but Navy too present)</a:t>
            </a:r>
          </a:p>
          <a:p>
            <a:pPr lvl="3" eaLnBrk="1" hangingPunct="1">
              <a:lnSpc>
                <a:spcPct val="80000"/>
              </a:lnSpc>
            </a:pPr>
            <a:r>
              <a:rPr lang="en-US" dirty="0" smtClean="0"/>
              <a:t>A continental army  - GW commander</a:t>
            </a:r>
          </a:p>
          <a:p>
            <a:pPr lvl="3" eaLnBrk="1" hangingPunct="1">
              <a:lnSpc>
                <a:spcPct val="80000"/>
              </a:lnSpc>
            </a:pPr>
            <a:r>
              <a:rPr lang="en-US" dirty="0" smtClean="0">
                <a:solidFill>
                  <a:srgbClr val="FF0000"/>
                </a:solidFill>
              </a:rPr>
              <a:t>Olive Branch Petition  (7/75)– begged K George to prevent hostilities </a:t>
            </a:r>
            <a:r>
              <a:rPr lang="en-US" dirty="0" smtClean="0">
                <a:solidFill>
                  <a:srgbClr val="FF0000"/>
                </a:solidFill>
                <a:sym typeface="Wingdings" pitchFamily="2" charset="2"/>
              </a:rPr>
              <a:t> Prohibitory Act “to bring the traitors to justice”</a:t>
            </a:r>
            <a:endParaRPr lang="en-US" dirty="0" smtClean="0">
              <a:solidFill>
                <a:srgbClr val="FF0000"/>
              </a:solidFill>
            </a:endParaRPr>
          </a:p>
          <a:p>
            <a:pPr lvl="3" eaLnBrk="1" hangingPunct="1">
              <a:lnSpc>
                <a:spcPct val="80000"/>
              </a:lnSpc>
              <a:buFontTx/>
              <a:buNone/>
            </a:pPr>
            <a:endParaRPr lang="en-US" dirty="0" smtClean="0"/>
          </a:p>
          <a:p>
            <a:pPr lvl="1">
              <a:buFontTx/>
              <a:buNone/>
            </a:pPr>
            <a:endParaRPr lang="en-US" dirty="0" smtClean="0"/>
          </a:p>
          <a:p>
            <a:pPr lvl="1">
              <a:buFontTx/>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5800" y="228600"/>
            <a:ext cx="7848600" cy="1754326"/>
          </a:xfrm>
          <a:prstGeom prst="rect">
            <a:avLst/>
          </a:prstGeom>
          <a:noFill/>
          <a:ln w="9525">
            <a:noFill/>
            <a:miter lim="800000"/>
            <a:headEnd/>
            <a:tailEnd/>
          </a:ln>
          <a:effectLst/>
        </p:spPr>
        <p:txBody>
          <a:bodyPr>
            <a:spAutoFit/>
          </a:bodyPr>
          <a:lstStyle/>
          <a:p>
            <a:pPr algn="ctr">
              <a:spcBef>
                <a:spcPct val="50000"/>
              </a:spcBef>
              <a:defRPr/>
            </a:pPr>
            <a:r>
              <a:rPr lang="en-US" sz="5400" b="1" dirty="0">
                <a:solidFill>
                  <a:srgbClr val="FF0000"/>
                </a:solidFill>
                <a:effectLst>
                  <a:outerShdw blurRad="38100" dist="38100" dir="2700000" algn="tl">
                    <a:srgbClr val="C0C0C0"/>
                  </a:outerShdw>
                </a:effectLst>
                <a:latin typeface="Carinthia Demo"/>
              </a:rPr>
              <a:t>Thomas Paine</a:t>
            </a:r>
            <a:r>
              <a:rPr lang="en-US" sz="5400" b="1" dirty="0">
                <a:solidFill>
                  <a:srgbClr val="FF0000"/>
                </a:solidFill>
                <a:effectLst>
                  <a:outerShdw blurRad="38100" dist="38100" dir="2700000" algn="tl">
                    <a:srgbClr val="C0C0C0"/>
                  </a:outerShdw>
                </a:effectLst>
                <a:latin typeface="BlackChancery"/>
              </a:rPr>
              <a:t>: </a:t>
            </a:r>
            <a:r>
              <a:rPr lang="en-US" sz="5400" b="1" dirty="0">
                <a:solidFill>
                  <a:srgbClr val="FF0000"/>
                </a:solidFill>
                <a:effectLst>
                  <a:outerShdw blurRad="38100" dist="38100" dir="2700000" algn="tl">
                    <a:srgbClr val="C0C0C0"/>
                  </a:outerShdw>
                </a:effectLst>
                <a:latin typeface="Carinthia Demo"/>
              </a:rPr>
              <a:t> </a:t>
            </a:r>
            <a:r>
              <a:rPr lang="en-US" sz="5400" b="1" i="1" dirty="0">
                <a:solidFill>
                  <a:srgbClr val="FF0000"/>
                </a:solidFill>
                <a:effectLst>
                  <a:outerShdw blurRad="38100" dist="38100" dir="2700000" algn="tl">
                    <a:srgbClr val="C0C0C0"/>
                  </a:outerShdw>
                </a:effectLst>
                <a:latin typeface="Carinthia Demo"/>
              </a:rPr>
              <a:t>Common Sense</a:t>
            </a:r>
          </a:p>
        </p:txBody>
      </p:sp>
      <p:pic>
        <p:nvPicPr>
          <p:cNvPr id="53251" name="Picture 3" descr="Common_Sense_cover_new"/>
          <p:cNvPicPr>
            <a:picLocks noChangeAspect="1" noChangeArrowheads="1"/>
          </p:cNvPicPr>
          <p:nvPr/>
        </p:nvPicPr>
        <p:blipFill>
          <a:blip r:embed="rId2" cstate="print">
            <a:lum bright="-6000" contrast="6000"/>
          </a:blip>
          <a:srcRect/>
          <a:stretch>
            <a:fillRect/>
          </a:stretch>
        </p:blipFill>
        <p:spPr bwMode="auto">
          <a:xfrm>
            <a:off x="400050" y="1981200"/>
            <a:ext cx="2738438" cy="4876800"/>
          </a:xfrm>
          <a:prstGeom prst="rect">
            <a:avLst/>
          </a:prstGeom>
          <a:noFill/>
          <a:ln w="9525">
            <a:solidFill>
              <a:srgbClr val="CC2700"/>
            </a:solidFill>
            <a:miter lim="800000"/>
            <a:headEnd/>
            <a:tailEnd/>
          </a:ln>
        </p:spPr>
      </p:pic>
      <p:pic>
        <p:nvPicPr>
          <p:cNvPr id="53252" name="Picture 4" descr="paine2"/>
          <p:cNvPicPr>
            <a:picLocks noChangeAspect="1" noChangeArrowheads="1"/>
          </p:cNvPicPr>
          <p:nvPr/>
        </p:nvPicPr>
        <p:blipFill>
          <a:blip r:embed="rId3" cstate="print">
            <a:lum contrast="6000"/>
          </a:blip>
          <a:srcRect/>
          <a:stretch>
            <a:fillRect/>
          </a:stretch>
        </p:blipFill>
        <p:spPr bwMode="auto">
          <a:xfrm>
            <a:off x="4572000" y="1905000"/>
            <a:ext cx="3835400" cy="4953000"/>
          </a:xfrm>
          <a:prstGeom prst="rect">
            <a:avLst/>
          </a:prstGeom>
          <a:noFill/>
          <a:ln w="9525">
            <a:solidFill>
              <a:srgbClr val="CC27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dirty="0" smtClean="0"/>
              <a:t>Conflict over which land led to the skirmishes that resulted in the French and Indian War?  </a:t>
            </a:r>
          </a:p>
        </p:txBody>
      </p:sp>
      <p:sp>
        <p:nvSpPr>
          <p:cNvPr id="17411" name="Content Placeholder 2"/>
          <p:cNvSpPr>
            <a:spLocks noGrp="1"/>
          </p:cNvSpPr>
          <p:nvPr>
            <p:ph sz="half" idx="1"/>
          </p:nvPr>
        </p:nvSpPr>
        <p:spPr/>
        <p:txBody>
          <a:bodyPr/>
          <a:lstStyle/>
          <a:p>
            <a:pPr>
              <a:lnSpc>
                <a:spcPct val="90000"/>
              </a:lnSpc>
            </a:pPr>
            <a:r>
              <a:rPr lang="en-US" sz="1400" dirty="0" smtClean="0"/>
              <a:t>France and England - competing claims  in North America. </a:t>
            </a:r>
          </a:p>
          <a:p>
            <a:pPr lvl="1">
              <a:lnSpc>
                <a:spcPct val="90000"/>
              </a:lnSpc>
            </a:pPr>
            <a:r>
              <a:rPr lang="en-US" sz="1400" dirty="0" smtClean="0"/>
              <a:t>French trapping and trade routes in the Ohio Valley.</a:t>
            </a:r>
          </a:p>
          <a:p>
            <a:pPr lvl="1">
              <a:lnSpc>
                <a:spcPct val="90000"/>
              </a:lnSpc>
            </a:pPr>
            <a:r>
              <a:rPr lang="en-US" sz="1400" dirty="0" smtClean="0"/>
              <a:t>English colonies  spreading west (tobacco) conflicted with these</a:t>
            </a:r>
          </a:p>
          <a:p>
            <a:r>
              <a:rPr lang="en-US" sz="1400" dirty="0" smtClean="0"/>
              <a:t>Struggle for the important Ohio River Valley and Pittsburg</a:t>
            </a:r>
          </a:p>
          <a:p>
            <a:pPr lvl="1"/>
            <a:r>
              <a:rPr lang="en-US" sz="1400" dirty="0" smtClean="0"/>
              <a:t>Virginian land speculators – G. Washington</a:t>
            </a:r>
          </a:p>
          <a:p>
            <a:pPr lvl="1"/>
            <a:r>
              <a:rPr lang="en-US" sz="1400" dirty="0" smtClean="0"/>
              <a:t> </a:t>
            </a:r>
            <a:r>
              <a:rPr lang="en-US" sz="1400" dirty="0" smtClean="0">
                <a:sym typeface="Wingdings" pitchFamily="2" charset="2"/>
              </a:rPr>
              <a:t> conflict 1754 and defeat of GW </a:t>
            </a:r>
          </a:p>
          <a:p>
            <a:pPr lvl="1"/>
            <a:endParaRPr lang="en-US" sz="1400" dirty="0" smtClean="0"/>
          </a:p>
        </p:txBody>
      </p:sp>
      <p:sp>
        <p:nvSpPr>
          <p:cNvPr id="17412" name="Content Placeholder 3"/>
          <p:cNvSpPr>
            <a:spLocks noGrp="1"/>
          </p:cNvSpPr>
          <p:nvPr>
            <p:ph sz="half" idx="2"/>
          </p:nvPr>
        </p:nvSpPr>
        <p:spPr/>
        <p:txBody>
          <a:bodyPr/>
          <a:lstStyle/>
          <a:p>
            <a:endParaRPr lang="en-US" smtClean="0"/>
          </a:p>
        </p:txBody>
      </p:sp>
      <p:pic>
        <p:nvPicPr>
          <p:cNvPr id="17413" name="Picture 2" descr="http://wps.ablongman.com/wps/media/objects/1483/1518969/DIVI080.jpg"/>
          <p:cNvPicPr>
            <a:picLocks noChangeAspect="1" noChangeArrowheads="1"/>
          </p:cNvPicPr>
          <p:nvPr/>
        </p:nvPicPr>
        <p:blipFill>
          <a:blip r:embed="rId2" cstate="print"/>
          <a:srcRect/>
          <a:stretch>
            <a:fillRect/>
          </a:stretch>
        </p:blipFill>
        <p:spPr bwMode="auto">
          <a:xfrm>
            <a:off x="4941888" y="2057400"/>
            <a:ext cx="420211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sp>
        <p:nvSpPr>
          <p:cNvPr id="54275" name="Rectangle 3"/>
          <p:cNvSpPr>
            <a:spLocks noGrp="1" noChangeArrowheads="1"/>
          </p:cNvSpPr>
          <p:nvPr>
            <p:ph type="body" idx="1"/>
          </p:nvPr>
        </p:nvSpPr>
        <p:spPr/>
        <p:txBody>
          <a:bodyPr/>
          <a:lstStyle/>
          <a:p>
            <a:pPr eaLnBrk="1" hangingPunct="1"/>
            <a:r>
              <a:rPr lang="en-US" dirty="0" smtClean="0"/>
              <a:t>Common Sense (Paine) </a:t>
            </a:r>
          </a:p>
          <a:p>
            <a:pPr lvl="1" eaLnBrk="1" hangingPunct="1"/>
            <a:r>
              <a:rPr lang="en-US" dirty="0" smtClean="0"/>
              <a:t>Folly to be loyal to king</a:t>
            </a:r>
          </a:p>
          <a:p>
            <a:pPr lvl="1" eaLnBrk="1" hangingPunct="1"/>
            <a:r>
              <a:rPr lang="en-US" dirty="0" smtClean="0">
                <a:solidFill>
                  <a:srgbClr val="FF0000"/>
                </a:solidFill>
              </a:rPr>
              <a:t>Millennialism “to begin the world over again”</a:t>
            </a:r>
          </a:p>
          <a:p>
            <a:pPr eaLnBrk="1" hangingPunct="1"/>
            <a:r>
              <a:rPr lang="en-US" dirty="0" smtClean="0"/>
              <a:t>June 7, 1776 resolution of independence, 7/2 vote on independence, 7/4 approval of DI</a:t>
            </a:r>
          </a:p>
          <a:p>
            <a:pPr lvl="1" eaLnBrk="1" hangingPunct="1"/>
            <a:r>
              <a:rPr lang="en-US" dirty="0" smtClean="0"/>
              <a:t>“statement of rights</a:t>
            </a:r>
          </a:p>
          <a:p>
            <a:pPr lvl="1" eaLnBrk="1" hangingPunct="1"/>
            <a:r>
              <a:rPr lang="en-US" dirty="0" smtClean="0"/>
              <a:t>“free and independent states”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smtClean="0"/>
          </a:p>
        </p:txBody>
      </p:sp>
      <p:sp>
        <p:nvSpPr>
          <p:cNvPr id="56323" name="Rectangle 3"/>
          <p:cNvSpPr>
            <a:spLocks noGrp="1" noChangeArrowheads="1"/>
          </p:cNvSpPr>
          <p:nvPr>
            <p:ph type="body" idx="1"/>
          </p:nvPr>
        </p:nvSpPr>
        <p:spPr/>
        <p:txBody>
          <a:bodyPr/>
          <a:lstStyle/>
          <a:p>
            <a:pPr eaLnBrk="1" hangingPunct="1">
              <a:lnSpc>
                <a:spcPct val="80000"/>
              </a:lnSpc>
              <a:buFontTx/>
              <a:buAutoNum type="arabicPeriod"/>
            </a:pPr>
            <a:r>
              <a:rPr lang="en-US" sz="1800" smtClean="0"/>
              <a:t>“He has dissolved representative houses repeatedly for opposing, with manly firmness, his invasions on the rights of the people.” </a:t>
            </a:r>
          </a:p>
          <a:p>
            <a:pPr eaLnBrk="1" hangingPunct="1">
              <a:lnSpc>
                <a:spcPct val="80000"/>
              </a:lnSpc>
              <a:buFontTx/>
              <a:buAutoNum type="arabicPeriod"/>
            </a:pPr>
            <a:r>
              <a:rPr lang="en-US" sz="1800" smtClean="0"/>
              <a:t>He has… and sent hither swarms of officers to harass our people and eat our their substance. </a:t>
            </a:r>
          </a:p>
          <a:p>
            <a:pPr eaLnBrk="1" hangingPunct="1">
              <a:lnSpc>
                <a:spcPct val="80000"/>
              </a:lnSpc>
              <a:buFontTx/>
              <a:buAutoNum type="arabicPeriod"/>
            </a:pPr>
            <a:r>
              <a:rPr lang="en-US" sz="1800" smtClean="0"/>
              <a:t>“He has kept among us in times of peace, standing armies.” </a:t>
            </a:r>
          </a:p>
          <a:p>
            <a:pPr eaLnBrk="1" hangingPunct="1">
              <a:lnSpc>
                <a:spcPct val="80000"/>
              </a:lnSpc>
              <a:buFontTx/>
              <a:buAutoNum type="arabicPeriod"/>
            </a:pPr>
            <a:r>
              <a:rPr lang="en-US" sz="1800" smtClean="0"/>
              <a:t>He has [given] his assent… for </a:t>
            </a:r>
          </a:p>
          <a:p>
            <a:pPr marL="800100" lvl="1" indent="-342900" eaLnBrk="1" hangingPunct="1">
              <a:lnSpc>
                <a:spcPct val="80000"/>
              </a:lnSpc>
              <a:buFontTx/>
              <a:buAutoNum type="arabicPeriod"/>
            </a:pPr>
            <a:r>
              <a:rPr lang="en-US" sz="1600" smtClean="0"/>
              <a:t>Quartering large bodies af armed troops among us</a:t>
            </a:r>
          </a:p>
          <a:p>
            <a:pPr marL="800100" lvl="1" indent="-342900" eaLnBrk="1" hangingPunct="1">
              <a:lnSpc>
                <a:spcPct val="80000"/>
              </a:lnSpc>
              <a:buFontTx/>
              <a:buAutoNum type="arabicPeriod"/>
            </a:pPr>
            <a:r>
              <a:rPr lang="en-US" sz="1600" smtClean="0"/>
              <a:t>For protecting them by a mock trial, from punishment for any murders, which they should commit</a:t>
            </a:r>
          </a:p>
          <a:p>
            <a:pPr marL="800100" lvl="1" indent="-342900" eaLnBrk="1" hangingPunct="1">
              <a:lnSpc>
                <a:spcPct val="80000"/>
              </a:lnSpc>
              <a:buFontTx/>
              <a:buAutoNum type="arabicPeriod"/>
            </a:pPr>
            <a:r>
              <a:rPr lang="en-US" sz="1600" smtClean="0"/>
              <a:t>For cutting off our trade with all parts of the world. </a:t>
            </a:r>
          </a:p>
          <a:p>
            <a:pPr marL="800100" lvl="1" indent="-342900" eaLnBrk="1" hangingPunct="1">
              <a:lnSpc>
                <a:spcPct val="80000"/>
              </a:lnSpc>
              <a:buFontTx/>
              <a:buAutoNum type="arabicPeriod"/>
            </a:pPr>
            <a:r>
              <a:rPr lang="en-US" sz="1600" smtClean="0"/>
              <a:t>For imposing taxes on us without our consent. </a:t>
            </a:r>
          </a:p>
          <a:p>
            <a:pPr marL="800100" lvl="1" indent="-342900" eaLnBrk="1" hangingPunct="1">
              <a:lnSpc>
                <a:spcPct val="80000"/>
              </a:lnSpc>
              <a:buFontTx/>
              <a:buAutoNum type="arabicPeriod"/>
            </a:pPr>
            <a:r>
              <a:rPr lang="en-US" sz="1600" smtClean="0"/>
              <a:t>For depriving us , in many cases, of the benefits of trial by jury</a:t>
            </a:r>
          </a:p>
          <a:p>
            <a:pPr marL="800100" lvl="1" indent="-342900" eaLnBrk="1" hangingPunct="1">
              <a:lnSpc>
                <a:spcPct val="80000"/>
              </a:lnSpc>
              <a:buFontTx/>
              <a:buAutoNum type="arabicPeriod"/>
            </a:pPr>
            <a:r>
              <a:rPr lang="en-US" sz="1600" smtClean="0"/>
              <a:t>For abolishing the free system of English law in a neighboring colony. </a:t>
            </a:r>
          </a:p>
          <a:p>
            <a:pPr marL="800100" lvl="1" indent="-342900" eaLnBrk="1" hangingPunct="1">
              <a:lnSpc>
                <a:spcPct val="80000"/>
              </a:lnSpc>
              <a:buFontTx/>
              <a:buAutoNum type="arabicPeriod"/>
            </a:pPr>
            <a:r>
              <a:rPr lang="en-US" sz="1600" smtClean="0"/>
              <a:t>For altering fundamentally the forms of our governments</a:t>
            </a:r>
          </a:p>
          <a:p>
            <a:pPr marL="800100" lvl="1" indent="-342900" eaLnBrk="1" hangingPunct="1">
              <a:lnSpc>
                <a:spcPct val="80000"/>
              </a:lnSpc>
              <a:buFontTx/>
              <a:buAutoNum type="arabicPeriod"/>
            </a:pPr>
            <a:r>
              <a:rPr lang="en-US" sz="1600" smtClean="0"/>
              <a:t>For declairing themselves invested with power to legislate for us in all cases whatsoever</a:t>
            </a:r>
          </a:p>
          <a:p>
            <a:pPr marL="800100" lvl="1" indent="-342900" eaLnBrk="1" hangingPunct="1">
              <a:lnSpc>
                <a:spcPct val="80000"/>
              </a:lnSpc>
              <a:buFontTx/>
              <a:buAutoNum type="arabicPeriod"/>
            </a:pPr>
            <a:r>
              <a:rPr lang="en-US" sz="1600" smtClean="0"/>
              <a:t>For waging war against us</a:t>
            </a:r>
          </a:p>
          <a:p>
            <a:pPr marL="800100" lvl="1" indent="-342900" eaLnBrk="1" hangingPunct="1">
              <a:lnSpc>
                <a:spcPct val="80000"/>
              </a:lnSpc>
              <a:buFontTx/>
              <a:buAutoNum type="arabicPeriod"/>
            </a:pPr>
            <a:r>
              <a:rPr lang="en-US" sz="1600" smtClean="0"/>
              <a:t>For transporting large armies of foreign mercnetaries</a:t>
            </a:r>
          </a:p>
          <a:p>
            <a:pPr eaLnBrk="1" hangingPunct="1">
              <a:lnSpc>
                <a:spcPct val="80000"/>
              </a:lnSpc>
              <a:buFontTx/>
              <a:buAutoNum type="arabicPeriod"/>
            </a:pPr>
            <a:endParaRPr lang="en-US" sz="1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smtClean="0"/>
          </a:p>
        </p:txBody>
      </p:sp>
      <p:sp>
        <p:nvSpPr>
          <p:cNvPr id="57347" name="Rectangle 3"/>
          <p:cNvSpPr>
            <a:spLocks noGrp="1" noChangeArrowheads="1"/>
          </p:cNvSpPr>
          <p:nvPr>
            <p:ph type="body" idx="1"/>
          </p:nvPr>
        </p:nvSpPr>
        <p:spPr/>
        <p:txBody>
          <a:bodyPr/>
          <a:lstStyle/>
          <a:p>
            <a:pPr eaLnBrk="1" hangingPunct="1">
              <a:lnSpc>
                <a:spcPct val="90000"/>
              </a:lnSpc>
            </a:pPr>
            <a:r>
              <a:rPr lang="en-US" sz="2400" smtClean="0"/>
              <a:t>“He has excited domestic insurrection among us”</a:t>
            </a:r>
          </a:p>
          <a:p>
            <a:pPr eaLnBrk="1" hangingPunct="1">
              <a:lnSpc>
                <a:spcPct val="90000"/>
              </a:lnSpc>
            </a:pPr>
            <a:r>
              <a:rPr lang="en-US" sz="2400" smtClean="0"/>
              <a:t>Omitted: “he has waged cruel war against human nature itself, violating it's most sacred rights of life and liberty in the persons of a distant people who never offended him, captivating and carrying them into slavery in another hemisphere, or to incur miserable death in their transportation thither. This piratical warfare, the opprobrium of </a:t>
            </a:r>
            <a:r>
              <a:rPr lang="en-US" sz="2400" u="sng" smtClean="0"/>
              <a:t>infidel</a:t>
            </a:r>
            <a:r>
              <a:rPr lang="en-US" sz="2400" smtClean="0"/>
              <a:t> powers, is the warfare of the</a:t>
            </a:r>
            <a:r>
              <a:rPr lang="en-US" sz="2400" b="1" smtClean="0"/>
              <a:t> </a:t>
            </a:r>
            <a:r>
              <a:rPr lang="en-US" sz="2400" b="1" u="sng" smtClean="0"/>
              <a:t>Christian</a:t>
            </a:r>
            <a:r>
              <a:rPr lang="en-US" sz="2400" b="1" smtClean="0"/>
              <a:t> </a:t>
            </a:r>
            <a:r>
              <a:rPr lang="en-US" sz="2400" smtClean="0"/>
              <a:t>king of Great Britain determined to keep open a market where </a:t>
            </a:r>
            <a:r>
              <a:rPr lang="en-US" sz="2400" b="1" smtClean="0"/>
              <a:t>MEN</a:t>
            </a:r>
            <a:r>
              <a:rPr lang="en-US" sz="2400" smtClean="0"/>
              <a:t> should be bought and sold”</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411162"/>
          </a:xfrm>
        </p:spPr>
        <p:txBody>
          <a:bodyPr/>
          <a:lstStyle/>
          <a:p>
            <a:pPr eaLnBrk="1" hangingPunct="1"/>
            <a:r>
              <a:rPr lang="en-US" dirty="0" smtClean="0"/>
              <a:t>The Impossible War	</a:t>
            </a:r>
          </a:p>
        </p:txBody>
      </p:sp>
      <p:sp>
        <p:nvSpPr>
          <p:cNvPr id="58371" name="Rectangle 3"/>
          <p:cNvSpPr>
            <a:spLocks noGrp="1" noChangeArrowheads="1"/>
          </p:cNvSpPr>
          <p:nvPr>
            <p:ph type="body" idx="1"/>
          </p:nvPr>
        </p:nvSpPr>
        <p:spPr>
          <a:xfrm>
            <a:off x="457200" y="914400"/>
            <a:ext cx="8229600" cy="5211763"/>
          </a:xfrm>
        </p:spPr>
        <p:txBody>
          <a:bodyPr/>
          <a:lstStyle/>
          <a:p>
            <a:pPr eaLnBrk="1" hangingPunct="1">
              <a:lnSpc>
                <a:spcPct val="80000"/>
              </a:lnSpc>
            </a:pPr>
            <a:r>
              <a:rPr lang="en-US" sz="1800" dirty="0" smtClean="0"/>
              <a:t>British Advantages/ American Weaknesses</a:t>
            </a:r>
          </a:p>
          <a:p>
            <a:pPr eaLnBrk="1" hangingPunct="1">
              <a:lnSpc>
                <a:spcPct val="80000"/>
              </a:lnSpc>
            </a:pPr>
            <a:r>
              <a:rPr lang="en-US" sz="1800" dirty="0" smtClean="0"/>
              <a:t>British population – 7.5M v. 2.5M </a:t>
            </a:r>
            <a:r>
              <a:rPr lang="en-US" sz="1800" dirty="0" smtClean="0">
                <a:sym typeface="Wingdings" pitchFamily="2" charset="2"/>
              </a:rPr>
              <a:t> soldiers, wealth, support</a:t>
            </a:r>
          </a:p>
          <a:p>
            <a:pPr lvl="1" eaLnBrk="1" hangingPunct="1">
              <a:lnSpc>
                <a:spcPct val="80000"/>
              </a:lnSpc>
            </a:pPr>
            <a:r>
              <a:rPr lang="en-US" sz="1800" dirty="0" smtClean="0">
                <a:sym typeface="Wingdings" pitchFamily="2" charset="2"/>
              </a:rPr>
              <a:t>1/3 to 1/5 of Americans loyalists, 20% slaves</a:t>
            </a:r>
          </a:p>
          <a:p>
            <a:pPr lvl="2" eaLnBrk="1" hangingPunct="1">
              <a:lnSpc>
                <a:spcPct val="80000"/>
              </a:lnSpc>
            </a:pPr>
            <a:r>
              <a:rPr lang="en-US" sz="1800" dirty="0" smtClean="0">
                <a:sym typeface="Wingdings" pitchFamily="2" charset="2"/>
              </a:rPr>
              <a:t>Who were the loyalists? Anglicans, people of the south, often more wealthy, </a:t>
            </a:r>
          </a:p>
          <a:p>
            <a:pPr lvl="1" eaLnBrk="1" hangingPunct="1">
              <a:lnSpc>
                <a:spcPct val="80000"/>
              </a:lnSpc>
            </a:pPr>
            <a:r>
              <a:rPr lang="en-US" sz="1800" dirty="0" smtClean="0">
                <a:sym typeface="Wingdings" pitchFamily="2" charset="2"/>
              </a:rPr>
              <a:t>A number of slaves responded to Dunmore but a number fought with Americans</a:t>
            </a:r>
          </a:p>
          <a:p>
            <a:pPr eaLnBrk="1" hangingPunct="1">
              <a:lnSpc>
                <a:spcPct val="80000"/>
              </a:lnSpc>
            </a:pPr>
            <a:r>
              <a:rPr lang="en-US" sz="1800" dirty="0" smtClean="0">
                <a:sym typeface="Wingdings" pitchFamily="2" charset="2"/>
              </a:rPr>
              <a:t>Large professional army</a:t>
            </a:r>
          </a:p>
          <a:p>
            <a:pPr lvl="1" eaLnBrk="1" hangingPunct="1">
              <a:lnSpc>
                <a:spcPct val="80000"/>
              </a:lnSpc>
            </a:pPr>
            <a:r>
              <a:rPr lang="en-US" sz="1800" dirty="0" smtClean="0">
                <a:sym typeface="Wingdings" pitchFamily="2" charset="2"/>
              </a:rPr>
              <a:t>Americans: a smaller continental army and militia (often unreliable)</a:t>
            </a:r>
          </a:p>
          <a:p>
            <a:pPr eaLnBrk="1" hangingPunct="1">
              <a:lnSpc>
                <a:spcPct val="80000"/>
              </a:lnSpc>
            </a:pPr>
            <a:r>
              <a:rPr lang="en-US" sz="1800" dirty="0" smtClean="0">
                <a:sym typeface="Wingdings" pitchFamily="2" charset="2"/>
              </a:rPr>
              <a:t>Largest navy in the world necessary for supplying troops and blockading support</a:t>
            </a:r>
          </a:p>
          <a:p>
            <a:pPr lvl="1" eaLnBrk="1" hangingPunct="1">
              <a:lnSpc>
                <a:spcPct val="80000"/>
              </a:lnSpc>
            </a:pPr>
            <a:r>
              <a:rPr lang="en-US" sz="1800" dirty="0" smtClean="0">
                <a:sym typeface="Wingdings" pitchFamily="2" charset="2"/>
              </a:rPr>
              <a:t>But America had </a:t>
            </a:r>
            <a:r>
              <a:rPr lang="en-US" sz="1800" dirty="0">
                <a:sym typeface="Wingdings" pitchFamily="2" charset="2"/>
              </a:rPr>
              <a:t>e</a:t>
            </a:r>
            <a:r>
              <a:rPr lang="en-US" sz="1800" dirty="0" smtClean="0">
                <a:sym typeface="Wingdings" pitchFamily="2" charset="2"/>
              </a:rPr>
              <a:t>ffective privateers</a:t>
            </a:r>
            <a:endParaRPr lang="en-US" sz="1800" dirty="0" smtClean="0"/>
          </a:p>
          <a:p>
            <a:pPr eaLnBrk="1" hangingPunct="1"/>
            <a:r>
              <a:rPr lang="en-US" sz="1800" dirty="0" smtClean="0"/>
              <a:t>British central government</a:t>
            </a:r>
          </a:p>
          <a:p>
            <a:pPr lvl="1" eaLnBrk="1" hangingPunct="1"/>
            <a:r>
              <a:rPr lang="en-US" sz="1800" dirty="0" smtClean="0"/>
              <a:t>Continental congress relatively powerless </a:t>
            </a:r>
          </a:p>
          <a:p>
            <a:pPr lvl="2" eaLnBrk="1" hangingPunct="1"/>
            <a:r>
              <a:rPr lang="en-US" sz="1800" dirty="0" smtClean="0"/>
              <a:t>Could only ask for troops or funds</a:t>
            </a:r>
          </a:p>
          <a:p>
            <a:pPr eaLnBrk="1" hangingPunct="1"/>
            <a:r>
              <a:rPr lang="en-US" sz="1800" dirty="0" smtClean="0"/>
              <a:t>Localism: Americans were committed to their state not their nation. </a:t>
            </a:r>
          </a:p>
          <a:p>
            <a:pPr eaLnBrk="1" hangingPunct="1">
              <a:lnSpc>
                <a:spcPct val="80000"/>
              </a:lnSpc>
            </a:pPr>
            <a:r>
              <a:rPr lang="en-US" sz="1800" dirty="0" smtClean="0"/>
              <a:t>British manufacturing. </a:t>
            </a:r>
          </a:p>
          <a:p>
            <a:pPr lvl="1" eaLnBrk="1" hangingPunct="1">
              <a:lnSpc>
                <a:spcPct val="80000"/>
              </a:lnSpc>
            </a:pPr>
            <a:r>
              <a:rPr lang="en-US" sz="1800" dirty="0" smtClean="0"/>
              <a:t>American dependence on support from Europe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Victory</a:t>
            </a:r>
          </a:p>
        </p:txBody>
      </p:sp>
      <p:sp>
        <p:nvSpPr>
          <p:cNvPr id="82947" name="Rectangle 3"/>
          <p:cNvSpPr>
            <a:spLocks noGrp="1" noChangeArrowheads="1"/>
          </p:cNvSpPr>
          <p:nvPr>
            <p:ph type="body" idx="1"/>
          </p:nvPr>
        </p:nvSpPr>
        <p:spPr/>
        <p:txBody>
          <a:bodyPr/>
          <a:lstStyle/>
          <a:p>
            <a:pPr eaLnBrk="1" hangingPunct="1">
              <a:lnSpc>
                <a:spcPct val="80000"/>
              </a:lnSpc>
            </a:pPr>
            <a:r>
              <a:rPr lang="en-US" sz="2400" dirty="0" smtClean="0"/>
              <a:t>*** Challenging task of British – force Americans to give up their ideas of independence – the Americans only needed to fight until the British lost interest  </a:t>
            </a:r>
          </a:p>
          <a:p>
            <a:pPr eaLnBrk="1" hangingPunct="1">
              <a:lnSpc>
                <a:spcPct val="80000"/>
              </a:lnSpc>
            </a:pPr>
            <a:r>
              <a:rPr lang="en-US" sz="2400" dirty="0" smtClean="0"/>
              <a:t>Washington’s ability to keep the army together – Trenton, Princeton</a:t>
            </a:r>
          </a:p>
          <a:p>
            <a:pPr eaLnBrk="1" hangingPunct="1">
              <a:lnSpc>
                <a:spcPct val="80000"/>
              </a:lnSpc>
            </a:pPr>
            <a:r>
              <a:rPr lang="en-US" sz="2400" dirty="0" smtClean="0"/>
              <a:t>The support of the French and to a lesser degree Spain</a:t>
            </a:r>
          </a:p>
          <a:p>
            <a:pPr lvl="1" eaLnBrk="1" hangingPunct="1">
              <a:lnSpc>
                <a:spcPct val="80000"/>
              </a:lnSpc>
            </a:pPr>
            <a:r>
              <a:rPr lang="en-US" sz="2000" dirty="0" smtClean="0"/>
              <a:t>Support from the outset but alliance after Saratoga (1778)</a:t>
            </a:r>
          </a:p>
          <a:p>
            <a:pPr lvl="1" eaLnBrk="1" hangingPunct="1">
              <a:lnSpc>
                <a:spcPct val="80000"/>
              </a:lnSpc>
            </a:pPr>
            <a:r>
              <a:rPr lang="en-US" sz="2000" dirty="0" smtClean="0"/>
              <a:t>US could not negotiate without France; treaty in perpetuity. </a:t>
            </a:r>
          </a:p>
          <a:p>
            <a:pPr eaLnBrk="1" hangingPunct="1">
              <a:lnSpc>
                <a:spcPct val="80000"/>
              </a:lnSpc>
            </a:pPr>
            <a:r>
              <a:rPr lang="en-US" sz="2400" dirty="0" smtClean="0"/>
              <a:t>British lack of commitment</a:t>
            </a:r>
          </a:p>
          <a:p>
            <a:pPr lvl="1" eaLnBrk="1" hangingPunct="1">
              <a:lnSpc>
                <a:spcPct val="80000"/>
              </a:lnSpc>
            </a:pPr>
            <a:r>
              <a:rPr lang="en-US" sz="2000" dirty="0" smtClean="0"/>
              <a:t>Cost of war to a nation already in debt</a:t>
            </a:r>
          </a:p>
          <a:p>
            <a:pPr lvl="1" eaLnBrk="1" hangingPunct="1">
              <a:lnSpc>
                <a:spcPct val="80000"/>
              </a:lnSpc>
            </a:pPr>
            <a:r>
              <a:rPr lang="en-US" sz="2000" dirty="0" smtClean="0"/>
              <a:t>Strategic concerns: Gibraltar and Europe</a:t>
            </a:r>
          </a:p>
          <a:p>
            <a:pPr lvl="1" eaLnBrk="1" hangingPunct="1">
              <a:lnSpc>
                <a:spcPct val="80000"/>
              </a:lnSpc>
            </a:pPr>
            <a:r>
              <a:rPr lang="en-US" sz="2000" dirty="0" smtClean="0"/>
              <a:t>Cost of privateers’ damage</a:t>
            </a:r>
          </a:p>
          <a:p>
            <a:pPr lvl="1" eaLnBrk="1" hangingPunct="1">
              <a:lnSpc>
                <a:spcPct val="80000"/>
              </a:lnSpc>
            </a:pPr>
            <a:r>
              <a:rPr lang="en-US" sz="2000" dirty="0" smtClean="0"/>
              <a:t>Political splits: Whigs and Tories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Treaty of Paris - 1783</a:t>
            </a:r>
          </a:p>
        </p:txBody>
      </p:sp>
      <p:sp>
        <p:nvSpPr>
          <p:cNvPr id="4099" name="Rectangle 3"/>
          <p:cNvSpPr>
            <a:spLocks noGrp="1" noChangeArrowheads="1"/>
          </p:cNvSpPr>
          <p:nvPr>
            <p:ph type="body" idx="1"/>
          </p:nvPr>
        </p:nvSpPr>
        <p:spPr/>
        <p:txBody>
          <a:bodyPr/>
          <a:lstStyle/>
          <a:p>
            <a:pPr eaLnBrk="1" hangingPunct="1">
              <a:defRPr/>
            </a:pPr>
            <a:r>
              <a:rPr lang="en-US" sz="2400" dirty="0" smtClean="0"/>
              <a:t>America betrayed its ally and received very generous terms. Britain hoped to force separation between FR. And US. </a:t>
            </a:r>
          </a:p>
          <a:p>
            <a:pPr lvl="1" eaLnBrk="1" hangingPunct="1">
              <a:defRPr/>
            </a:pPr>
            <a:r>
              <a:rPr lang="en-US" sz="2400" dirty="0" smtClean="0"/>
              <a:t>All lands east of Miss</a:t>
            </a:r>
          </a:p>
          <a:p>
            <a:pPr lvl="1" eaLnBrk="1" hangingPunct="1">
              <a:defRPr/>
            </a:pPr>
            <a:r>
              <a:rPr lang="en-US" sz="2400" dirty="0" smtClean="0"/>
              <a:t>Florida to Spain with disputed boundaries. </a:t>
            </a:r>
          </a:p>
          <a:p>
            <a:pPr lvl="1" eaLnBrk="1" hangingPunct="1">
              <a:defRPr/>
            </a:pPr>
            <a:r>
              <a:rPr lang="en-US" sz="2400" dirty="0" smtClean="0"/>
              <a:t>US agreed the states must compensate loyalists; many states refused. Therefore GB remained in the northwest supplying NAs. </a:t>
            </a:r>
          </a:p>
          <a:p>
            <a:pPr lvl="2" eaLnBrk="1" hangingPunct="1">
              <a:defRPr/>
            </a:pPr>
            <a:r>
              <a:rPr lang="en-US" sz="2000" dirty="0" smtClean="0"/>
              <a:t>Huge problems. The west was American in name only!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The effects of the Revolution</a:t>
            </a:r>
          </a:p>
        </p:txBody>
      </p:sp>
      <p:sp>
        <p:nvSpPr>
          <p:cNvPr id="2051" name="Rectangle 3"/>
          <p:cNvSpPr>
            <a:spLocks noGrp="1" noChangeArrowheads="1"/>
          </p:cNvSpPr>
          <p:nvPr>
            <p:ph type="subTitle" idx="1"/>
          </p:nvPr>
        </p:nvSpPr>
        <p:spPr/>
        <p:txBody>
          <a:bodyPr/>
          <a:lstStyle/>
          <a:p>
            <a:pPr eaLnBrk="1" hangingPunct="1">
              <a:lnSpc>
                <a:spcPct val="80000"/>
              </a:lnSpc>
              <a:defRPr/>
            </a:pPr>
            <a:r>
              <a:rPr lang="en-US" sz="3200" dirty="0" smtClean="0"/>
              <a:t>“the war is over, but this is far from being the case with the American Revolution” – Benjamin Rush 1783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z="4000" dirty="0" smtClean="0"/>
          </a:p>
        </p:txBody>
      </p:sp>
      <p:sp>
        <p:nvSpPr>
          <p:cNvPr id="3075" name="Rectangle 3"/>
          <p:cNvSpPr>
            <a:spLocks noGrp="1" noChangeArrowheads="1"/>
          </p:cNvSpPr>
          <p:nvPr>
            <p:ph type="body" idx="1"/>
          </p:nvPr>
        </p:nvSpPr>
        <p:spPr/>
        <p:txBody>
          <a:bodyPr/>
          <a:lstStyle/>
          <a:p>
            <a:pPr eaLnBrk="1" hangingPunct="1">
              <a:defRPr/>
            </a:pPr>
            <a:r>
              <a:rPr lang="en-US" dirty="0" smtClean="0"/>
              <a:t>Radicals: republican government, limited government, greater role of the people in government, emphasis on freedom and greater equality, </a:t>
            </a:r>
          </a:p>
          <a:p>
            <a:pPr eaLnBrk="1" hangingPunct="1">
              <a:defRPr/>
            </a:pPr>
            <a:r>
              <a:rPr lang="en-US" dirty="0" smtClean="0"/>
              <a:t>Conservatives: republican  government – but only consent of the people, less power to the common people, more centralized power, more power to the government to protect order, stability and the elites, greater emphasis on order and stability,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000" smtClean="0"/>
              <a:t>Greater separation of church and state</a:t>
            </a:r>
          </a:p>
        </p:txBody>
      </p:sp>
      <p:sp>
        <p:nvSpPr>
          <p:cNvPr id="5123" name="Rectangle 3"/>
          <p:cNvSpPr>
            <a:spLocks noGrp="1" noChangeArrowheads="1"/>
          </p:cNvSpPr>
          <p:nvPr>
            <p:ph type="body" idx="1"/>
          </p:nvPr>
        </p:nvSpPr>
        <p:spPr/>
        <p:txBody>
          <a:bodyPr/>
          <a:lstStyle/>
          <a:p>
            <a:pPr eaLnBrk="1" hangingPunct="1">
              <a:defRPr/>
            </a:pPr>
            <a:r>
              <a:rPr lang="en-US" sz="2800" dirty="0" smtClean="0"/>
              <a:t>Jefferson: VA Resolutions – no man shall be compelled to support a church</a:t>
            </a:r>
          </a:p>
          <a:p>
            <a:pPr eaLnBrk="1" hangingPunct="1">
              <a:defRPr/>
            </a:pPr>
            <a:r>
              <a:rPr lang="en-US" sz="2800" dirty="0" smtClean="0"/>
              <a:t>Disestablishment of Anglican church</a:t>
            </a:r>
          </a:p>
          <a:p>
            <a:pPr eaLnBrk="1" hangingPunct="1">
              <a:defRPr/>
            </a:pPr>
            <a:r>
              <a:rPr lang="en-US" sz="2800" dirty="0" smtClean="0"/>
              <a:t>NE – although church not disestablished –individuals could specify the church they wanted to support</a:t>
            </a:r>
          </a:p>
          <a:p>
            <a:pPr eaLnBrk="1" hangingPunct="1">
              <a:defRPr/>
            </a:pPr>
            <a:r>
              <a:rPr lang="en-US" sz="2800" dirty="0" smtClean="0"/>
              <a:t>Note DI speaks of God; Constitution does not</a:t>
            </a:r>
          </a:p>
          <a:p>
            <a:pPr eaLnBrk="1" hangingPunct="1">
              <a:defRPr/>
            </a:pPr>
            <a:r>
              <a:rPr lang="en-US" sz="2800" dirty="0" smtClean="0"/>
              <a:t>Discrimination still present</a:t>
            </a:r>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2400" smtClean="0"/>
              <a:t>Limitations on Slavery</a:t>
            </a:r>
            <a:br>
              <a:rPr lang="en-US" sz="2400" smtClean="0"/>
            </a:br>
            <a:r>
              <a:rPr lang="en-US" sz="2400" smtClean="0"/>
              <a:t>“I tremble when I reflect God is just” - TJ</a:t>
            </a:r>
          </a:p>
        </p:txBody>
      </p:sp>
      <p:sp>
        <p:nvSpPr>
          <p:cNvPr id="7171" name="Rectangle 3"/>
          <p:cNvSpPr>
            <a:spLocks noGrp="1" noChangeArrowheads="1"/>
          </p:cNvSpPr>
          <p:nvPr>
            <p:ph type="body" idx="1"/>
          </p:nvPr>
        </p:nvSpPr>
        <p:spPr>
          <a:xfrm>
            <a:off x="457200" y="1295400"/>
            <a:ext cx="8229600" cy="4835525"/>
          </a:xfrm>
        </p:spPr>
        <p:txBody>
          <a:bodyPr/>
          <a:lstStyle/>
          <a:p>
            <a:pPr eaLnBrk="1" hangingPunct="1">
              <a:lnSpc>
                <a:spcPct val="80000"/>
              </a:lnSpc>
              <a:defRPr/>
            </a:pPr>
            <a:r>
              <a:rPr lang="en-US" sz="2800" dirty="0" smtClean="0"/>
              <a:t>20% of population; 5000 served in the war</a:t>
            </a:r>
          </a:p>
          <a:p>
            <a:pPr eaLnBrk="1" hangingPunct="1">
              <a:lnSpc>
                <a:spcPct val="80000"/>
              </a:lnSpc>
              <a:defRPr/>
            </a:pPr>
            <a:r>
              <a:rPr lang="en-US" sz="2800" dirty="0" smtClean="0"/>
              <a:t>Most states forbade further importation of slaves. GA and SC did not.</a:t>
            </a:r>
          </a:p>
          <a:p>
            <a:pPr eaLnBrk="1" hangingPunct="1">
              <a:lnSpc>
                <a:spcPct val="80000"/>
              </a:lnSpc>
              <a:defRPr/>
            </a:pPr>
            <a:r>
              <a:rPr lang="en-US" sz="2800" dirty="0" smtClean="0"/>
              <a:t>First abolitionist society </a:t>
            </a:r>
          </a:p>
          <a:p>
            <a:pPr eaLnBrk="1" hangingPunct="1">
              <a:lnSpc>
                <a:spcPct val="80000"/>
              </a:lnSpc>
              <a:defRPr/>
            </a:pPr>
            <a:r>
              <a:rPr lang="en-US" sz="2800" dirty="0" smtClean="0"/>
              <a:t>Many southerners freed their slaves – manumission – 10K in VA; 1/5 of MD</a:t>
            </a:r>
          </a:p>
          <a:p>
            <a:pPr eaLnBrk="1" hangingPunct="1">
              <a:lnSpc>
                <a:spcPct val="80000"/>
              </a:lnSpc>
              <a:defRPr/>
            </a:pPr>
            <a:r>
              <a:rPr lang="en-US" sz="2800" dirty="0" smtClean="0"/>
              <a:t>All northern states abolished slavery by 1786 through gradual emancipation. TJ called for emancipation in VA</a:t>
            </a:r>
          </a:p>
          <a:p>
            <a:pPr eaLnBrk="1" hangingPunct="1">
              <a:lnSpc>
                <a:spcPct val="80000"/>
              </a:lnSpc>
              <a:defRPr/>
            </a:pPr>
            <a:r>
              <a:rPr lang="en-US" sz="2800" dirty="0" smtClean="0"/>
              <a:t>No slavery in the northwest territory – Northwest Ordinance. </a:t>
            </a:r>
          </a:p>
          <a:p>
            <a:pPr eaLnBrk="1" hangingPunct="1">
              <a:lnSpc>
                <a:spcPct val="80000"/>
              </a:lnSpc>
              <a:defRPr/>
            </a:pPr>
            <a:r>
              <a:rPr lang="en-US" sz="2800" dirty="0" smtClean="0"/>
              <a:t>Growing free-African American community </a:t>
            </a:r>
            <a:r>
              <a:rPr lang="en-US" sz="2800" dirty="0" smtClean="0">
                <a:sym typeface="Wingdings" pitchFamily="2" charset="2"/>
              </a:rPr>
              <a:t> establishment of schools and churches</a:t>
            </a:r>
            <a:endParaRPr lang="en-US" sz="2800" dirty="0" smtClean="0"/>
          </a:p>
          <a:p>
            <a:pPr lvl="1" eaLnBrk="1" hangingPunct="1">
              <a:lnSpc>
                <a:spcPct val="80000"/>
              </a:lnSpc>
              <a:defRPr/>
            </a:pPr>
            <a:r>
              <a:rPr lang="en-US" sz="2400" dirty="0" smtClean="0"/>
              <a:t>Banneker and Wheatley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1800" dirty="0" smtClean="0"/>
              <a:t>In what way was the French and Indian War or the Seven Years War a world war? </a:t>
            </a:r>
          </a:p>
        </p:txBody>
      </p:sp>
      <p:sp>
        <p:nvSpPr>
          <p:cNvPr id="21507" name="Content Placeholder 2"/>
          <p:cNvSpPr>
            <a:spLocks noGrp="1"/>
          </p:cNvSpPr>
          <p:nvPr>
            <p:ph sz="half" idx="1"/>
          </p:nvPr>
        </p:nvSpPr>
        <p:spPr>
          <a:xfrm>
            <a:off x="0" y="1219200"/>
            <a:ext cx="3810000" cy="4906963"/>
          </a:xfrm>
        </p:spPr>
        <p:txBody>
          <a:bodyPr/>
          <a:lstStyle/>
          <a:p>
            <a:r>
              <a:rPr lang="en-US" sz="1600" dirty="0" smtClean="0"/>
              <a:t>A. fought in Europe, America, the West Indies, Africa, and the Philippines. </a:t>
            </a:r>
          </a:p>
          <a:p>
            <a:pPr lvl="1"/>
            <a:r>
              <a:rPr lang="en-US" sz="1600" dirty="0" smtClean="0"/>
              <a:t> “America was conquered in Germany.</a:t>
            </a:r>
          </a:p>
          <a:p>
            <a:pPr lvl="1"/>
            <a:r>
              <a:rPr lang="en-US" sz="1600" dirty="0" smtClean="0"/>
              <a:t>The basis of England’s control of India resulted </a:t>
            </a:r>
          </a:p>
          <a:p>
            <a:r>
              <a:rPr lang="en-US" sz="1600" dirty="0" smtClean="0"/>
              <a:t>Iroquois and English/Huron and French</a:t>
            </a:r>
          </a:p>
          <a:p>
            <a:r>
              <a:rPr lang="en-US" sz="1600" dirty="0" smtClean="0"/>
              <a:t>In America the most important fighting = Canada.  Quebec under Montcalm fell to Wolfe in 1759.  A TREMENDOUSLY IMPORTANT VICTORY.  ENSUREDTHAT CANADA WOULD BE GIVEN TO ENGLAND. </a:t>
            </a:r>
          </a:p>
        </p:txBody>
      </p:sp>
      <p:sp>
        <p:nvSpPr>
          <p:cNvPr id="21508" name="Content Placeholder 3"/>
          <p:cNvSpPr>
            <a:spLocks noGrp="1"/>
          </p:cNvSpPr>
          <p:nvPr>
            <p:ph sz="half" idx="2"/>
          </p:nvPr>
        </p:nvSpPr>
        <p:spPr/>
        <p:txBody>
          <a:bodyPr/>
          <a:lstStyle/>
          <a:p>
            <a:endParaRPr lang="en-US" smtClean="0"/>
          </a:p>
        </p:txBody>
      </p:sp>
      <p:sp>
        <p:nvSpPr>
          <p:cNvPr id="21509" name="AutoShape 2" descr="data:image/jpeg;base64,/9j/4AAQSkZJRgABAQAAAQABAAD/2wCEAAkGBhQSERUUExQWFRUWGBcXFxgXGRccGBcXFxcVFhgYGBoXHCYeGBwjGhgXHy8gJCcpLCwsFR8xNTAqNSYrLCkBCQoKDgwOGg8PGiwlHyApLCwpLDQsLCwsLCwsLCksLCwsKSwsLCwsLCwsLCwsLC0sLCksLCwsLCwpLCwsLCwsLP/AABEIALcBEwMBIgACEQEDEQH/xAAcAAACAwEBAQEAAAAAAAAAAAAEBQIDBgABBwj/xAA9EAABAwIFAQYEBQIGAgIDAAABAAIRAyEEBRIxQVEGImFxgZETMqGxFELB0fAj4QcVUmJy8YKiM5IWJEP/xAAaAQADAQEBAQAAAAAAAAAAAAACAwQBAAUG/8QAMBEAAgIBAwMCBgIABwEAAAAAAAECEQMSITEEE0EiUWFxgbHh8JGhIzJCYsHR8QX/2gAMAwEAAhEDEQA/AM+KRRNKgUwp4ZG0MMvNcj0EgPDUPNMKOGRdJg6IynS8EtsIEpYQohmDPRGMarWrDaBhhFJtBEilKubh1tnUCNw6vbhz0RTKCubTXajKBW4Re/hkYGLw01lnUVNoN6L38OOgVrGKwMR6gNLZXh8OJ2CvfRnk+hUWGCpl1kuT3GRVIFfgmTJE+ZJQGNw7dhA8kdVKEc0crLDQgxuXN4aSenVLa+VGk1znASdo468eS1LoBBlZ7tHjtXkAiTNoxmIJ1XQ1V0IyvugcUxOQpgtSpKdZDQJoVxEkgEDqG/8Ae3mlFLDl7g0D/oXP0TjCYgNr02jkPEcG1gfPb1TUtmKk90hMx1lYHqvM6mioYu0mQfAiR/PArxr5Cz4h1WxZrVlKqqDZesqLjhnTzJzRZV1caI8f5whJUSZWUYtj2rVnhUPardB3UXrqOYFVBQ7nwjazbIN7UaAaAam5XLyqbleIxR9ko054RLcORwU1ZQDTIHsrgCVLpH2LqVM9EbRolF08OiGUkDDTBmYdX08KiGtCva8LArBm0FNtJXlSDVjZqQPoUixEaF6GIQgdlFXNphe6Fwcu3M2JCmpfCUmKS4xlelUVHkIklU1TKw1ANQkoLETsExeg6zfFcEhbVweoRqgpTmuSEN1ajYXKd1jdV1axg6iSF26Cs+d4inBKCrsuFpsfl4c8lo2uTFkkxFH6J8WLaD+y+XAiu8/kpkDwLpM+zfqsv/mE1tYnuh0eEFo/RbPBVxRwTifmqucf/BsNHu63uvnNMw93kfqZTIO7BlCtLCs1fLRHBj0uR+oUMuqHb2VOKfMgeauy5kOB6fdHxEyteTYNqPCgH3UsRShxHG48jcKApoVRrTuj2ZUmrg1ShbZmlkPiFRLyVYugcrQaKiFS6mi2tUvgLTjN4hnePmVysxjf6jvMrkZO+T9C0MOjWUx0QVXH023n2vuiBi2C5MKTWN0hbGBWhiGw+Ia/5TPgrK8hpPgu1I7Sy8U1KAqcOSQDwVaRFyttBKLLW01NghRpmQpOaltjEqKqlZcJURRvKscZWJmsiVXPReVABclVtZOxkeCK/cCvYJYSiA1VYanCvS2wiqoEO+sAp4yrA2lKcRioCwNIjisaZKEGKlC1610HUqmbLQqGdSsP7BA1KhNw0+vKuwb4aXH+QlmZ50IiVy3NKczxYpsLWkSdz4dAkmXYL41VrON3Ho0b/t6rsRjQZNyfFF5NjBToVHSA5xgHpYfYE/8A2TOFYMVqkkU9qsaHk02jSAAAOgaIa30kn18Fho7x/myd47Hi+kGTu49D05ve/wBkleffZHjT8juocXSj4IMZL/O3pEIwNDYjghUNMQpYmrwjfqYuFQi2xiKJcNQuB3fYBTfQIElGZLiGMotk3JJiNpNp9AEPisdqMQI4hDvwLbT39wN4gqbmW3CiX+CkNkYDZSQvAVcKa8LUSBbPaO6LaLIWjTVzaRWgPczOPP8AVf8A8iuXuPZ/Uf8A8iuRCmj7SX6nWbEKxtJz3Rf9E0/pgbTAk7k26AIvLMW2rS10wQ0kiSIJIMbeahoqoWUR8I2J1eCdUKdRzIe6x8PuVYcJTbckE+aNFAQLgdIK2jiqkIaGk7cKynT5QOOzuhTs6o2RwLn6Jc7txRFtL46x+5QPJFbWOjhnLdI0JqQh6uNa3dwHmQsjnPbFrmhtBxL3GCIdqHkCL+YSmg59afi6tEanOcCDo348volyn7DcfTuXOxrsX2j0uIbTfUaN3MEx1tymmCxAqsD2mWuAIPUG6+cZXmLzSqMou00vii8E9yBIbq5336hdg+2dTC4L4YGt2s3cI0tdJho5Myel+VylvQcullptfqI9p8Ria9Z7G9+mypoHw/lJJAgybkWB4CY5BV/C16dGlVD3v1CownuNMS0jxm3r5L3B581+BFSmC+pSsQ0CXAkmXdDvPiD1lYqh2rcyoXua4PBJYbXk6XBw32m4NiAiWqRsowgtL5/r5/Jn13Je0FR+Ifh6zGtcAXNLSYIBAIIOxuD7rRaF8b7K9pMK3GMqVHuow03kua5ziZ1G5Ez/AOvkvqVTOGPYHUnte07FpBB9Qtp+STJFaqiWY4iISTE0ZRLsTO5S3MscGAkETxO391xq2BMYGs3cI/nCCbjRwlNapqJJPih6lY7NRaTtRfj82cTAsEqrVSd0eMuqubr093qfv/dLq/Z1z8NWxDnaWtMU7jvQ6CfADaeSQAjTijKlI7D0PiPDepATSpjqdB7qcBjXaWtcBMESDPna/h4rK5Rmz8OS5wmLtng3B/ngrsZmArtLj0uOkiD9gVs43sNw1GLb5IZ9lxZXeHlrpu0tPSduEoFvHon+Jq/GoUnu3A0nqfyz9ik7sMTsJ6rcc7VPwHkwOHqXndfUENS8qWFw5qPDepuT91e3K3niPOyY0MCGC1zyU+1WxDK26YQ/CNbbVIHh/dVPY3hetoHgK+jlzjtZLuuWb8kCkDlwHn+qYZllj6NJvxhoDgHNgNDiLm4mRa97+SX18vc6povbe1rj7x91s+0WG+PSOt7S/u6IbHwxAMEyZ6Hy4SpzpooxY3JM+fDMQHc6Oh3WhzGhTFGlVY2zrO8x/PqhmdkquJdrY0wdLQeHPFjfk7H1WiHZZzMK6k6ZEyeCZ3afMx6rck0kmgYY3qafAkw+EBbqapMoeaK7MYY1GPby03+ydsyMjz8Fyye4MoU9j5dmdIitU/5H7rk3znBEV6gn8xXJqyIU8bNnS7RlhcKPMS5wsBbqL3/VNsNi6hpaWOLmNHEQDvFjIKzhY4xsIi8DgRtyYV9LN6lJpDLCbgjV6i8dR6KKUvY9DHFPcLdmlQmZJvf2s7fx8J8VXiczqNEB4JI3JIA/VJsTjCXFzgWEk3Ahp6RxztZB4ysJbLiZm5PQHf2WODl5Bj1OKL9UXYx/EBvzvDjyANz4k7+Vgq62aB0hqF/DNi95j+BFf5YxjC6BPA48PNB24rkoX/00vTGOwuyzMPgVajvzfCeGDq5zRBHoSZT3tB2ze5gFNkU3iQ8g31D5Rttt6LKVsC51SQQSZvedhP0PsmWXPxHwqjAWvaBBb3XG0XOq4EOnpfzVDjHlkqyycmo7MXYXNy6oxhfoHdFpAIb3jJBEc+6dZm7WA0DVqnkgSBqHeG1xusvj8vOuSGN2m9vEeKZVM6u1zd2mQsyQuUXAu6XO448kcvL/ALQZkuJdhsQYa8yyajS2CGh478AwSOpiQ7jZJ+0DmNxMUiTTMQHCHCfob/co/D4h7A+q6oNT2lpa0kgtfDjBuGu7o6yQJSrNGa2U60tBqOe2AIhzNMkDgGeOhT8e7PNzRcUr28r5A1enYkcwT5rU9gc+dRNVm7SA4DgEGJ9QR7LN0KveDZ+b79E6y/8Aoai0kaiJPSOOsLpTpaWb2HP/ABIeOTVVc5qPO6pqvc4951kirZy6ZAJO5uf13KkM1k7iY2S38ECo+5oG0gADvwrKdPULNPskVDHOkgdJgxsNyrqfaGo0d17wImzo5hL1MN46Npnmftp4UUaTf6hYAQBPIaS4mwbJifFfMsHmehz2vM0yXEtPy6o0hwHUbg+CNzHMq1V7WGo4tIJcCTcF0EW6R/7LOY+iWk9A4jp9Pb3R44p7PyFq0pSS4Ydi2FwJaQ5v153HGxSk1C2fK/qraeJIG9pExyuxtUOkgRaPThUQTToTmkpJyWxbRzMimGEbEwURh68OJ8Z90mpOsjcPUuPL7LpwS3RuHNKUVGXjY32W9mKlem2qwdx21xvMEb9UdQ7Gv6ge37pL2bzt1Nhbq7kyG9SY542ROJz5+sQ8jwlwBF5mI4UjlK6sY8VPZD2h2QNzIJ0gyI2M7Io5DoIuN44G26SsxxdUgVHw7buiIibSZUqtUnZxcOCDEkXm+0oXb5ZiixviezzyDoLWN3e8kc3hvJ3lYYYh5qPaHl7BaDckk20jfx9LrSfi3Bjx8SoB0GkuiWg6SeIkfwJd2YpU245xvpYxzmzeTYX8w4+4WxpXY5RbimubNv8A4c9n6ootdWdLLPYBu74jQ6SePmT7G4sPLm02gNZLdQEw+AQI20xY+YQPZ7FFuE3JEuA/2tZqDWgjiw8InqkeKx5p0n6nkDVUgCZ+Z2wG5j+QEUsirbyLwYXOTb8ftgOV1GfjXt0/DLm3mAHEXk2jUIN+RdPqhYJu2xHI5HgvkpzN3xC8uJOqRJJ5laxtF72l1N7S0xAvImDB8l3bs7LUXsIe0Fem3E1RP5uZJvderNZ1SIxFQOmdRm65OWJe5P3H7G0dmLWj9ENVzUHZt0rY1xXow7v0SO3Fcjr9hp+Nljmlv5RA6k6j+v0S1mXNfU0wNRBOkbAAWAjlF4mrAm2qAPWP7KzLaMT3ZJBueD1nr4JUdraL88I4sa1/+fkjlWCbp1OYAQTETcbC23VFYipJPQff/o/VFNowLpDjswAaZ2DjMeYRRWpnlQlqk5MPq4aADzv7rL459SnXLmO0h3j6fYlFY3tNPypHWxZcZKqxY5Lkl1+qwnFOdNxfoqTWR7MwaXMJ37xA94HMzt6hD4x7Q7TAIBs4cjiD0hGr4aLXValIpZXCY51mXxmUmtAaKYIawCA0GOeZI5S0YcNuJPrwrxWaBt/PMrXV2hb1VUgA0zJmLJ1lmOfUaGhuoidRtMCI3BvPheEuq0ZMnkfrb6ozs5j/AIOIDrSRAtsSQ0/+pcuyVKJuCUsbqLpPkLoUy8ObERYknwJmfKfZTo4LU4NDgQBqLjvAgW/Re1cTpbU2lxA9FVgGPJAYCbcdD19UpcWG71aUNBlDaZk1Btz5deiWveA4tDgYv/ICOzrC1GUQ90WgQTfoNvPqim9haxpYSrr1Mrhri5o/+IOg3k94wT4WQJxrU2MkpxehrcCyTKBicQ1rnFhptJI/MZIiPAzf+6M7WdnjQ+YAbGLBx8wPa6fYis92IDmho+Cz4VM6gXOAIu6AI22SjtbWL4NR512c0HSGCLECLvMGZMnYJazXJIaumkotvgxWKqiBChTw7ngwDEgTeJPCZ18vqsaHmk4NPLm2I8JC03ZXLqdbBvFMtbiW1DDTuaZYD3eJnVv08FV3ElaJnht7mD+AWmDuFMFNM0yasC4/CdpbAc82F/l36+6Vmm4fMCE1PUrE7QeljbAYixF+DbflEuxYcZDXcDYzYQISfD1C0gg+y1eSZ/TjS9ul3+ofm8zupZrTukWNykinA5g5omXBzSYjiI29UdgO0DwTpaOe6QCCY3IIQA+G5+pplsGL88So4bDn4rWtmHHfw3PqgeNPc5Z7pGnqZlTq0zAFNx7pgQZgEgHrcG3UWV2Hb3C7Tpfp0uk/mnvHYRJGr13SHC1nPGltwXmoGgCS81fhsg/8YHoPFaDPWuow0nU5xvG8k7mbn+6nyKtkWdNOM+X+f37moySpqw9dmkAUg0M66fgsJ9Zv6rM9rsUG4d0cj733/bdMuyOP1OqEAuJ220wWkHV1sG+3is5/iLTczSAA5jvzg2kG7Y4Pn1RRuVf2BjrHqv6GFaZcPD7lbvsXWacMG/mJcDe5AiD6AgeiwWHdJlafspmtNjdBgVNRiZuHW329FfLY86W6sTZ/hgMTVEu+Y7kLlb2hH/7NX/kVy4Ue0HO9Fe/MhYOIgcSJt1j7JLXxZ24UsJhdUEugcxwEmWNPdleLK47R+o/wdIVCXGCPy/r5f2TbWGN6IDKXDTI+UWHjHPklHabNiC1rTFpPvb6A+6WoapaURZc0sknKQXmGdlz2sZubD1t/f0SerUAFRrruDzHlN99+UtwWKcKjX8tM3+qsxNcuJe65cSSfE3VKx6XQWKSUbXP/AABvaAeqjUEbevmp1HK2lBBB3T7rcWoKVovyjBayTExtfp/AmOa5fAb1aCLc3J+gMeiX5ZjfhmJtz6XhMsJVGIqsaXOEuAtwOYjwlS5Neu/CPSw9nsJf6mIweFOo6AtL2v7P0qIbUoyBOkzt9eVmau4CZjmsi1Ikz45YpOLL5lvr09FXREvbHJgeo/deVBpb5kKkVNNVp4BaUaXNC7rkc1cLUJu072AW8yjBto0IAEht/E8lY92agOEbSCfKVpxiP6DjO5sfQLzcspNJM93osUd5CXF4x1Rth8pJjrDwCPUApbg+12JZTp0GuhjPC4+aBfzKpw+MilWM3DrDmC6Sff7oKnLmattTyfSI/f3VEIUmmtiXPNZJxknv+TW5Z2kDSGhovdzjuXH7CbK7H5zTfXpAAOAd3piDBBESsY/EXHmnuX9maj9L3O0C9ol1/skTwwg9b2LIZcmX0QV19j6Pn7mOw1Rx7z+6ZPy3APc4g9N+sL5TgO0dTD1nOY6xIDxa4BNvDc+61lfsjjK1FrcI/wCI1hIc1zgHBxk6xqsQb+IjZV4z/DVtPDs+I/8Aqiz9PyyTwSJMG3jKKMscI6p8PYjlGbydqHKAD2nqYgVGODdLnMf4jQHNa3yuT/2kuMcHW2N/or/wjqFQs3BHzcevQ3SwGazh0H7L0sWnQtJ4/UqayvWqaKsA4CqGPMBxiehOx90wzGj8N2iQTa/RLsyw53Cso4s1RLruAAPjFgfZDOG+oPFllp0jFtQNNpB8EbRxpDHkbgaWmby4wPpPCVh2qOo58OqZUDqe2fyifUWE/VIaGylS1GrybL30GB7Wtc5rGtDTqnV3zAhvzGbdLHotBhuz2t/xsVUBDROlpJjmHP6+A918+zrMXu1OkgNLRAkDUQIi+8R0FvBA4ftBVqNbS1PAuCQSRoG0hTLFOT1MpjPHCOiD5PoOP7TU6AbRw7Q5xaBDHAv+JxBYSDe8bLO9q8urtpB9d/ffdrGgwCR3y8kCXQABAjxte3K8vbQLKrQXN7pcQJLYdMkjZpEjpcdZQ/b3GNqVmfCIcAPmmdXeIm/UD6ooU2tI2WpbS5r7mSoMXlXuuDh5/wA9lq8wyVpw7atITECo0fldy7yP6jrbK46fb91XCep2T5YKMa8hOY4r4lRz5+aCfOBP1XJDiKpDivUekksYNMqLaomDcEiVQCjcFRBe0cEgH7oHSGK5bDv/ADVgpHTYDjz80hzRwJ1G5gAeyY4vBj4dUASQ9xbHpb+dFnXhxcZ/kWQYkuULywcXv5KnPurvxMiFUaV7KwMmypdAQ1LggDynvZ/sw/Ed4nQz/UQZPXSFRkuRuxDw0WaPmPQL63l2XNawCIDRAHgNvooOp6nR6Y8no9L02r1T4+5mqHYrDNaS5jiB+Zzv2Sl7qAdqpM07NAA/2wQOplfQsywTX0HgHcHay+R46roqHQT3II85ufX9VNh1ZG9TZdNwxq4pF/aTGNcabBJAbYzabEmD7JDWd3lou1z2f0HU/kLSW/8AkZWaqjvn3+gV/Tr0I8vq5Xkf0+xOu+YVb9wfBeYjjyXhKoSJk7YQK9luezGGdi6ApNkuE7dBH02Xz5pstjlnbVuFwzW0W/1DExLTPeGrUB3uLf7ullNng2kkvJ6PTdRott+CrMOwOOZqH4d+kS7V3RIJ2EmSZ438FRl2T1S4CpTcGAgGAJAkAxJHH2TrIv8AEWDUOIaXuNmtBhsHcmZm/FkTTrVHy5rfhgknvkkwdtySAOkBJzZJRVMf0eOOWep39PHzsMzTsdh8NVFTUXT8jTBiBPG539l5TqOI6TyeB4eKsa+0El7vLwA9vVFZZlzq9UMmAbuPDGSNTpO5vYcmLbrz23N0e3jiunxtz+oz7OZscO8gNL2mNYaCXACYNuL+qK7S4gOZxdwPsJn3hNsdiKeGptbSDWMaC5xjcCx3jUZIJdJNlge1PaCnUaDT1gsdqcQ4xoMgyfy3gj+yfLC2lC/J466hSyvPo4/lmdzt4D9Mkxv4Hos9hW6sQQOQQJIAEAOJM8QCp4/GmrVhpDQ4jrY7bmSZ69SVB2GGHe0u73+oeDrEefK9SCWKKguTzMzn1U3mapcfILrCW+oSqtSNM6m8Egp3jLl0RcgzGkXuYnZszHgEBnBhgBMODnAs9B3h7QfIJ+pOviQJNX8DyhiQQHDxDh0PEJngHd4Dkgj6thZ/KiDUDSQA60njoVrsFlYpuD9YcGy6AN9jG+5IClytQdFMbyQYHmpc7uNuX1nuHkxjGg+Uk+yKyvJhqZSYZcbnp/uJ52nZV5oRREuILwIPme+6P/Jx9gm/YCo3+pWce+e6ByG7k+pj28VPlm443JeB+CCtJ8s1DsE34bmVB/S6ckRGo8SBsON9zbKYzsxUaSSNQp98HioyZlvXr6ontJnpOplOTALnkcD9N/qm3ZnOdWU665A+G/Qx3JY57WAHyLvZo6KbEpqDle74/fiW5JpzTf1FGX5gKH9QuGlxgsN9bSBYDrv4e6XZ5krQH1KR1Uag1MPLTN2H0J9vBW5/gXC7GzEiN9PXSNv2QWU1XkOph2gPIF+Li4B54VWOaaUosTODt2Y3E2cQRcLldmNOKrwdwSD6WXK5MgaaZKmJTfL8EfmnkC+17X3SHCVHOMDfhP34qKcDYD3P9ykZrWyKemcacmuCzH4xrQROxm+5JBtbyn2SEO3J5XrqZaTq+a1vNetbN423nb1RRiorYVOUpPcspNBk3t7+C8DpfpgngEbz+t/4Vza3TYH3M3ROThpqNgnUDLiR3b2aOu5n0XN0m2b/AJqSNDkOd08NTLSxxcTc2G3n9vAJ/wD/AJqw2ZJedmmJn3WexGU6yLxvtF73mWyUoxeGZTfpc1rjALTLm+xHj191J28WT5lndy43/t+P4PomUPqVWVGF4D/mA3AaeJ8+fFYvMMgeMUKG7nixG17mfK/shMB2pdhsQx5aQB3XGZLmnebXI39FvMwzKjSH4rUC8tOj/dq0kR4W+qS4zwy+fBQskMydeOTB9uHBmIbSb8tJjWD0G/qZWc+N3ijcyxJqudUddxNylrd16eGNQSZ4/USubfuXVqkm3RRlRhez1TaFJ7nrlZRaSYAJJ6XKjRqNBvcLXZRnVBtNoZTdq/MdO59P5ZJyzcFsrK+mxRyzqUkizs3knwx8SqIPAIkt8fNNXZqS7Qxl+riABadhJ4KW16+IrGGDS0Xtx0km0+A2RuW5UKI1VHannrsPIfqV5OR6m5Te/sfUYIqKUMSelcv3DwCBct1H/SPEXNz/AAqivmQZ8tTSYBlp4PUGx22I4XNzZpDzuBAneTcwOp2SStljnS9x0BzgGtO4DnAFx6bzCCEE36hmadR9Kv8A69zR5Dnj69DFU6p1BjdbHaYA31NMWl3dMeB6JZmWBNGhh6R+ar36hHiZj0kD0W2p5cynTbRa0BgFx1Hj1JSztMxjmNJA1tdLZ4bt+gPolrqlKSSW37R5uHD679/1nyrE2rnTw4R7iExzXK3BrdXzPP62V2TZLUfjAdOprXy524An5t79Ym8I7tBiWNxYaXhwpxcTub7Eb7SF68pvVFR3pEUMcNM+5tcqX88+xQ5sVDQce7UNNmt35Wgsg2t8tul0gx1Quc90lx3kmTYEj6AJjnWLbUdLTIgD2ScO1F3ifpBCqxL0pvmjyuopZJRjxboHpOhwPQrS5NjJqtaef0Ej6gLLgppkdWK1O9tX3kLssbQvHNpNe4dnFM1KzryNLXeYiP0UKuZFlJvwyQ4m5Ejy8l2Z4jTUY4Hdmk+5U2PoGl/8TjUj5nP7k7SGBo+pKCPCsNfA8yPGEmtrdJdTjz7wJ+y0bM3NHACk5rXMLdiOve36yVicDSLnOA3gn2IReJxb30w25DYAge0+30QzwxlLf4DIZmo/yazAZoKtESZLbOnkRZ3qN/EFLclDnVLbQTPQwI+pSChiXU2kSATMjnSTN+l7+6d5NjGhmoOuRBFuI/YJEsPbtrhlWPOpxSfKFHaJh/FVYsC4n3v+q5TzHENNV5cbz09uei5Pi3SESq2L8G4UxJBJIMDw6+SuOLJgngggceFuVTUeXwRuB9L/AM9VF20bIqt2+QW9KpcE2VAJLrk8SoPrF3gOBwqSVL4iZpEOZfhjvP8AOf55ozJ6XzcEljb9ZlL6NctcCBBGxI/dMaVYub3nclxNhNjP0S8kXQ7DJNquV+8mgFN4joJ29ZSLMQa1RoHLZvsAXOuetl5ILtOsidzNh1VGIxwGuI70NaejB/YpOKDi7XJT1GTVHTLZedw/B5dTfVZQpAVKjjBc67W2uYG4Ak+i3mK7F0/gCi2o8RzaJO8CO6CeBCzv+HvZ+oHfHdLGRDOHOncgcDxWyxmNp0wRMDqTdS9VlevTF8fcq6PEtGqSq/sY1vYANJDqsCLHTI8j0WUzLK/hOIJkgkEz0X0Cr2uosa8yDAsJ+Y9B4eKwf4+rVrOc0wXXPRN6eWVtuXArqY4YpRjyKzVlTbh3HgBOKlOrHek+Igj91AF/V36+yq7nsRrCvL/r8gdLK32+XfnV+yf5a2rRHxDTbUpxEse2BcbzBHrG6vwNB1QD4jIjabp1gXfBJdDSCIcDEEeKly5r2aKMWPRvFgJ7VOPy0Wji72/WCl4xzX1B+JrC57tOm61zb4jwIY3yk+SXdpcVTYS2kTckxILWtOwBIkncSDsFnweUePpotWtr/k3L1+RVC7r98H1vKMopvaapbopMmA0aQ87EgHveEk6neGxa4PJsPWZrDZ1X3O3AIPA3jqsFlmeVcW+nTqPd8JhnSyBAiBAFtrC1rp/mmBp0aXxKVZ7rgaXNa46j5gOFgT6FedlwSUqcmmyvH1LkrXCNRiMdTolrH1ACQIaZLiAOgElZjPAcUYcIaHk73LIADTG0kSTPMLPF1XVriHcODTcR+YOMEegKMp9pi2NVMTyQbH328kWLpe29S3YnJ1EpbLgcYcupt002hg8BvaB7XPt0OpdmOSa2OgNDyZk7k73JvdW0e0tN3MeBsoY7HlzToIk23T46lIROcpKnwY3HU3MEOsenTjhA4c3Pp+yc4jKy4y549J/VVuysN2dB6nlekssSHsye4nYyUSMIQAZsZ+nVEU8Kxog94/RVPcJgbfzlbrvg1Y9KtlJrGpUE8kCw24Rvwi0lp3CFw40uBsYMgX/S6MD3OdLtzMrmDFAeCxGioHeJnyKaYDFFr3tBIDxHnFxP1SSoIcUQahDmnxH7LZKwYyoqxYh5UqOILdirMZR76FIR8oFupbFFeuS4nxXKqpuVy2kDqYVTcQd1ZUfqMuJKgGr0UgdzAHTc+ASthyuqKTVvAH7qYeimYc7026PE3d+wVzMsmS98k8lb3EgXib/dgGZ/uvY/n90W7KwP/wCg9v7qDME3/UXen90XdiB2ZHmBy+pWOik0vduYsGjYSTYLY5V2Po4UfGxb2v03DR8oPr8x/kFJMhxv4apqbMGA8cET9+iO7V1filjmnVT68Sbgke6jy5JynpWyZ6XT4sccbm95Lx4NfjatR/y1GUmkW3c4/YD3WDzeudRAe+oQYJsG+g5R+T50WjRUMjYEjYdD4IXH0qOqaY3Jsb+JIPSUjFHRKmivPPuY7g/mZurUJN5twn2W4UBgJZpnqTJ8hEn3XtGgCbNv5JlhqIadR38U/LltUiTBjjBuU9wUdnahgnb/AEGQPvb6p7hqBaIhoji6r/zUAfv1VJzJTScp8jIqMeBqypAvA/nih8Ti+64ABxI7t4iDP7eyVVs2A3uhXZyDsCsWJm9xCjH5NXe5z3AGb2I9hzZV0MgqGJ7oPW8eg3Tb/Nh0K45k47N+irWTIlVErxY7ux/2LymhQDnVHF1QA2IhpHAZzqJ5kQrWZpRLHNpUvhEOIEvc+I3EO67+qS4fOnNpPAafiGYdAgC1/MXji6VilUAgW9fukaHJtyY7XGCSijR182YDcyUvxmLpuvMHw/Xqk79fJXGkIu9s+En9ExYkvIPc+BdDTsYi8dQL2/ZC0M4e2RMgmVBtIudA/b7q1+Apt+Z0n/bED3un1FbMVJye6JnNTG6Hq4tzvJcKHLQ4t5MWB89k3wGQhw1OJjeOT7LG4Q3ChDJldIT0KD6p0tHQdBfb/pG18jqUSDUbY7HceXgfNPRUbTa5rWjpeNIF9xG5/h5SzMce9wLHVAW7Cd97Dm/sUGuTe3A14YwVvdgrLcT4CyHrYgjZpA6lDGs4WmfJejD1HcH1TlGuSeU9S2sg9wJM72j+ey9I7wvMFenLnIjD5dcF9mj6o9S9xOlvweYmfiMJB4VVbDky6DE9OfJeY+vqdY7fyy9xGK1CweTzMR9Au32BqNsV1Nz5r1SqNMmy8TBdBbVfSXi5IZQiwvJ5UdJ6rlyHgM9DVIP8Fy5cCWsJRNOpIiTBsRfwXLktjY7cFzXBWscOgXq5LaDTJsrgcKp7g47lcuXUFZJ2G5Bj0lCuaB4rly2LBkiX4gG0CPIKpzm9F4uRpAM9ZWA2n+eas/zIL1ct0pgkf8wB4XjsWuXLdCNs8dXad1WS3ouXLaMLWYxoEaWx5KdPE04j4TPZcuWOKCUmE/jW6C1vcsbCY9VzSwAS57jySTuuXJOhIb3JfwVVhTPB9ygqjWDZoPp+65cmRQEnZWXdAua5x2XLkYFljJ5XjqIO7jHTj6LlyFPc1qzm0WjYD9fqovqea5ct55B44Fdd/ePmuXLk9CG9z//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510" name="Picture 6" descr="http://www.cmhg.gc.ca/cmh/book_images/high/v2_c1_s19_ss00_01.jpg"/>
          <p:cNvPicPr>
            <a:picLocks noChangeAspect="1" noChangeArrowheads="1"/>
          </p:cNvPicPr>
          <p:nvPr/>
        </p:nvPicPr>
        <p:blipFill>
          <a:blip r:embed="rId2" cstate="print"/>
          <a:srcRect/>
          <a:stretch>
            <a:fillRect/>
          </a:stretch>
        </p:blipFill>
        <p:spPr bwMode="auto">
          <a:xfrm>
            <a:off x="3571875" y="2962275"/>
            <a:ext cx="5572125"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2800" dirty="0" smtClean="0"/>
              <a:t>Women </a:t>
            </a:r>
            <a:br>
              <a:rPr lang="en-US" sz="2800" dirty="0" smtClean="0"/>
            </a:br>
            <a:endParaRPr lang="en-US" sz="2800" dirty="0" smtClean="0"/>
          </a:p>
        </p:txBody>
      </p:sp>
      <p:sp>
        <p:nvSpPr>
          <p:cNvPr id="10243" name="Rectangle 3"/>
          <p:cNvSpPr>
            <a:spLocks noGrp="1" noChangeArrowheads="1"/>
          </p:cNvSpPr>
          <p:nvPr>
            <p:ph type="body" idx="1"/>
          </p:nvPr>
        </p:nvSpPr>
        <p:spPr/>
        <p:txBody>
          <a:bodyPr/>
          <a:lstStyle/>
          <a:p>
            <a:pPr eaLnBrk="1" hangingPunct="1">
              <a:buNone/>
              <a:defRPr/>
            </a:pPr>
            <a:endParaRPr lang="en-US" dirty="0" smtClean="0"/>
          </a:p>
          <a:p>
            <a:pPr eaLnBrk="1" hangingPunct="1">
              <a:defRPr/>
            </a:pPr>
            <a:r>
              <a:rPr lang="en-US" dirty="0" smtClean="0"/>
              <a:t>New roles in society</a:t>
            </a:r>
          </a:p>
          <a:p>
            <a:pPr lvl="1" eaLnBrk="1" hangingPunct="1">
              <a:defRPr/>
            </a:pPr>
            <a:r>
              <a:rPr lang="en-US" dirty="0" smtClean="0"/>
              <a:t>Efforts in revolutionary society</a:t>
            </a:r>
          </a:p>
          <a:p>
            <a:pPr lvl="1" eaLnBrk="1" hangingPunct="1">
              <a:defRPr/>
            </a:pPr>
            <a:r>
              <a:rPr lang="en-US" dirty="0" smtClean="0">
                <a:solidFill>
                  <a:srgbClr val="002060"/>
                </a:solidFill>
              </a:rPr>
              <a:t>Republican motherhood; in a republican government women must raise virtuous sons</a:t>
            </a:r>
          </a:p>
          <a:p>
            <a:pPr lvl="2" eaLnBrk="1" hangingPunct="1">
              <a:defRPr/>
            </a:pPr>
            <a:r>
              <a:rPr lang="en-US" dirty="0" smtClean="0"/>
              <a:t>Some increased educational opportunities</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Spirit of Egalitarianism</a:t>
            </a:r>
          </a:p>
        </p:txBody>
      </p:sp>
      <p:sp>
        <p:nvSpPr>
          <p:cNvPr id="8195" name="Rectangle 3"/>
          <p:cNvSpPr>
            <a:spLocks noGrp="1" noChangeArrowheads="1"/>
          </p:cNvSpPr>
          <p:nvPr>
            <p:ph type="body" idx="1"/>
          </p:nvPr>
        </p:nvSpPr>
        <p:spPr/>
        <p:txBody>
          <a:bodyPr/>
          <a:lstStyle/>
          <a:p>
            <a:pPr eaLnBrk="1" hangingPunct="1">
              <a:lnSpc>
                <a:spcPct val="90000"/>
              </a:lnSpc>
              <a:defRPr/>
            </a:pPr>
            <a:r>
              <a:rPr lang="en-US" sz="2800" dirty="0" smtClean="0"/>
              <a:t>States and constitution forbade citizens from accepting titles</a:t>
            </a:r>
          </a:p>
          <a:p>
            <a:pPr eaLnBrk="1" hangingPunct="1">
              <a:lnSpc>
                <a:spcPct val="90000"/>
              </a:lnSpc>
              <a:defRPr/>
            </a:pPr>
            <a:r>
              <a:rPr lang="en-US" sz="2800" dirty="0" smtClean="0"/>
              <a:t>Laws of primogeniture repealed</a:t>
            </a:r>
          </a:p>
          <a:p>
            <a:pPr eaLnBrk="1" hangingPunct="1">
              <a:lnSpc>
                <a:spcPct val="90000"/>
              </a:lnSpc>
              <a:defRPr/>
            </a:pPr>
            <a:r>
              <a:rPr lang="en-US" sz="2800" dirty="0" smtClean="0"/>
              <a:t>Society of Cincinnati denounced </a:t>
            </a:r>
          </a:p>
          <a:p>
            <a:pPr eaLnBrk="1" hangingPunct="1">
              <a:lnSpc>
                <a:spcPct val="90000"/>
              </a:lnSpc>
              <a:defRPr/>
            </a:pPr>
            <a:r>
              <a:rPr lang="en-US" sz="2800" dirty="0" smtClean="0"/>
              <a:t>Still idea of deference! No real change in leadership – 69 of DI signers held colonial office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3200" smtClean="0"/>
              <a:t>Republican limited governments</a:t>
            </a:r>
            <a:br>
              <a:rPr lang="en-US" sz="3200" smtClean="0"/>
            </a:br>
            <a:r>
              <a:rPr lang="en-US" sz="3200" smtClean="0"/>
              <a:t>debate between radicals and conservatives</a:t>
            </a:r>
          </a:p>
        </p:txBody>
      </p:sp>
      <p:sp>
        <p:nvSpPr>
          <p:cNvPr id="9219" name="Rectangle 3"/>
          <p:cNvSpPr>
            <a:spLocks noGrp="1" noChangeArrowheads="1"/>
          </p:cNvSpPr>
          <p:nvPr>
            <p:ph type="body" idx="1"/>
          </p:nvPr>
        </p:nvSpPr>
        <p:spPr/>
        <p:txBody>
          <a:bodyPr/>
          <a:lstStyle/>
          <a:p>
            <a:pPr eaLnBrk="1" hangingPunct="1">
              <a:lnSpc>
                <a:spcPct val="80000"/>
              </a:lnSpc>
              <a:defRPr/>
            </a:pPr>
            <a:r>
              <a:rPr lang="en-US" sz="2400" smtClean="0"/>
              <a:t>A response to British centralization of power</a:t>
            </a:r>
          </a:p>
          <a:p>
            <a:pPr eaLnBrk="1" hangingPunct="1">
              <a:lnSpc>
                <a:spcPct val="80000"/>
              </a:lnSpc>
              <a:defRPr/>
            </a:pPr>
            <a:r>
              <a:rPr lang="en-US" sz="2400" smtClean="0"/>
              <a:t>Constitution making taken from state legislatures.  Special conventions ratified by the people. Consent of people demanded. Constitutions = fundamental law!</a:t>
            </a:r>
          </a:p>
          <a:p>
            <a:pPr eaLnBrk="1" hangingPunct="1">
              <a:lnSpc>
                <a:spcPct val="80000"/>
              </a:lnSpc>
              <a:defRPr/>
            </a:pPr>
            <a:r>
              <a:rPr lang="en-US" sz="2400" smtClean="0"/>
              <a:t>New state governments had bills of rights</a:t>
            </a:r>
          </a:p>
          <a:p>
            <a:pPr eaLnBrk="1" hangingPunct="1">
              <a:lnSpc>
                <a:spcPct val="80000"/>
              </a:lnSpc>
              <a:defRPr/>
            </a:pPr>
            <a:r>
              <a:rPr lang="en-US" sz="2400" smtClean="0"/>
              <a:t>Relaxation of franchise requirements; however only PA and GA eliminated them.</a:t>
            </a:r>
          </a:p>
          <a:p>
            <a:pPr eaLnBrk="1" hangingPunct="1">
              <a:lnSpc>
                <a:spcPct val="80000"/>
              </a:lnSpc>
              <a:defRPr/>
            </a:pPr>
            <a:r>
              <a:rPr lang="en-US" sz="2400" smtClean="0"/>
              <a:t>Movement of capitals</a:t>
            </a:r>
          </a:p>
          <a:p>
            <a:pPr eaLnBrk="1" hangingPunct="1">
              <a:lnSpc>
                <a:spcPct val="80000"/>
              </a:lnSpc>
              <a:defRPr/>
            </a:pPr>
            <a:r>
              <a:rPr lang="en-US" sz="2400" smtClean="0"/>
              <a:t>In PA a government a unicameral govt without a governor was proposed along with redistribution of property – failed by one vote </a:t>
            </a:r>
          </a:p>
          <a:p>
            <a:pPr eaLnBrk="1" hangingPunct="1">
              <a:lnSpc>
                <a:spcPct val="80000"/>
              </a:lnSpc>
              <a:defRPr/>
            </a:pPr>
            <a:r>
              <a:rPr lang="en-US" sz="2400" smtClean="0"/>
              <a:t>Still mostly Adam’s model followed – mixed government – aristocracy and democracy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Impact on Indians</a:t>
            </a:r>
          </a:p>
        </p:txBody>
      </p:sp>
      <p:sp>
        <p:nvSpPr>
          <p:cNvPr id="12291" name="Rectangle 3"/>
          <p:cNvSpPr>
            <a:spLocks noGrp="1" noChangeArrowheads="1"/>
          </p:cNvSpPr>
          <p:nvPr>
            <p:ph type="body" idx="1"/>
          </p:nvPr>
        </p:nvSpPr>
        <p:spPr/>
        <p:txBody>
          <a:bodyPr/>
          <a:lstStyle/>
          <a:p>
            <a:pPr eaLnBrk="1" hangingPunct="1">
              <a:defRPr/>
            </a:pPr>
            <a:r>
              <a:rPr lang="en-US" dirty="0" smtClean="0"/>
              <a:t>Americans claimed TP was victory over Indians as well; “conquest” </a:t>
            </a:r>
            <a:r>
              <a:rPr lang="en-US" dirty="0" smtClean="0">
                <a:sym typeface="Wingdings" pitchFamily="2" charset="2"/>
              </a:rPr>
              <a:t> demands for land</a:t>
            </a:r>
          </a:p>
          <a:p>
            <a:pPr lvl="1" eaLnBrk="1" hangingPunct="1">
              <a:defRPr/>
            </a:pPr>
            <a:r>
              <a:rPr lang="en-US" dirty="0" smtClean="0">
                <a:sym typeface="Wingdings" pitchFamily="2" charset="2"/>
              </a:rPr>
              <a:t>In Ft. </a:t>
            </a:r>
            <a:r>
              <a:rPr lang="en-US" dirty="0" err="1" smtClean="0">
                <a:sym typeface="Wingdings" pitchFamily="2" charset="2"/>
              </a:rPr>
              <a:t>Stanwix</a:t>
            </a:r>
            <a:r>
              <a:rPr lang="en-US" dirty="0" smtClean="0">
                <a:sym typeface="Wingdings" pitchFamily="2" charset="2"/>
              </a:rPr>
              <a:t> and McIntosh treaties Congress seized lands (after taking hostages)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pPr>
              <a:buNone/>
            </a:pPr>
            <a:endParaRPr lang="en-US" sz="1800" dirty="0" smtClean="0"/>
          </a:p>
          <a:p>
            <a:pPr lvl="1"/>
            <a:r>
              <a:rPr lang="en-US" sz="1800" dirty="0" smtClean="0"/>
              <a:t>What did the terms radical and conservative mean in 1776 – 1787? </a:t>
            </a:r>
          </a:p>
          <a:p>
            <a:pPr lvl="1"/>
            <a:r>
              <a:rPr lang="en-US" sz="1800" dirty="0" smtClean="0"/>
              <a:t>Explain the government created by the Articles of Confederation. </a:t>
            </a:r>
          </a:p>
          <a:p>
            <a:pPr lvl="1"/>
            <a:r>
              <a:rPr lang="en-US" sz="1800" dirty="0" smtClean="0"/>
              <a:t>What was the goal of the authors of the Articles of Confederation? </a:t>
            </a:r>
          </a:p>
          <a:p>
            <a:pPr lvl="1"/>
            <a:r>
              <a:rPr lang="en-US" sz="1800" dirty="0" smtClean="0"/>
              <a:t>Explain how the Articles of Confederation was a radical document.  </a:t>
            </a:r>
            <a:endParaRPr lang="en-US" sz="1800" dirty="0"/>
          </a:p>
        </p:txBody>
      </p:sp>
      <p:sp>
        <p:nvSpPr>
          <p:cNvPr id="6" name="Content Placeholder 5"/>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pPr marL="0" indent="0">
              <a:buNone/>
            </a:pPr>
            <a:endParaRPr lang="en-US" sz="2000" dirty="0" smtClean="0"/>
          </a:p>
          <a:p>
            <a:pPr marL="609600" indent="-609600" eaLnBrk="1" hangingPunct="1">
              <a:lnSpc>
                <a:spcPct val="90000"/>
              </a:lnSpc>
              <a:buFontTx/>
              <a:buAutoNum type="arabicPeriod"/>
            </a:pPr>
            <a:r>
              <a:rPr lang="en-US" sz="2000" dirty="0" smtClean="0"/>
              <a:t>According to Jefferson, what rights do all individuals have? </a:t>
            </a:r>
          </a:p>
          <a:p>
            <a:pPr marL="609600" indent="-609600" eaLnBrk="1" hangingPunct="1">
              <a:lnSpc>
                <a:spcPct val="90000"/>
              </a:lnSpc>
              <a:buFontTx/>
              <a:buAutoNum type="arabicPeriod"/>
            </a:pPr>
            <a:r>
              <a:rPr lang="en-US" sz="2000" dirty="0" smtClean="0"/>
              <a:t>According to Jefferson, when may a people overthrow their government? </a:t>
            </a:r>
          </a:p>
          <a:p>
            <a:pPr marL="609600" indent="-609600" eaLnBrk="1" hangingPunct="1">
              <a:lnSpc>
                <a:spcPct val="90000"/>
              </a:lnSpc>
              <a:buFontTx/>
              <a:buAutoNum type="arabicPeriod"/>
            </a:pPr>
            <a:r>
              <a:rPr lang="en-US" sz="2000" dirty="0" smtClean="0"/>
              <a:t>*In 1776, did the colonists have a right to overthrow the government of England and become “free and independent states”? </a:t>
            </a:r>
          </a:p>
          <a:p>
            <a:pPr marL="609600" indent="-609600" eaLnBrk="1" hangingPunct="1">
              <a:lnSpc>
                <a:spcPct val="90000"/>
              </a:lnSpc>
              <a:buFontTx/>
              <a:buAutoNum type="arabicPeriod"/>
            </a:pPr>
            <a:r>
              <a:rPr lang="en-US" sz="2000" dirty="0" smtClean="0"/>
              <a:t>In what ways was the War for Independence a civil war? </a:t>
            </a:r>
          </a:p>
          <a:p>
            <a:pPr marL="609600" indent="-609600" eaLnBrk="1" hangingPunct="1">
              <a:lnSpc>
                <a:spcPct val="90000"/>
              </a:lnSpc>
              <a:buFontTx/>
              <a:buAutoNum type="arabicPeriod"/>
            </a:pPr>
            <a:r>
              <a:rPr lang="en-US" sz="2000" dirty="0" smtClean="0"/>
              <a:t>*Why were the Americans able to win the war for independence?</a:t>
            </a:r>
          </a:p>
          <a:p>
            <a:pPr marL="609600" indent="-609600" eaLnBrk="1" hangingPunct="1">
              <a:lnSpc>
                <a:spcPct val="90000"/>
              </a:lnSpc>
              <a:buFontTx/>
              <a:buAutoNum type="arabicPeriod"/>
            </a:pPr>
            <a:r>
              <a:rPr lang="en-US" sz="2000" dirty="0" smtClean="0"/>
              <a:t>*In what ways did the War for Independence become a revolution?  </a:t>
            </a:r>
          </a:p>
          <a:p>
            <a:pPr marL="514350" indent="-514350">
              <a:buFont typeface="+mj-lt"/>
              <a:buAutoNum type="arabicPeriod"/>
            </a:pPr>
            <a:endParaRPr lang="en-US" dirty="0" smtClean="0"/>
          </a:p>
          <a:p>
            <a:pPr lvl="1">
              <a:buFontTx/>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idx="4294967295"/>
          </p:nvPr>
        </p:nvSpPr>
        <p:spPr>
          <a:xfrm>
            <a:off x="685800" y="2130425"/>
            <a:ext cx="7772400" cy="1470025"/>
          </a:xfrm>
        </p:spPr>
        <p:txBody>
          <a:bodyPr/>
          <a:lstStyle/>
          <a:p>
            <a:pPr eaLnBrk="1" hangingPunct="1">
              <a:defRPr/>
            </a:pPr>
            <a:r>
              <a:rPr lang="en-US" sz="4800" smtClean="0"/>
              <a:t>The Articles of Confederation</a:t>
            </a:r>
          </a:p>
        </p:txBody>
      </p:sp>
      <p:sp>
        <p:nvSpPr>
          <p:cNvPr id="3" name="Subtitle 2"/>
          <p:cNvSpPr>
            <a:spLocks noGrp="1"/>
          </p:cNvSpPr>
          <p:nvPr>
            <p:ph type="subTitle" idx="4294967295"/>
          </p:nvPr>
        </p:nvSpPr>
        <p:spPr>
          <a:xfrm>
            <a:off x="1371600" y="3889375"/>
            <a:ext cx="6400800" cy="1754188"/>
          </a:xfrm>
        </p:spPr>
        <p:txBody>
          <a:bodyPr>
            <a:normAutofit/>
          </a:bodyPr>
          <a:lstStyle/>
          <a:p>
            <a:pPr marL="0" indent="0" algn="ctr" eaLnBrk="1" hangingPunct="1">
              <a:buFont typeface="Wingdings" pitchFamily="2" charset="2"/>
              <a:buNone/>
              <a:defRPr/>
            </a:pPr>
            <a:r>
              <a:rPr lang="en-US" sz="3600" smtClean="0">
                <a:solidFill>
                  <a:srgbClr val="898989"/>
                </a:solidFill>
              </a:rPr>
              <a:t>A radical government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defRPr/>
            </a:pPr>
            <a:endParaRPr lang="en-US" smtClean="0"/>
          </a:p>
        </p:txBody>
      </p:sp>
      <p:sp>
        <p:nvSpPr>
          <p:cNvPr id="3" name="Content Placeholder 2"/>
          <p:cNvSpPr>
            <a:spLocks noGrp="1"/>
          </p:cNvSpPr>
          <p:nvPr>
            <p:ph idx="4294967295"/>
          </p:nvPr>
        </p:nvSpPr>
        <p:spPr/>
        <p:txBody>
          <a:bodyPr>
            <a:normAutofit fontScale="92500" lnSpcReduction="10000"/>
          </a:bodyPr>
          <a:lstStyle/>
          <a:p>
            <a:pPr eaLnBrk="1" hangingPunct="1">
              <a:lnSpc>
                <a:spcPct val="80000"/>
              </a:lnSpc>
              <a:defRPr/>
            </a:pPr>
            <a:r>
              <a:rPr lang="en-US" sz="3000" dirty="0" smtClean="0"/>
              <a:t>Proposed in 1777; ratified in 1781 after settlement of land dispute</a:t>
            </a:r>
          </a:p>
          <a:p>
            <a:pPr eaLnBrk="1" hangingPunct="1">
              <a:lnSpc>
                <a:spcPct val="80000"/>
              </a:lnSpc>
              <a:defRPr/>
            </a:pPr>
            <a:r>
              <a:rPr lang="en-US" sz="3000" dirty="0" smtClean="0"/>
              <a:t>Reflected fear of centralized authority!</a:t>
            </a:r>
          </a:p>
          <a:p>
            <a:pPr eaLnBrk="1" hangingPunct="1">
              <a:lnSpc>
                <a:spcPct val="80000"/>
              </a:lnSpc>
              <a:defRPr/>
            </a:pPr>
            <a:r>
              <a:rPr lang="en-US" sz="3000" dirty="0" smtClean="0"/>
              <a:t>Each state maintained “its sovereignty, freedom and independence” – no thought of consolidation! – a confederation to provide national defense, protect liberties and cooperation</a:t>
            </a:r>
          </a:p>
          <a:p>
            <a:pPr lvl="1" eaLnBrk="1" hangingPunct="1">
              <a:lnSpc>
                <a:spcPct val="80000"/>
              </a:lnSpc>
              <a:defRPr/>
            </a:pPr>
            <a:r>
              <a:rPr lang="en-US" sz="2600" dirty="0" smtClean="0"/>
              <a:t>Funds to be provided by the states.</a:t>
            </a:r>
          </a:p>
          <a:p>
            <a:pPr eaLnBrk="1" hangingPunct="1">
              <a:lnSpc>
                <a:spcPct val="80000"/>
              </a:lnSpc>
              <a:defRPr/>
            </a:pPr>
            <a:r>
              <a:rPr lang="en-US" sz="3000" dirty="0" smtClean="0"/>
              <a:t>No executive or judicial branches</a:t>
            </a:r>
          </a:p>
          <a:p>
            <a:pPr eaLnBrk="1" hangingPunct="1">
              <a:lnSpc>
                <a:spcPct val="80000"/>
              </a:lnSpc>
              <a:defRPr/>
            </a:pPr>
            <a:r>
              <a:rPr lang="en-US" sz="3000" dirty="0" smtClean="0"/>
              <a:t>A unicameral Congress elected by state legislatures – each state one vote – terms 1 year</a:t>
            </a:r>
          </a:p>
          <a:p>
            <a:pPr lvl="1" eaLnBrk="1" hangingPunct="1">
              <a:lnSpc>
                <a:spcPct val="80000"/>
              </a:lnSpc>
              <a:defRPr/>
            </a:pPr>
            <a:r>
              <a:rPr lang="en-US" sz="2600" dirty="0" smtClean="0"/>
              <a:t>No power to tax or regulate trade without unanimity</a:t>
            </a:r>
          </a:p>
          <a:p>
            <a:pPr lvl="1" eaLnBrk="1" hangingPunct="1">
              <a:lnSpc>
                <a:spcPct val="80000"/>
              </a:lnSpc>
              <a:defRPr/>
            </a:pPr>
            <a:endParaRPr lang="en-US" sz="2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smtClean="0"/>
          </a:p>
        </p:txBody>
      </p:sp>
      <p:sp>
        <p:nvSpPr>
          <p:cNvPr id="37891" name="Rectangle 3"/>
          <p:cNvSpPr>
            <a:spLocks noGrp="1" noChangeArrowheads="1"/>
          </p:cNvSpPr>
          <p:nvPr>
            <p:ph type="body" idx="1"/>
          </p:nvPr>
        </p:nvSpPr>
        <p:spPr/>
        <p:txBody>
          <a:bodyPr/>
          <a:lstStyle/>
          <a:p>
            <a:pPr eaLnBrk="1" hangingPunct="1">
              <a:defRPr/>
            </a:pPr>
            <a:endParaRPr lang="en-US" smtClean="0"/>
          </a:p>
        </p:txBody>
      </p:sp>
      <p:pic>
        <p:nvPicPr>
          <p:cNvPr id="39940" name="Picture 5" descr="western-possessions-map"/>
          <p:cNvPicPr>
            <a:picLocks noChangeAspect="1" noChangeArrowheads="1"/>
          </p:cNvPicPr>
          <p:nvPr/>
        </p:nvPicPr>
        <p:blipFill>
          <a:blip r:embed="rId2" cstate="print"/>
          <a:srcRect/>
          <a:stretch>
            <a:fillRect/>
          </a:stretch>
        </p:blipFill>
        <p:spPr bwMode="auto">
          <a:xfrm>
            <a:off x="1905000" y="0"/>
            <a:ext cx="5603875" cy="681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defRPr/>
            </a:pPr>
            <a:r>
              <a:rPr lang="en-US" smtClean="0"/>
              <a:t>Loss of Faith – by whom? </a:t>
            </a:r>
          </a:p>
        </p:txBody>
      </p:sp>
      <p:sp>
        <p:nvSpPr>
          <p:cNvPr id="3" name="Content Placeholder 2"/>
          <p:cNvSpPr>
            <a:spLocks noGrp="1"/>
          </p:cNvSpPr>
          <p:nvPr>
            <p:ph idx="4294967295"/>
          </p:nvPr>
        </p:nvSpPr>
        <p:spPr/>
        <p:txBody>
          <a:bodyPr>
            <a:normAutofit lnSpcReduction="10000"/>
          </a:bodyPr>
          <a:lstStyle/>
          <a:p>
            <a:pPr eaLnBrk="1" hangingPunct="1">
              <a:lnSpc>
                <a:spcPct val="80000"/>
              </a:lnSpc>
              <a:defRPr/>
            </a:pPr>
            <a:r>
              <a:rPr lang="en-US" sz="2500" dirty="0" smtClean="0"/>
              <a:t>Shays Rebellion </a:t>
            </a:r>
          </a:p>
          <a:p>
            <a:pPr lvl="1" eaLnBrk="1" hangingPunct="1">
              <a:lnSpc>
                <a:spcPct val="80000"/>
              </a:lnSpc>
              <a:defRPr/>
            </a:pPr>
            <a:r>
              <a:rPr lang="en-US" sz="2200" dirty="0" smtClean="0"/>
              <a:t>Economy disrupted by trade restrictions</a:t>
            </a:r>
          </a:p>
          <a:p>
            <a:pPr lvl="1" eaLnBrk="1" hangingPunct="1">
              <a:lnSpc>
                <a:spcPct val="80000"/>
              </a:lnSpc>
              <a:defRPr/>
            </a:pPr>
            <a:r>
              <a:rPr lang="en-US" sz="2200" dirty="0" smtClean="0"/>
              <a:t>Heavy taxes</a:t>
            </a:r>
          </a:p>
          <a:p>
            <a:pPr lvl="1" eaLnBrk="1" hangingPunct="1">
              <a:lnSpc>
                <a:spcPct val="80000"/>
              </a:lnSpc>
              <a:defRPr/>
            </a:pPr>
            <a:r>
              <a:rPr lang="en-US" sz="2200" dirty="0" smtClean="0"/>
              <a:t>Laws placed that debts could only be paid in specie</a:t>
            </a:r>
          </a:p>
          <a:p>
            <a:pPr lvl="1" eaLnBrk="1" hangingPunct="1">
              <a:lnSpc>
                <a:spcPct val="80000"/>
              </a:lnSpc>
              <a:defRPr/>
            </a:pPr>
            <a:r>
              <a:rPr lang="en-US" sz="2200" dirty="0" smtClean="0"/>
              <a:t>Demand for stay laws and paper money defeated</a:t>
            </a:r>
          </a:p>
          <a:p>
            <a:pPr eaLnBrk="1" hangingPunct="1">
              <a:lnSpc>
                <a:spcPct val="80000"/>
              </a:lnSpc>
              <a:defRPr/>
            </a:pPr>
            <a:r>
              <a:rPr lang="en-US" sz="2500" dirty="0" smtClean="0"/>
              <a:t>Shays in 1786 led 2000 to shut down western MA courts </a:t>
            </a:r>
            <a:r>
              <a:rPr lang="en-US" sz="2500" dirty="0" smtClean="0">
                <a:sym typeface="Wingdings" pitchFamily="2" charset="2"/>
              </a:rPr>
              <a:t> rout by MA forces</a:t>
            </a:r>
          </a:p>
          <a:p>
            <a:pPr lvl="1" eaLnBrk="1" hangingPunct="1">
              <a:lnSpc>
                <a:spcPct val="80000"/>
              </a:lnSpc>
              <a:defRPr/>
            </a:pPr>
            <a:r>
              <a:rPr lang="en-US" sz="2200" dirty="0" smtClean="0">
                <a:sym typeface="Wingdings" pitchFamily="2" charset="2"/>
              </a:rPr>
              <a:t>But debtor legislation and violent action threatened in other states</a:t>
            </a:r>
            <a:endParaRPr lang="en-US" sz="2200" dirty="0" smtClean="0"/>
          </a:p>
          <a:p>
            <a:pPr eaLnBrk="1" hangingPunct="1">
              <a:lnSpc>
                <a:spcPct val="80000"/>
              </a:lnSpc>
              <a:defRPr/>
            </a:pPr>
            <a:r>
              <a:rPr lang="en-US" sz="2500" dirty="0" smtClean="0"/>
              <a:t>Responses</a:t>
            </a:r>
          </a:p>
          <a:p>
            <a:pPr lvl="1" eaLnBrk="1" hangingPunct="1">
              <a:lnSpc>
                <a:spcPct val="80000"/>
              </a:lnSpc>
              <a:defRPr/>
            </a:pPr>
            <a:r>
              <a:rPr lang="en-US" sz="2200" dirty="0" smtClean="0"/>
              <a:t>Jefferson: rebellion important</a:t>
            </a:r>
          </a:p>
          <a:p>
            <a:pPr lvl="1" eaLnBrk="1" hangingPunct="1">
              <a:lnSpc>
                <a:spcPct val="80000"/>
              </a:lnSpc>
              <a:defRPr/>
            </a:pPr>
            <a:r>
              <a:rPr lang="en-US" sz="2200" dirty="0" smtClean="0"/>
              <a:t>Anarchy? </a:t>
            </a:r>
          </a:p>
          <a:p>
            <a:pPr lvl="1" eaLnBrk="1" hangingPunct="1">
              <a:lnSpc>
                <a:spcPct val="80000"/>
              </a:lnSpc>
              <a:defRPr/>
            </a:pPr>
            <a:r>
              <a:rPr lang="en-US" sz="2200" dirty="0" smtClean="0"/>
              <a:t>Appeals for foreign despot or restraint of liberties?  </a:t>
            </a:r>
            <a:r>
              <a:rPr lang="en-US" sz="2200" dirty="0" smtClean="0">
                <a:sym typeface="Wingdings" pitchFamily="2" charset="2"/>
              </a:rPr>
              <a:t> desire for a new government to protect limited government from more </a:t>
            </a:r>
            <a:r>
              <a:rPr lang="en-US" sz="2200" smtClean="0">
                <a:sym typeface="Wingdings" pitchFamily="2" charset="2"/>
              </a:rPr>
              <a:t>reactionary desires</a:t>
            </a:r>
            <a:endParaRPr lang="en-US"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faculty.umf.maine.edu/~walters/web%20230/map-7yr-war.jpg"/>
          <p:cNvPicPr>
            <a:picLocks noChangeAspect="1" noChangeArrowheads="1"/>
          </p:cNvPicPr>
          <p:nvPr/>
        </p:nvPicPr>
        <p:blipFill>
          <a:blip r:embed="rId2" cstate="print"/>
          <a:srcRect/>
          <a:stretch>
            <a:fillRect/>
          </a:stretch>
        </p:blipFill>
        <p:spPr bwMode="auto">
          <a:xfrm>
            <a:off x="0" y="990600"/>
            <a:ext cx="8978900" cy="5410200"/>
          </a:xfrm>
          <a:prstGeom prst="rect">
            <a:avLst/>
          </a:prstGeom>
          <a:noFill/>
          <a:ln w="9525">
            <a:noFill/>
            <a:miter lim="800000"/>
            <a:headEnd/>
            <a:tailEnd/>
          </a:ln>
        </p:spPr>
      </p:pic>
      <p:sp>
        <p:nvSpPr>
          <p:cNvPr id="23555" name="Title 5"/>
          <p:cNvSpPr>
            <a:spLocks noGrp="1"/>
          </p:cNvSpPr>
          <p:nvPr>
            <p:ph type="title"/>
          </p:nvPr>
        </p:nvSpPr>
        <p:spPr>
          <a:xfrm>
            <a:off x="457200" y="0"/>
            <a:ext cx="8229600" cy="1417638"/>
          </a:xfrm>
        </p:spPr>
        <p:txBody>
          <a:bodyPr/>
          <a:lstStyle/>
          <a:p>
            <a:pPr eaLnBrk="1" hangingPunct="1"/>
            <a:r>
              <a:rPr lang="en-US" dirty="0" smtClean="0"/>
              <a:t> </a:t>
            </a:r>
            <a:r>
              <a:rPr lang="en-US" sz="1800" dirty="0" smtClean="0"/>
              <a:t>The French and Indian Wars transformed the map of America. How? </a:t>
            </a:r>
          </a:p>
        </p:txBody>
      </p:sp>
      <p:sp>
        <p:nvSpPr>
          <p:cNvPr id="23556" name="Content Placeholder 6"/>
          <p:cNvSpPr>
            <a:spLocks noGrp="1"/>
          </p:cNvSpPr>
          <p:nvPr>
            <p:ph idx="1"/>
          </p:nvPr>
        </p:nvSpPr>
        <p:spPr>
          <a:xfrm>
            <a:off x="457200" y="1828800"/>
            <a:ext cx="8229600" cy="5029200"/>
          </a:xfrm>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400" dirty="0" smtClean="0"/>
              <a:t>The Coup and the Constitution</a:t>
            </a:r>
            <a:br>
              <a:rPr lang="en-US" sz="4400" dirty="0" smtClean="0"/>
            </a:br>
            <a:r>
              <a:rPr lang="en-US" sz="4400" dirty="0" smtClean="0"/>
              <a:t>“the conservatives regain control” </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pic>
        <p:nvPicPr>
          <p:cNvPr id="14340" name="Picture 5" descr="cons1787"/>
          <p:cNvPicPr>
            <a:picLocks noChangeAspect="1" noChangeArrowheads="1"/>
          </p:cNvPicPr>
          <p:nvPr/>
        </p:nvPicPr>
        <p:blipFill>
          <a:blip r:embed="rId2" cstate="print"/>
          <a:srcRect/>
          <a:stretch>
            <a:fillRect/>
          </a:stretch>
        </p:blipFill>
        <p:spPr bwMode="auto">
          <a:xfrm>
            <a:off x="1905000" y="3667125"/>
            <a:ext cx="5619750"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dirty="0" smtClean="0"/>
              <a:t>Constitutional Convention </a:t>
            </a:r>
          </a:p>
        </p:txBody>
      </p:sp>
      <p:sp>
        <p:nvSpPr>
          <p:cNvPr id="5123" name="Rectangle 3"/>
          <p:cNvSpPr>
            <a:spLocks noGrp="1" noChangeArrowheads="1"/>
          </p:cNvSpPr>
          <p:nvPr>
            <p:ph type="body" idx="1"/>
          </p:nvPr>
        </p:nvSpPr>
        <p:spPr/>
        <p:txBody>
          <a:bodyPr/>
          <a:lstStyle/>
          <a:p>
            <a:pPr eaLnBrk="1" hangingPunct="1">
              <a:defRPr/>
            </a:pPr>
            <a:r>
              <a:rPr lang="en-US" dirty="0" smtClean="0"/>
              <a:t>1787: delegates from 12 </a:t>
            </a:r>
          </a:p>
          <a:p>
            <a:pPr eaLnBrk="1" hangingPunct="1">
              <a:defRPr/>
            </a:pPr>
            <a:r>
              <a:rPr lang="en-US" dirty="0" smtClean="0"/>
              <a:t>55 men – 24 were creditors, 15 owned slaves, 40 had government bonds, 14 were land speculators</a:t>
            </a:r>
          </a:p>
          <a:p>
            <a:pPr eaLnBrk="1" hangingPunct="1">
              <a:defRPr/>
            </a:pPr>
            <a:r>
              <a:rPr lang="en-US" dirty="0" smtClean="0"/>
              <a:t>No Paine, no S. Adams, no Henry, no Jefferson, no RI</a:t>
            </a:r>
          </a:p>
          <a:p>
            <a:pPr eaLnBrk="1" hangingPunct="1">
              <a:defRPr/>
            </a:pPr>
            <a:r>
              <a:rPr lang="en-US" dirty="0" smtClean="0"/>
              <a:t>Inspired by Hobbes, Montesquieu and Whig Ideology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2400" smtClean="0"/>
              <a:t>The French and Indian Wars transformed the map of America</a:t>
            </a:r>
          </a:p>
        </p:txBody>
      </p:sp>
      <p:sp>
        <p:nvSpPr>
          <p:cNvPr id="24579" name="Content Placeholder 2"/>
          <p:cNvSpPr>
            <a:spLocks noGrp="1"/>
          </p:cNvSpPr>
          <p:nvPr>
            <p:ph sz="half" idx="1"/>
          </p:nvPr>
        </p:nvSpPr>
        <p:spPr/>
        <p:txBody>
          <a:bodyPr/>
          <a:lstStyle/>
          <a:p>
            <a:r>
              <a:rPr lang="en-US" sz="2000" dirty="0" smtClean="0"/>
              <a:t>France lost its entire new world empire except a couple of sugar islands.  </a:t>
            </a:r>
          </a:p>
          <a:p>
            <a:pPr lvl="1"/>
            <a:r>
              <a:rPr lang="en-US" sz="1600" dirty="0" smtClean="0"/>
              <a:t>Canada went to England.  Louisiana to Spain as payment for its support of France. </a:t>
            </a:r>
          </a:p>
          <a:p>
            <a:pPr lvl="1"/>
            <a:r>
              <a:rPr lang="en-US" sz="1600" dirty="0" smtClean="0"/>
              <a:t> Spain ceded Florida in exchange for the return of Cuba. </a:t>
            </a:r>
          </a:p>
          <a:p>
            <a:pPr lvl="1"/>
            <a:r>
              <a:rPr lang="en-US" sz="1600" dirty="0" smtClean="0"/>
              <a:t>Native Americans lost a key ally </a:t>
            </a:r>
            <a:r>
              <a:rPr lang="en-US" sz="1600" dirty="0" smtClean="0">
                <a:sym typeface="Wingdings" panose="05000000000000000000" pitchFamily="2" charset="2"/>
              </a:rPr>
              <a:t> Pontiac’s Revolt in 1763</a:t>
            </a:r>
            <a:endParaRPr lang="en-US" sz="2000" dirty="0" smtClean="0"/>
          </a:p>
        </p:txBody>
      </p:sp>
      <p:sp>
        <p:nvSpPr>
          <p:cNvPr id="24580" name="Content Placeholder 3"/>
          <p:cNvSpPr>
            <a:spLocks noGrp="1"/>
          </p:cNvSpPr>
          <p:nvPr>
            <p:ph sz="half" idx="2"/>
          </p:nvPr>
        </p:nvSpPr>
        <p:spPr/>
        <p:txBody>
          <a:bodyPr/>
          <a:lstStyle/>
          <a:p>
            <a:endParaRPr lang="en-US" smtClean="0"/>
          </a:p>
        </p:txBody>
      </p:sp>
      <p:pic>
        <p:nvPicPr>
          <p:cNvPr id="24581" name="Picture 4" descr="http://alyseypoo21.files.wordpress.com/2011/11/divi085.jpg"/>
          <p:cNvPicPr>
            <a:picLocks noChangeAspect="1" noChangeArrowheads="1"/>
          </p:cNvPicPr>
          <p:nvPr/>
        </p:nvPicPr>
        <p:blipFill>
          <a:blip r:embed="rId2" cstate="print"/>
          <a:srcRect/>
          <a:stretch>
            <a:fillRect/>
          </a:stretch>
        </p:blipFill>
        <p:spPr bwMode="auto">
          <a:xfrm>
            <a:off x="4876800" y="1600200"/>
            <a:ext cx="398462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Rot="1" noChangeArrowheads="1"/>
          </p:cNvSpPr>
          <p:nvPr>
            <p:ph type="title"/>
          </p:nvPr>
        </p:nvSpPr>
        <p:spPr/>
        <p:txBody>
          <a:bodyPr/>
          <a:lstStyle/>
          <a:p>
            <a:r>
              <a:rPr lang="en-US" sz="2400" dirty="0" smtClean="0"/>
              <a:t>To what extent did the Albany Plan demonstrate colonial unity in 1754?</a:t>
            </a:r>
          </a:p>
        </p:txBody>
      </p:sp>
      <p:sp>
        <p:nvSpPr>
          <p:cNvPr id="19459" name="Rectangle 6"/>
          <p:cNvSpPr>
            <a:spLocks noGrp="1" noChangeArrowheads="1"/>
          </p:cNvSpPr>
          <p:nvPr>
            <p:ph type="body" sz="half" idx="2"/>
          </p:nvPr>
        </p:nvSpPr>
        <p:spPr/>
        <p:txBody>
          <a:bodyPr/>
          <a:lstStyle/>
          <a:p>
            <a:pPr>
              <a:lnSpc>
                <a:spcPct val="80000"/>
              </a:lnSpc>
              <a:buFontTx/>
              <a:buNone/>
            </a:pPr>
            <a:endParaRPr lang="en-US" sz="1800" dirty="0" smtClean="0"/>
          </a:p>
          <a:p>
            <a:pPr>
              <a:lnSpc>
                <a:spcPct val="80000"/>
              </a:lnSpc>
            </a:pPr>
            <a:r>
              <a:rPr lang="en-US" sz="1800" dirty="0" smtClean="0"/>
              <a:t>7 colonies attended</a:t>
            </a:r>
          </a:p>
          <a:p>
            <a:pPr>
              <a:lnSpc>
                <a:spcPct val="80000"/>
              </a:lnSpc>
            </a:pPr>
            <a:r>
              <a:rPr lang="en-US" sz="1800" dirty="0" smtClean="0"/>
              <a:t>approved Franklin’s  document  promoting a substructure of government below British authority to govern the colonies. </a:t>
            </a:r>
          </a:p>
          <a:p>
            <a:pPr lvl="1">
              <a:lnSpc>
                <a:spcPct val="80000"/>
              </a:lnSpc>
            </a:pPr>
            <a:r>
              <a:rPr lang="en-US" sz="1400" dirty="0" smtClean="0"/>
              <a:t>A council of elected representatives</a:t>
            </a:r>
          </a:p>
          <a:p>
            <a:pPr lvl="1">
              <a:lnSpc>
                <a:spcPct val="80000"/>
              </a:lnSpc>
            </a:pPr>
            <a:r>
              <a:rPr lang="en-US" sz="1400" dirty="0" smtClean="0"/>
              <a:t>headed by a President-General appointed by the crown. </a:t>
            </a:r>
          </a:p>
          <a:p>
            <a:pPr>
              <a:lnSpc>
                <a:spcPct val="80000"/>
              </a:lnSpc>
            </a:pPr>
            <a:r>
              <a:rPr lang="en-US" sz="1800" dirty="0" smtClean="0"/>
              <a:t>Rejected  by colonial governments</a:t>
            </a:r>
          </a:p>
          <a:p>
            <a:pPr lvl="1">
              <a:lnSpc>
                <a:spcPct val="80000"/>
              </a:lnSpc>
            </a:pPr>
            <a:r>
              <a:rPr lang="en-US" sz="1400" dirty="0" smtClean="0"/>
              <a:t>LOCALISM!!!!!</a:t>
            </a:r>
          </a:p>
        </p:txBody>
      </p:sp>
      <p:pic>
        <p:nvPicPr>
          <p:cNvPr id="19460" name="Picture 7" descr="join%20or%20die"/>
          <p:cNvPicPr>
            <a:picLocks noGrp="1" noChangeAspect="1" noChangeArrowheads="1"/>
          </p:cNvPicPr>
          <p:nvPr>
            <p:ph sz="half" idx="1"/>
          </p:nvPr>
        </p:nvPicPr>
        <p:blipFill>
          <a:blip r:embed="rId2" cstate="print"/>
          <a:srcRect/>
          <a:stretch>
            <a:fillRect/>
          </a:stretch>
        </p:blipFill>
        <p:spPr>
          <a:xfrm>
            <a:off x="152400" y="1905000"/>
            <a:ext cx="4495800" cy="3159125"/>
          </a:xfrm>
          <a:noFill/>
        </p:spPr>
      </p:pic>
      <p:sp>
        <p:nvSpPr>
          <p:cNvPr id="19461" name="Text Box 8"/>
          <p:cNvSpPr txBox="1">
            <a:spLocks noChangeArrowheads="1"/>
          </p:cNvSpPr>
          <p:nvPr/>
        </p:nvSpPr>
        <p:spPr bwMode="auto">
          <a:xfrm>
            <a:off x="228600" y="5181600"/>
            <a:ext cx="4267200" cy="855663"/>
          </a:xfrm>
          <a:prstGeom prst="rect">
            <a:avLst/>
          </a:prstGeom>
          <a:noFill/>
          <a:ln w="9525">
            <a:noFill/>
            <a:miter lim="800000"/>
            <a:headEnd/>
            <a:tailEnd/>
          </a:ln>
        </p:spPr>
        <p:txBody>
          <a:bodyPr>
            <a:spAutoFit/>
          </a:bodyPr>
          <a:lstStyle/>
          <a:p>
            <a:pPr algn="ctr">
              <a:spcBef>
                <a:spcPct val="50000"/>
              </a:spcBef>
            </a:pPr>
            <a:r>
              <a:rPr lang="en-US" sz="1600"/>
              <a:t>"Join or Die" (1754) published by Franklin is considered the first political cartoon of the colonies.</a:t>
            </a:r>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000" dirty="0" smtClean="0"/>
              <a:t>In what way did the French and Indian War transform the relationship between England and its North American colonies? </a:t>
            </a:r>
          </a:p>
        </p:txBody>
      </p:sp>
      <p:sp>
        <p:nvSpPr>
          <p:cNvPr id="25603" name="Content Placeholder 2"/>
          <p:cNvSpPr>
            <a:spLocks noGrp="1"/>
          </p:cNvSpPr>
          <p:nvPr>
            <p:ph sz="half" idx="1"/>
          </p:nvPr>
        </p:nvSpPr>
        <p:spPr/>
        <p:txBody>
          <a:bodyPr/>
          <a:lstStyle/>
          <a:p>
            <a:endParaRPr lang="en-US" smtClean="0"/>
          </a:p>
        </p:txBody>
      </p:sp>
      <p:sp>
        <p:nvSpPr>
          <p:cNvPr id="25604" name="Content Placeholder 3"/>
          <p:cNvSpPr>
            <a:spLocks noGrp="1"/>
          </p:cNvSpPr>
          <p:nvPr>
            <p:ph sz="half" idx="2"/>
          </p:nvPr>
        </p:nvSpPr>
        <p:spPr/>
        <p:txBody>
          <a:bodyPr/>
          <a:lstStyle/>
          <a:p>
            <a:endParaRPr lang="en-US" smtClean="0"/>
          </a:p>
        </p:txBody>
      </p:sp>
      <p:pic>
        <p:nvPicPr>
          <p:cNvPr id="25605" name="Picture 2" descr="http://www.history2u.com/french_indian_war.jpg"/>
          <p:cNvPicPr>
            <a:picLocks noChangeAspect="1" noChangeArrowheads="1"/>
          </p:cNvPicPr>
          <p:nvPr/>
        </p:nvPicPr>
        <p:blipFill>
          <a:blip r:embed="rId2" cstate="print"/>
          <a:srcRect/>
          <a:stretch>
            <a:fillRect/>
          </a:stretch>
        </p:blipFill>
        <p:spPr bwMode="auto">
          <a:xfrm>
            <a:off x="1912938" y="1828800"/>
            <a:ext cx="58356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New Attitudes</a:t>
            </a:r>
          </a:p>
        </p:txBody>
      </p:sp>
      <p:sp>
        <p:nvSpPr>
          <p:cNvPr id="30723" name="Content Placeholder 2"/>
          <p:cNvSpPr>
            <a:spLocks noGrp="1"/>
          </p:cNvSpPr>
          <p:nvPr>
            <p:ph sz="half" idx="1"/>
          </p:nvPr>
        </p:nvSpPr>
        <p:spPr/>
        <p:txBody>
          <a:bodyPr/>
          <a:lstStyle/>
          <a:p>
            <a:r>
              <a:rPr lang="en-US" dirty="0" smtClean="0"/>
              <a:t>American</a:t>
            </a:r>
          </a:p>
          <a:p>
            <a:pPr lvl="1"/>
            <a:r>
              <a:rPr lang="en-US" sz="2000" dirty="0" smtClean="0"/>
              <a:t>Increased confidence with the French and Spanish removed</a:t>
            </a:r>
          </a:p>
          <a:p>
            <a:pPr lvl="1"/>
            <a:r>
              <a:rPr lang="en-US" sz="2000" dirty="0" smtClean="0"/>
              <a:t>Some new self esteem</a:t>
            </a:r>
          </a:p>
          <a:p>
            <a:pPr lvl="1"/>
            <a:r>
              <a:rPr lang="en-US" sz="2000" dirty="0" smtClean="0"/>
              <a:t>Disdain for English troops</a:t>
            </a:r>
          </a:p>
          <a:p>
            <a:pPr lvl="1"/>
            <a:r>
              <a:rPr lang="en-US" sz="2000" dirty="0" smtClean="0"/>
              <a:t>Increased concern with rights of Englishmen</a:t>
            </a:r>
          </a:p>
          <a:p>
            <a:pPr lvl="1"/>
            <a:r>
              <a:rPr lang="en-US" sz="2000" dirty="0" smtClean="0"/>
              <a:t>Some new nationalism(shared experiences)  but no calls for independence!</a:t>
            </a:r>
          </a:p>
          <a:p>
            <a:pPr lvl="1"/>
            <a:r>
              <a:rPr lang="en-US" sz="2000" dirty="0" smtClean="0"/>
              <a:t>Desire to move west past Appalachians into native American land</a:t>
            </a:r>
          </a:p>
          <a:p>
            <a:endParaRPr lang="en-US" sz="2000" dirty="0" smtClean="0"/>
          </a:p>
        </p:txBody>
      </p:sp>
      <p:sp>
        <p:nvSpPr>
          <p:cNvPr id="30724" name="Content Placeholder 3"/>
          <p:cNvSpPr>
            <a:spLocks noGrp="1"/>
          </p:cNvSpPr>
          <p:nvPr>
            <p:ph sz="half" idx="2"/>
          </p:nvPr>
        </p:nvSpPr>
        <p:spPr/>
        <p:txBody>
          <a:bodyPr/>
          <a:lstStyle/>
          <a:p>
            <a:r>
              <a:rPr lang="en-US" dirty="0" smtClean="0"/>
              <a:t>British</a:t>
            </a:r>
          </a:p>
          <a:p>
            <a:pPr lvl="1"/>
            <a:r>
              <a:rPr lang="en-US" sz="2000" dirty="0" smtClean="0"/>
              <a:t>The importance of America</a:t>
            </a:r>
          </a:p>
          <a:p>
            <a:pPr lvl="1"/>
            <a:r>
              <a:rPr lang="en-US" sz="2000" dirty="0" smtClean="0"/>
              <a:t>Disdain for American forces</a:t>
            </a:r>
          </a:p>
          <a:p>
            <a:pPr lvl="1"/>
            <a:r>
              <a:rPr lang="en-US" sz="2000" dirty="0" smtClean="0"/>
              <a:t>Awareness of colonial nonsupport (need for bribes) AND American smuggling</a:t>
            </a:r>
          </a:p>
          <a:p>
            <a:pPr lvl="1"/>
            <a:r>
              <a:rPr lang="en-US" sz="2000" dirty="0" smtClean="0"/>
              <a:t>Indebtedness </a:t>
            </a:r>
          </a:p>
          <a:p>
            <a:pPr lvl="1"/>
            <a:r>
              <a:rPr lang="en-US" sz="2000" dirty="0" smtClean="0"/>
              <a:t>Colonists should pay for their defense (not the war!)</a:t>
            </a:r>
          </a:p>
          <a:p>
            <a:pPr lvl="1"/>
            <a:r>
              <a:rPr lang="en-US" sz="2000" dirty="0" smtClean="0"/>
              <a:t>Desire to prevent future conflicts with native </a:t>
            </a:r>
            <a:r>
              <a:rPr lang="en-US" sz="2000" dirty="0" err="1" smtClean="0"/>
              <a:t>americans</a:t>
            </a:r>
            <a:endParaRPr lang="en-US" sz="2000" dirty="0" smtClean="0"/>
          </a:p>
          <a:p>
            <a:pPr lvl="1">
              <a:buFontTx/>
              <a:buNone/>
            </a:pPr>
            <a:endParaRPr lang="en-US" sz="2000" dirty="0" smtClean="0"/>
          </a:p>
          <a:p>
            <a:pPr lvl="1"/>
            <a:endParaRPr lang="en-US" sz="20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3771</TotalTime>
  <Words>2572</Words>
  <Application>Microsoft Office PowerPoint</Application>
  <PresentationFormat>On-screen Show (4:3)</PresentationFormat>
  <Paragraphs>266</Paragraphs>
  <Slides>51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BlackChancery</vt:lpstr>
      <vt:lpstr>Calibri</vt:lpstr>
      <vt:lpstr>Carinthia Demo</vt:lpstr>
      <vt:lpstr>Comic Sans MS</vt:lpstr>
      <vt:lpstr>Wingdings</vt:lpstr>
      <vt:lpstr>Default Design</vt:lpstr>
      <vt:lpstr>French and Indian War! Or Seven Years War 1754 - 1763</vt:lpstr>
      <vt:lpstr>PowerPoint Presentation</vt:lpstr>
      <vt:lpstr>Conflict over which land led to the skirmishes that resulted in the French and Indian War?  </vt:lpstr>
      <vt:lpstr>In what way was the French and Indian War or the Seven Years War a world war? </vt:lpstr>
      <vt:lpstr> The French and Indian Wars transformed the map of America. How? </vt:lpstr>
      <vt:lpstr>The French and Indian Wars transformed the map of America</vt:lpstr>
      <vt:lpstr>To what extent did the Albany Plan demonstrate colonial unity in 1754?</vt:lpstr>
      <vt:lpstr>In what way did the French and Indian War transform the relationship between England and its North American colonies? </vt:lpstr>
      <vt:lpstr>New Attitudes</vt:lpstr>
      <vt:lpstr>A Changed Relationship</vt:lpstr>
      <vt:lpstr>War  Problems on Frontier  New Indian Policy – Proclamation of 1763</vt:lpstr>
      <vt:lpstr>New Imperial Trade Policies</vt:lpstr>
      <vt:lpstr>PowerPoint Presentation</vt:lpstr>
      <vt:lpstr>Stamp Act (1765) proposed by Grenville</vt:lpstr>
      <vt:lpstr>PowerPoint Presentation</vt:lpstr>
      <vt:lpstr>Stamp Act Demonstrations</vt:lpstr>
      <vt:lpstr>PowerPoint Presentation</vt:lpstr>
      <vt:lpstr> </vt:lpstr>
      <vt:lpstr>PowerPoint Presentation</vt:lpstr>
      <vt:lpstr>PowerPoint Presentation</vt:lpstr>
      <vt:lpstr>Seeds of Nationalism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Impossible War </vt:lpstr>
      <vt:lpstr>Victory</vt:lpstr>
      <vt:lpstr>Treaty of Paris - 1783</vt:lpstr>
      <vt:lpstr>The effects of the Revolution</vt:lpstr>
      <vt:lpstr>PowerPoint Presentation</vt:lpstr>
      <vt:lpstr>Greater separation of church and state</vt:lpstr>
      <vt:lpstr>Limitations on Slavery “I tremble when I reflect God is just” - TJ</vt:lpstr>
      <vt:lpstr>Women  </vt:lpstr>
      <vt:lpstr>Spirit of Egalitarianism</vt:lpstr>
      <vt:lpstr>Republican limited governments debate between radicals and conservatives</vt:lpstr>
      <vt:lpstr>Impact on Indians</vt:lpstr>
      <vt:lpstr>PowerPoint Presentation</vt:lpstr>
      <vt:lpstr>PowerPoint Presentation</vt:lpstr>
      <vt:lpstr>The Articles of Confederation</vt:lpstr>
      <vt:lpstr>PowerPoint Presentation</vt:lpstr>
      <vt:lpstr>PowerPoint Presentation</vt:lpstr>
      <vt:lpstr>Loss of Faith – by whom? </vt:lpstr>
      <vt:lpstr>The Coup and the Constitution “the conservatives regain control” </vt:lpstr>
      <vt:lpstr>Constitutional Convention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bmerrill1</cp:lastModifiedBy>
  <cp:revision>107</cp:revision>
  <dcterms:created xsi:type="dcterms:W3CDTF">2008-09-16T13:56:10Z</dcterms:created>
  <dcterms:modified xsi:type="dcterms:W3CDTF">2016-09-22T13:01:16Z</dcterms:modified>
</cp:coreProperties>
</file>