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7" r:id="rId2"/>
    <p:sldId id="308" r:id="rId3"/>
    <p:sldId id="305" r:id="rId4"/>
    <p:sldId id="315" r:id="rId5"/>
    <p:sldId id="260" r:id="rId6"/>
    <p:sldId id="259" r:id="rId7"/>
    <p:sldId id="279" r:id="rId8"/>
    <p:sldId id="281" r:id="rId9"/>
    <p:sldId id="264" r:id="rId10"/>
    <p:sldId id="262" r:id="rId11"/>
    <p:sldId id="286" r:id="rId12"/>
    <p:sldId id="268" r:id="rId13"/>
    <p:sldId id="291" r:id="rId14"/>
    <p:sldId id="273" r:id="rId15"/>
    <p:sldId id="276" r:id="rId16"/>
    <p:sldId id="292" r:id="rId17"/>
    <p:sldId id="293" r:id="rId18"/>
    <p:sldId id="277" r:id="rId19"/>
    <p:sldId id="275" r:id="rId20"/>
    <p:sldId id="278" r:id="rId21"/>
    <p:sldId id="271" r:id="rId22"/>
    <p:sldId id="266" r:id="rId23"/>
    <p:sldId id="269" r:id="rId24"/>
    <p:sldId id="283" r:id="rId25"/>
    <p:sldId id="270" r:id="rId26"/>
    <p:sldId id="28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02DCC9C-A3A3-442E-865E-27CD5FABD1B2}" type="datetimeFigureOut">
              <a:rPr lang="en-US"/>
              <a:pPr>
                <a:defRPr/>
              </a:pPr>
              <a:t>10/3/2016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D9D2199-17FC-4CA6-AEED-73974FCCB1EF}" type="slidenum">
              <a:rPr lang="en-US"/>
              <a:pPr>
                <a:defRPr/>
              </a:pPr>
              <a:t>‹#›</a:t>
            </a:fld>
            <a:endParaRPr lang="en-US"/>
          </a:p>
        </p:txBody>
      </p:sp>
    </p:spTree>
    <p:extLst>
      <p:ext uri="{BB962C8B-B14F-4D97-AF65-F5344CB8AC3E}">
        <p14:creationId xmlns:p14="http://schemas.microsoft.com/office/powerpoint/2010/main" val="4074371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4457F9-2446-4F30-BDD1-980724D5ABF7}"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365960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51B3F84-0DD2-4F4A-9614-9A29D47D3365}" type="slidenum">
              <a:rPr lang="en-US" smtClean="0"/>
              <a:pPr>
                <a:defRPr/>
              </a:pPr>
              <a:t>20</a:t>
            </a:fld>
            <a:endParaRPr lang="en-US"/>
          </a:p>
        </p:txBody>
      </p:sp>
    </p:spTree>
    <p:extLst>
      <p:ext uri="{BB962C8B-B14F-4D97-AF65-F5344CB8AC3E}">
        <p14:creationId xmlns:p14="http://schemas.microsoft.com/office/powerpoint/2010/main" val="328715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44EF7-4526-4E7F-A5E4-62C1F144B626}"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162369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E1B249-7796-4265-B76B-88F0B28F7D9D}"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879136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476833-B0D4-4561-B8AF-5C523306E82C}"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419075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Bell MT" pitchFamily="18" charset="0"/>
              </a:rPr>
              <a:t>During the winter of 1831, the Choctaw became the first tribe to walk the “Trail of Tears” westward. </a:t>
            </a:r>
          </a:p>
          <a:p>
            <a:pPr eaLnBrk="1" hangingPunct="1">
              <a:spcBef>
                <a:spcPct val="0"/>
              </a:spcBef>
            </a:pPr>
            <a:r>
              <a:rPr lang="en-US" smtClean="0">
                <a:latin typeface="Bell MT" pitchFamily="18" charset="0"/>
              </a:rPr>
              <a:t>Promised government assistance failed to arrive, and malnutrition, exposure, and a cholera epidemic killed many members of the nation. </a:t>
            </a:r>
          </a:p>
          <a:p>
            <a:pPr eaLnBrk="1" hangingPunct="1">
              <a:spcBef>
                <a:spcPct val="0"/>
              </a:spcBef>
            </a:pPr>
            <a:r>
              <a:rPr lang="en-US" smtClean="0">
                <a:latin typeface="Bell MT" pitchFamily="18" charset="0"/>
              </a:rPr>
              <a:t>Then, in 1836, the Creek suffered the hardships of removal. About 3,500 of the tribe’s 15,000 members died along the westward trek. Those who resisted removal were bound in chains and marched in double file.</a:t>
            </a:r>
          </a:p>
          <a:p>
            <a:pPr eaLnBrk="1" hangingPunct="1">
              <a:spcBef>
                <a:spcPct val="0"/>
              </a:spcBef>
            </a:pPr>
            <a:r>
              <a:rPr lang="en-US" smtClean="0">
                <a:latin typeface="Bell MT" pitchFamily="18" charset="0"/>
              </a:rPr>
              <a:t>Emboldened by the Supreme Court decisions declaring that Georgia law had no force on Indian Territory, the Cherokees resisted removal. Fifteen thousand Cherokee joined in a protest against Jackson’s policy.</a:t>
            </a:r>
          </a:p>
          <a:p>
            <a:pPr eaLnBrk="1" hangingPunct="1">
              <a:spcBef>
                <a:spcPct val="0"/>
              </a:spcBef>
            </a:pPr>
            <a:r>
              <a:rPr lang="en-US" smtClean="0">
                <a:latin typeface="Bell MT" pitchFamily="18" charset="0"/>
              </a:rPr>
              <a:t>Cherokees held out until 1838, when the army evicted them from their land. All told, 4,000 of the 15,000 Cherokee died along the trail to Indian Territory in what is now Oklahoma.</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Why were such morally indefensible policies adopted? Because many white Americans regarded Indian control of land and other natural resources as a serious obstacle to their desire for expansion and as a potential threat to the nation’s security. Even had the federal government wanted to, it probably lacked the resources and military means necessary to protect the eastern Indians from encroaching white farmers, squatters, traders, and speculators.</a:t>
            </a:r>
          </a:p>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B743CC-14B1-41DF-A2B3-87736CA59450}"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399606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112421-9013-4E7F-9CF2-BC5B756AFC4C}"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104375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B2B57D-BAAD-4713-BB6E-0F8B3F3AF67F}"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212768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45A6EB-EA66-4D9A-8FDA-F2D12362F069}"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17291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FDBFE3-E7AD-45ED-A34C-5F790F23705D}"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176052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23DA4A-37D7-4768-9C96-CA36930DB9AC}"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225889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CAF2A3-256F-46EF-906C-697C733207D6}"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178621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B64D27-C63F-4C41-A998-9542C4A81B63}"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230890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84F941-73C1-4624-9023-42E000FC8C50}"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54866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2856F-973D-4422-8D7F-5DC495E8B644}"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13291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2AFA4B2-E2F1-4D41-A521-248A37B032CA}" type="datetimeFigureOut">
              <a:rPr lang="en-US"/>
              <a:pPr>
                <a:defRPr/>
              </a:pPr>
              <a:t>10/3/2016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975E1A-76E4-4289-A108-2E51263155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500A0C-546B-4D21-BEE5-CE77B159D741}" type="datetimeFigureOut">
              <a:rPr lang="en-US"/>
              <a:pPr>
                <a:defRPr/>
              </a:pPr>
              <a:t>10/3/2016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A2DAAA-79D1-4475-AB2D-A71AA3C23A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BF0C0B-6FA5-433C-8510-733C22034CDF}" type="datetimeFigureOut">
              <a:rPr lang="en-US"/>
              <a:pPr>
                <a:defRPr/>
              </a:pPr>
              <a:t>10/3/2016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A38135-F23D-4E6E-9F16-5AF55116AF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7B0D89-FB81-4F8E-A9A3-AE7A93DD4A57}" type="datetimeFigureOut">
              <a:rPr lang="en-US"/>
              <a:pPr>
                <a:defRPr/>
              </a:pPr>
              <a:t>10/3/2016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33A5D2-486E-449F-9241-7B5EDD139A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E3AF7F-4ABA-4B48-A43C-BDD9D0DC5FB7}" type="datetimeFigureOut">
              <a:rPr lang="en-US"/>
              <a:pPr>
                <a:defRPr/>
              </a:pPr>
              <a:t>10/3/2016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5D5DE2-C425-4C07-8E7F-6BE9271081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AC164C-80D0-418A-84C5-C67F2A42478F}" type="datetimeFigureOut">
              <a:rPr lang="en-US"/>
              <a:pPr>
                <a:defRPr/>
              </a:pPr>
              <a:t>10/3/2016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F5B697-ADA1-4F7C-8654-2C100BC2B4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5F286D-5756-446D-B778-ECC2ADDD119A}" type="datetimeFigureOut">
              <a:rPr lang="en-US"/>
              <a:pPr>
                <a:defRPr/>
              </a:pPr>
              <a:t>10/3/2016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E9DA74-0983-4EB3-AB34-3CC73C65C7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D129027-C874-4518-8157-58C296A7A8E5}" type="datetimeFigureOut">
              <a:rPr lang="en-US"/>
              <a:pPr>
                <a:defRPr/>
              </a:pPr>
              <a:t>10/3/2016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0BA8273-C041-4922-8B5D-A996A9E6C5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B1086B-50CF-4A83-A9A8-D26CD6A9012A}" type="datetimeFigureOut">
              <a:rPr lang="en-US"/>
              <a:pPr>
                <a:defRPr/>
              </a:pPr>
              <a:t>10/3/2016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5D9304-68EA-4D22-8D0D-1BD0C0FDD2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854DEB-2DD5-402B-86D9-D502C70B2FF3}" type="datetimeFigureOut">
              <a:rPr lang="en-US"/>
              <a:pPr>
                <a:defRPr/>
              </a:pPr>
              <a:t>10/3/2016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A6FFF2-52C1-4AB9-9726-F93CCC1C2A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AF5994-51E1-48F7-A0C9-D5253B456C8F}" type="datetimeFigureOut">
              <a:rPr lang="en-US"/>
              <a:pPr>
                <a:defRPr/>
              </a:pPr>
              <a:t>10/3/2016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571701-47EE-46D3-BB6C-604CEB5134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1F6229-F01E-4442-AE27-BFF322DBFDC3}" type="datetimeFigureOut">
              <a:rPr lang="en-US"/>
              <a:pPr>
                <a:defRPr/>
              </a:pPr>
              <a:t>10/3/2016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2BA8AF-D6AC-4E70-98DB-EFDC54F22B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p:txBody>
          <a:bodyPr/>
          <a:lstStyle/>
          <a:p>
            <a:r>
              <a:rPr lang="en-US" smtClean="0"/>
              <a:t>Jackson and Democracy</a:t>
            </a:r>
          </a:p>
        </p:txBody>
      </p:sp>
      <p:sp>
        <p:nvSpPr>
          <p:cNvPr id="5" name="Subtitle 4"/>
          <p:cNvSpPr>
            <a:spLocks noGrp="1"/>
          </p:cNvSpPr>
          <p:nvPr>
            <p:ph type="subTitle" idx="1"/>
          </p:nvPr>
        </p:nvSpPr>
        <p:spPr/>
        <p:txBody>
          <a:bodyPr/>
          <a:lstStyle/>
          <a:p>
            <a:pPr>
              <a:defRPr/>
            </a:pPr>
            <a:r>
              <a:rPr lang="en-US" dirty="0" smtClean="0"/>
              <a:t>Remember to focus on the extent to which Jackson and his policies reflected the common man and the ways in which Jackson defied the law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Jackson – the Democratic President or “</a:t>
            </a:r>
            <a:r>
              <a:rPr lang="en-US" dirty="0" err="1" smtClean="0"/>
              <a:t>Mobocracy</a:t>
            </a:r>
            <a:r>
              <a:rPr lang="en-US" dirty="0" smtClean="0"/>
              <a:t>” and tyranny? </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endParaRPr lang="en-US" dirty="0" smtClean="0"/>
          </a:p>
          <a:p>
            <a:pPr eaLnBrk="1" fontAlgn="auto" hangingPunct="1">
              <a:spcAft>
                <a:spcPts val="0"/>
              </a:spcAft>
              <a:defRPr/>
            </a:pPr>
            <a:r>
              <a:rPr lang="en-US" dirty="0" smtClean="0"/>
              <a:t>Election in 1828!</a:t>
            </a:r>
          </a:p>
          <a:p>
            <a:pPr eaLnBrk="1" fontAlgn="auto" hangingPunct="1">
              <a:spcAft>
                <a:spcPts val="0"/>
              </a:spcAft>
              <a:defRPr/>
            </a:pPr>
            <a:r>
              <a:rPr lang="en-US" dirty="0" smtClean="0"/>
              <a:t>Faith in the common man! </a:t>
            </a:r>
          </a:p>
          <a:p>
            <a:pPr lvl="1" eaLnBrk="1" fontAlgn="auto" hangingPunct="1">
              <a:spcAft>
                <a:spcPts val="0"/>
              </a:spcAft>
              <a:defRPr/>
            </a:pPr>
            <a:r>
              <a:rPr lang="en-US" dirty="0" smtClean="0"/>
              <a:t>Distrust of elites! “equal protection and benefits” for all white males</a:t>
            </a:r>
          </a:p>
          <a:p>
            <a:pPr lvl="1" eaLnBrk="1" fontAlgn="auto" hangingPunct="1">
              <a:spcAft>
                <a:spcPts val="0"/>
              </a:spcAft>
              <a:defRPr/>
            </a:pPr>
            <a:r>
              <a:rPr lang="en-US" dirty="0" smtClean="0"/>
              <a:t>Spoils system or rotation in office</a:t>
            </a:r>
          </a:p>
          <a:p>
            <a:pPr lvl="2" eaLnBrk="1" fontAlgn="auto" hangingPunct="1">
              <a:spcAft>
                <a:spcPts val="0"/>
              </a:spcAft>
              <a:defRPr/>
            </a:pPr>
            <a:r>
              <a:rPr lang="en-US" dirty="0" smtClean="0"/>
              <a:t>“democracy is promoted by appointments by newly elected officials”</a:t>
            </a:r>
          </a:p>
          <a:p>
            <a:pPr lvl="2" eaLnBrk="1" fontAlgn="auto" hangingPunct="1">
              <a:spcAft>
                <a:spcPts val="0"/>
              </a:spcAft>
              <a:defRPr/>
            </a:pPr>
            <a:r>
              <a:rPr lang="en-US" dirty="0" smtClean="0"/>
              <a:t>All should have the opportunity to share in governing</a:t>
            </a:r>
          </a:p>
          <a:p>
            <a:pPr lvl="2" eaLnBrk="1" fontAlgn="auto" hangingPunct="1">
              <a:spcAft>
                <a:spcPts val="0"/>
              </a:spcAft>
              <a:defRPr/>
            </a:pPr>
            <a:r>
              <a:rPr lang="en-US" dirty="0" smtClean="0"/>
              <a:t>Political corruption “to the victor belongs the spoils”  </a:t>
            </a:r>
          </a:p>
          <a:p>
            <a:pPr eaLnBrk="1" fontAlgn="auto" hangingPunct="1">
              <a:spcAft>
                <a:spcPts val="0"/>
              </a:spcAft>
              <a:defRPr/>
            </a:pPr>
            <a:r>
              <a:rPr lang="en-US" dirty="0" smtClean="0"/>
              <a:t>Use of the veto – 12 times (more than all previous Ps combined. Note bank veto!!)</a:t>
            </a:r>
          </a:p>
          <a:p>
            <a:pPr lvl="1" eaLnBrk="1" fontAlgn="auto" hangingPunct="1">
              <a:spcAft>
                <a:spcPts val="0"/>
              </a:spcAft>
              <a:defRPr/>
            </a:pPr>
            <a:r>
              <a:rPr lang="en-US" dirty="0" smtClean="0"/>
              <a:t>Belief that he represented the people!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4038600" cy="1143000"/>
          </a:xfrm>
        </p:spPr>
        <p:txBody>
          <a:bodyPr/>
          <a:lstStyle/>
          <a:p>
            <a:r>
              <a:rPr lang="en-US" smtClean="0"/>
              <a:t>Tariffs, Nationalism and Sectionalism</a:t>
            </a:r>
          </a:p>
        </p:txBody>
      </p:sp>
      <p:sp>
        <p:nvSpPr>
          <p:cNvPr id="17411" name="Content Placeholder 2"/>
          <p:cNvSpPr>
            <a:spLocks noGrp="1"/>
          </p:cNvSpPr>
          <p:nvPr>
            <p:ph sz="half" idx="1"/>
          </p:nvPr>
        </p:nvSpPr>
        <p:spPr>
          <a:xfrm>
            <a:off x="457200" y="990600"/>
            <a:ext cx="4038600" cy="5135563"/>
          </a:xfrm>
        </p:spPr>
        <p:txBody>
          <a:bodyPr/>
          <a:lstStyle/>
          <a:p>
            <a:pPr lvl="2" eaLnBrk="1" hangingPunct="1"/>
            <a:endParaRPr lang="en-US" sz="1800" dirty="0" smtClean="0"/>
          </a:p>
          <a:p>
            <a:pPr lvl="2" eaLnBrk="1" hangingPunct="1"/>
            <a:endParaRPr lang="en-US" sz="1800" dirty="0" smtClean="0"/>
          </a:p>
          <a:p>
            <a:pPr lvl="2" eaLnBrk="1" hangingPunct="1">
              <a:buFont typeface="Arial" pitchFamily="34" charset="0"/>
              <a:buNone/>
            </a:pPr>
            <a:endParaRPr lang="en-US" sz="1800" dirty="0" smtClean="0"/>
          </a:p>
          <a:p>
            <a:pPr lvl="2" eaLnBrk="1" hangingPunct="1">
              <a:buFont typeface="Arial" pitchFamily="34" charset="0"/>
              <a:buNone/>
            </a:pPr>
            <a:r>
              <a:rPr lang="en-US" sz="1800" dirty="0" smtClean="0"/>
              <a:t>1828 tariff of abominations  blamed for SC’s struggling economy, 		 (effect on prices and exports) </a:t>
            </a:r>
          </a:p>
          <a:p>
            <a:pPr lvl="2" eaLnBrk="1" hangingPunct="1"/>
            <a:r>
              <a:rPr lang="en-US" sz="1800" dirty="0" smtClean="0"/>
              <a:t>seen as threatening power of the north</a:t>
            </a:r>
          </a:p>
          <a:p>
            <a:pPr lvl="3" eaLnBrk="1" hangingPunct="1">
              <a:buFont typeface="Arial" pitchFamily="34" charset="0"/>
              <a:buNone/>
            </a:pPr>
            <a:endParaRPr lang="en-US" sz="1400" dirty="0" smtClean="0">
              <a:sym typeface="Wingdings" pitchFamily="2" charset="2"/>
            </a:endParaRPr>
          </a:p>
          <a:p>
            <a:pPr lvl="3" eaLnBrk="1" hangingPunct="1">
              <a:buFont typeface="Arial" pitchFamily="34" charset="0"/>
              <a:buNone/>
            </a:pPr>
            <a:r>
              <a:rPr lang="en-US" sz="1400" dirty="0" smtClean="0">
                <a:sym typeface="Wingdings" pitchFamily="2" charset="2"/>
              </a:rPr>
              <a:t></a:t>
            </a:r>
            <a:r>
              <a:rPr lang="en-US" sz="1400" dirty="0" smtClean="0"/>
              <a:t>SC Exposition and Protest  (Calhoun) -  Call for nullification and states rights, not secession. </a:t>
            </a:r>
          </a:p>
          <a:p>
            <a:pPr lvl="3" eaLnBrk="1" hangingPunct="1">
              <a:buFont typeface="Arial" pitchFamily="34" charset="0"/>
              <a:buNone/>
            </a:pPr>
            <a:r>
              <a:rPr lang="en-US" sz="1400" dirty="0" smtClean="0"/>
              <a:t>		compact theory: States created the fed </a:t>
            </a:r>
            <a:r>
              <a:rPr lang="en-US" sz="1400" dirty="0" err="1" smtClean="0"/>
              <a:t>govt</a:t>
            </a:r>
            <a:r>
              <a:rPr lang="en-US" sz="1400" dirty="0" smtClean="0"/>
              <a:t> and therefore judged it. </a:t>
            </a:r>
          </a:p>
          <a:p>
            <a:pPr lvl="2" eaLnBrk="1" hangingPunct="1"/>
            <a:endParaRPr lang="en-US" dirty="0" smtClean="0"/>
          </a:p>
          <a:p>
            <a:pPr eaLnBrk="1" hangingPunct="1"/>
            <a:endParaRPr lang="en-US" dirty="0" smtClean="0"/>
          </a:p>
          <a:p>
            <a:endParaRPr lang="en-US" dirty="0" smtClean="0"/>
          </a:p>
        </p:txBody>
      </p:sp>
      <p:sp>
        <p:nvSpPr>
          <p:cNvPr id="17412" name="Content Placeholder 4"/>
          <p:cNvSpPr>
            <a:spLocks noGrp="1"/>
          </p:cNvSpPr>
          <p:nvPr>
            <p:ph sz="half" idx="2"/>
          </p:nvPr>
        </p:nvSpPr>
        <p:spPr/>
        <p:txBody>
          <a:bodyPr/>
          <a:lstStyle/>
          <a:p>
            <a:endParaRPr lang="en-US" smtClean="0"/>
          </a:p>
        </p:txBody>
      </p:sp>
      <p:pic>
        <p:nvPicPr>
          <p:cNvPr id="17413" name="Picture 5" descr="http://cache3.asset-cache.net/xc/50415988.jpg?v=1&amp;c=IWSAsset&amp;k=2&amp;d=E41C9FE5C4AA0A14D02649B144B0CE4B4FA87DF140AA7DA860920AB348C0B821B01E70F2B3269972"/>
          <p:cNvPicPr>
            <a:picLocks noChangeAspect="1" noChangeArrowheads="1"/>
          </p:cNvPicPr>
          <p:nvPr/>
        </p:nvPicPr>
        <p:blipFill>
          <a:blip r:embed="rId2" cstate="print"/>
          <a:srcRect/>
          <a:stretch>
            <a:fillRect/>
          </a:stretch>
        </p:blipFill>
        <p:spPr bwMode="auto">
          <a:xfrm>
            <a:off x="4648200" y="990600"/>
            <a:ext cx="4286250" cy="56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1600200" y="609600"/>
            <a:ext cx="7391400" cy="2862322"/>
          </a:xfrm>
          <a:prstGeom prst="rect">
            <a:avLst/>
          </a:prstGeom>
          <a:noFill/>
          <a:ln w="9525">
            <a:noFill/>
            <a:miter lim="800000"/>
            <a:headEnd/>
            <a:tailEnd/>
          </a:ln>
          <a:effectLst/>
        </p:spPr>
        <p:txBody>
          <a:bodyPr>
            <a:spAutoFit/>
          </a:bodyPr>
          <a:lstStyle/>
          <a:p>
            <a:pPr marL="342900" indent="-342900" fontAlgn="auto">
              <a:spcBef>
                <a:spcPct val="50000"/>
              </a:spcBef>
              <a:spcAft>
                <a:spcPts val="0"/>
              </a:spcAft>
              <a:buClr>
                <a:srgbClr val="FF9966"/>
              </a:buClr>
              <a:buFont typeface="PressWriter Symbols" pitchFamily="2" charset="2"/>
              <a:buNone/>
              <a:defRPr/>
            </a:pPr>
            <a:r>
              <a:rPr lang="en-US" sz="3600" b="1" dirty="0">
                <a:solidFill>
                  <a:srgbClr val="663300"/>
                </a:solidFill>
                <a:effectLst>
                  <a:outerShdw blurRad="38100" dist="38100" dir="2700000" algn="tl">
                    <a:srgbClr val="000000"/>
                  </a:outerShdw>
                </a:effectLst>
                <a:latin typeface="Comic Sans MS" pitchFamily="66" charset="0"/>
                <a:cs typeface="+mn-cs"/>
              </a:rPr>
              <a:t> </a:t>
            </a:r>
            <a:r>
              <a:rPr lang="en-US" sz="3600" b="1" dirty="0" smtClean="0">
                <a:solidFill>
                  <a:srgbClr val="663300"/>
                </a:solidFill>
                <a:effectLst>
                  <a:outerShdw blurRad="38100" dist="38100" dir="2700000" algn="tl">
                    <a:srgbClr val="000000"/>
                  </a:outerShdw>
                </a:effectLst>
                <a:latin typeface="Comic Sans MS" pitchFamily="66" charset="0"/>
                <a:cs typeface="+mn-cs"/>
              </a:rPr>
              <a:t>The issue provoked statements of nationalism and sectionalism </a:t>
            </a:r>
          </a:p>
          <a:p>
            <a:pPr marL="342900" indent="-342900" fontAlgn="auto">
              <a:spcBef>
                <a:spcPct val="50000"/>
              </a:spcBef>
              <a:spcAft>
                <a:spcPts val="0"/>
              </a:spcAft>
              <a:buClr>
                <a:srgbClr val="FF9966"/>
              </a:buClr>
              <a:buFont typeface="PressWriter Symbols" pitchFamily="2" charset="2"/>
              <a:buNone/>
              <a:defRPr/>
            </a:pPr>
            <a:r>
              <a:rPr lang="en-US" sz="2400" b="1" u="sng" dirty="0" smtClean="0">
                <a:solidFill>
                  <a:schemeClr val="accent2"/>
                </a:solidFill>
                <a:effectLst>
                  <a:outerShdw blurRad="38100" dist="38100" dir="2700000" algn="tl">
                    <a:srgbClr val="000000"/>
                  </a:outerShdw>
                </a:effectLst>
                <a:latin typeface="Comic Sans MS" pitchFamily="66" charset="0"/>
                <a:cs typeface="+mn-cs"/>
              </a:rPr>
              <a:t>Webster</a:t>
            </a:r>
            <a:r>
              <a:rPr lang="en-US" sz="2400" b="1" dirty="0">
                <a:solidFill>
                  <a:schemeClr val="accent2"/>
                </a:solidFill>
                <a:effectLst>
                  <a:outerShdw blurRad="38100" dist="38100" dir="2700000" algn="tl">
                    <a:srgbClr val="000000"/>
                  </a:outerShdw>
                </a:effectLst>
                <a:latin typeface="Comic Sans MS" pitchFamily="66" charset="0"/>
                <a:cs typeface="+mn-cs"/>
              </a:rPr>
              <a:t>:</a:t>
            </a:r>
            <a:r>
              <a:rPr lang="en-US" sz="2400" b="1" dirty="0">
                <a:solidFill>
                  <a:srgbClr val="663300"/>
                </a:solidFill>
                <a:effectLst>
                  <a:outerShdw blurRad="38100" dist="38100" dir="2700000" algn="tl">
                    <a:srgbClr val="000000"/>
                  </a:outerShdw>
                </a:effectLst>
                <a:latin typeface="Comic Sans MS" pitchFamily="66" charset="0"/>
                <a:cs typeface="+mn-cs"/>
              </a:rPr>
              <a:t/>
            </a:r>
            <a:br>
              <a:rPr lang="en-US" sz="2400" b="1" dirty="0">
                <a:solidFill>
                  <a:srgbClr val="663300"/>
                </a:solidFill>
                <a:effectLst>
                  <a:outerShdw blurRad="38100" dist="38100" dir="2700000" algn="tl">
                    <a:srgbClr val="000000"/>
                  </a:outerShdw>
                </a:effectLst>
                <a:latin typeface="Comic Sans MS" pitchFamily="66" charset="0"/>
                <a:cs typeface="+mn-cs"/>
              </a:rPr>
            </a:br>
            <a:r>
              <a:rPr lang="en-US" sz="2400" b="1" dirty="0">
                <a:solidFill>
                  <a:srgbClr val="663300"/>
                </a:solidFill>
                <a:effectLst>
                  <a:outerShdw blurRad="38100" dist="38100" dir="2700000" algn="tl">
                    <a:srgbClr val="000000"/>
                  </a:outerShdw>
                </a:effectLst>
                <a:latin typeface="Comic Sans MS" pitchFamily="66" charset="0"/>
                <a:cs typeface="+mn-cs"/>
              </a:rPr>
              <a:t>    </a:t>
            </a:r>
            <a:r>
              <a:rPr lang="en-US" sz="2400" b="1" i="1" dirty="0">
                <a:solidFill>
                  <a:srgbClr val="686868"/>
                </a:solidFill>
                <a:effectLst>
                  <a:outerShdw blurRad="38100" dist="38100" dir="2700000" algn="tl">
                    <a:srgbClr val="000000"/>
                  </a:outerShdw>
                </a:effectLst>
                <a:latin typeface="Comic Sans MS" pitchFamily="66" charset="0"/>
                <a:cs typeface="+mn-cs"/>
              </a:rPr>
              <a:t>Liberty and Union, now </a:t>
            </a:r>
            <a:r>
              <a:rPr lang="en-US" sz="2400" b="1" i="1" dirty="0" smtClean="0">
                <a:solidFill>
                  <a:srgbClr val="686868"/>
                </a:solidFill>
                <a:effectLst>
                  <a:outerShdw blurRad="38100" dist="38100" dir="2700000" algn="tl">
                    <a:srgbClr val="000000"/>
                  </a:outerShdw>
                </a:effectLst>
                <a:latin typeface="Comic Sans MS" pitchFamily="66" charset="0"/>
                <a:cs typeface="+mn-cs"/>
              </a:rPr>
              <a:t>and</a:t>
            </a:r>
            <a:r>
              <a:rPr lang="en-US" sz="2400" b="1" i="1" dirty="0">
                <a:solidFill>
                  <a:srgbClr val="686868"/>
                </a:solidFill>
                <a:effectLst>
                  <a:outerShdw blurRad="38100" dist="38100" dir="2700000" algn="tl">
                    <a:srgbClr val="000000"/>
                  </a:outerShdw>
                </a:effectLst>
                <a:latin typeface="Comic Sans MS" pitchFamily="66" charset="0"/>
                <a:cs typeface="+mn-cs"/>
              </a:rPr>
              <a:t> </a:t>
            </a:r>
            <a:r>
              <a:rPr lang="en-US" sz="2400" b="1" i="1" dirty="0" smtClean="0">
                <a:solidFill>
                  <a:srgbClr val="686868"/>
                </a:solidFill>
                <a:effectLst>
                  <a:outerShdw blurRad="38100" dist="38100" dir="2700000" algn="tl">
                    <a:srgbClr val="000000"/>
                  </a:outerShdw>
                </a:effectLst>
                <a:latin typeface="Comic Sans MS" pitchFamily="66" charset="0"/>
                <a:cs typeface="+mn-cs"/>
              </a:rPr>
              <a:t>forever</a:t>
            </a:r>
            <a:r>
              <a:rPr lang="en-US" sz="2400" b="1" i="1" dirty="0">
                <a:solidFill>
                  <a:srgbClr val="686868"/>
                </a:solidFill>
                <a:effectLst>
                  <a:outerShdw blurRad="38100" dist="38100" dir="2700000" algn="tl">
                    <a:srgbClr val="000000"/>
                  </a:outerShdw>
                </a:effectLst>
                <a:latin typeface="Comic Sans MS" pitchFamily="66" charset="0"/>
                <a:cs typeface="+mn-cs"/>
              </a:rPr>
              <a:t>, one and inseparable.  “rope of sand”  (Webster Hayne Debate)</a:t>
            </a:r>
            <a:endParaRPr lang="en-US" sz="3200" b="1" i="1" dirty="0">
              <a:solidFill>
                <a:srgbClr val="686868"/>
              </a:solidFill>
              <a:effectLst>
                <a:outerShdw blurRad="38100" dist="38100" dir="2700000" algn="tl">
                  <a:srgbClr val="000000"/>
                </a:outerShdw>
              </a:effectLst>
              <a:latin typeface="Comic Sans MS" pitchFamily="66" charset="0"/>
              <a:cs typeface="+mn-cs"/>
            </a:endParaRPr>
          </a:p>
        </p:txBody>
      </p:sp>
      <p:sp>
        <p:nvSpPr>
          <p:cNvPr id="34820" name="Text Box 4"/>
          <p:cNvSpPr txBox="1">
            <a:spLocks noChangeArrowheads="1"/>
          </p:cNvSpPr>
          <p:nvPr/>
        </p:nvSpPr>
        <p:spPr bwMode="auto">
          <a:xfrm>
            <a:off x="1600200" y="2667000"/>
            <a:ext cx="7467600" cy="1938992"/>
          </a:xfrm>
          <a:prstGeom prst="rect">
            <a:avLst/>
          </a:prstGeom>
          <a:noFill/>
          <a:ln w="9525">
            <a:noFill/>
            <a:miter lim="800000"/>
            <a:headEnd/>
            <a:tailEnd/>
          </a:ln>
          <a:effectLst/>
        </p:spPr>
        <p:txBody>
          <a:bodyPr wrap="square">
            <a:spAutoFit/>
          </a:bodyPr>
          <a:lstStyle/>
          <a:p>
            <a:pPr marL="342900" indent="-342900" fontAlgn="auto">
              <a:spcBef>
                <a:spcPct val="50000"/>
              </a:spcBef>
              <a:spcAft>
                <a:spcPts val="0"/>
              </a:spcAft>
              <a:buClr>
                <a:srgbClr val="FF9966"/>
              </a:buClr>
              <a:buFont typeface="PressWriter Symbols" pitchFamily="2" charset="2"/>
              <a:buNone/>
              <a:defRPr/>
            </a:pPr>
            <a:r>
              <a:rPr lang="en-US" sz="3600" b="1" dirty="0">
                <a:solidFill>
                  <a:srgbClr val="663300"/>
                </a:solidFill>
                <a:effectLst>
                  <a:outerShdw blurRad="38100" dist="38100" dir="2700000" algn="tl">
                    <a:srgbClr val="000000"/>
                  </a:outerShdw>
                </a:effectLst>
                <a:latin typeface="Comic Sans MS" pitchFamily="66" charset="0"/>
                <a:cs typeface="+mn-cs"/>
              </a:rPr>
              <a:t> </a:t>
            </a:r>
          </a:p>
          <a:p>
            <a:pPr marL="342900" indent="-342900" fontAlgn="auto">
              <a:spcBef>
                <a:spcPct val="50000"/>
              </a:spcBef>
              <a:spcAft>
                <a:spcPts val="0"/>
              </a:spcAft>
              <a:buClr>
                <a:srgbClr val="FF9966"/>
              </a:buClr>
              <a:buFont typeface="PressWriter Symbols" pitchFamily="2" charset="2"/>
              <a:buNone/>
              <a:defRPr/>
            </a:pPr>
            <a:r>
              <a:rPr lang="en-US" sz="2400" b="1" u="sng" dirty="0">
                <a:solidFill>
                  <a:srgbClr val="FF3300"/>
                </a:solidFill>
                <a:effectLst>
                  <a:outerShdw blurRad="38100" dist="38100" dir="2700000" algn="tl">
                    <a:srgbClr val="000000"/>
                  </a:outerShdw>
                </a:effectLst>
                <a:latin typeface="Comic Sans MS" pitchFamily="66" charset="0"/>
                <a:cs typeface="+mn-cs"/>
              </a:rPr>
              <a:t>Jackson</a:t>
            </a:r>
            <a:r>
              <a:rPr lang="en-US" sz="2400" b="1" dirty="0">
                <a:solidFill>
                  <a:srgbClr val="FF3300"/>
                </a:solidFill>
                <a:effectLst>
                  <a:outerShdw blurRad="38100" dist="38100" dir="2700000" algn="tl">
                    <a:srgbClr val="000000"/>
                  </a:outerShdw>
                </a:effectLst>
                <a:latin typeface="Comic Sans MS" pitchFamily="66" charset="0"/>
                <a:cs typeface="+mn-cs"/>
              </a:rPr>
              <a:t>:</a:t>
            </a:r>
            <a:r>
              <a:rPr lang="en-US" sz="2400" b="1" dirty="0">
                <a:solidFill>
                  <a:srgbClr val="663300"/>
                </a:solidFill>
                <a:effectLst>
                  <a:outerShdw blurRad="38100" dist="38100" dir="2700000" algn="tl">
                    <a:srgbClr val="000000"/>
                  </a:outerShdw>
                </a:effectLst>
                <a:latin typeface="Comic Sans MS" pitchFamily="66" charset="0"/>
                <a:cs typeface="+mn-cs"/>
              </a:rPr>
              <a:t/>
            </a:r>
            <a:br>
              <a:rPr lang="en-US" sz="2400" b="1" dirty="0">
                <a:solidFill>
                  <a:srgbClr val="663300"/>
                </a:solidFill>
                <a:effectLst>
                  <a:outerShdw blurRad="38100" dist="38100" dir="2700000" algn="tl">
                    <a:srgbClr val="000000"/>
                  </a:outerShdw>
                </a:effectLst>
                <a:latin typeface="Comic Sans MS" pitchFamily="66" charset="0"/>
                <a:cs typeface="+mn-cs"/>
              </a:rPr>
            </a:br>
            <a:r>
              <a:rPr lang="en-US" sz="2400" b="1" dirty="0">
                <a:solidFill>
                  <a:srgbClr val="663300"/>
                </a:solidFill>
                <a:effectLst>
                  <a:outerShdw blurRad="38100" dist="38100" dir="2700000" algn="tl">
                    <a:srgbClr val="000000"/>
                  </a:outerShdw>
                </a:effectLst>
                <a:latin typeface="Comic Sans MS" pitchFamily="66" charset="0"/>
                <a:cs typeface="+mn-cs"/>
              </a:rPr>
              <a:t>    </a:t>
            </a:r>
            <a:r>
              <a:rPr lang="en-US" sz="2400" b="1" i="1" dirty="0">
                <a:solidFill>
                  <a:srgbClr val="686868"/>
                </a:solidFill>
                <a:effectLst>
                  <a:outerShdw blurRad="38100" dist="38100" dir="2700000" algn="tl">
                    <a:srgbClr val="000000"/>
                  </a:outerShdw>
                </a:effectLst>
                <a:latin typeface="Comic Sans MS" pitchFamily="66" charset="0"/>
                <a:cs typeface="+mn-cs"/>
              </a:rPr>
              <a:t>Our Federal Union—it must be</a:t>
            </a:r>
            <a:br>
              <a:rPr lang="en-US" sz="2400" b="1" i="1" dirty="0">
                <a:solidFill>
                  <a:srgbClr val="686868"/>
                </a:solidFill>
                <a:effectLst>
                  <a:outerShdw blurRad="38100" dist="38100" dir="2700000" algn="tl">
                    <a:srgbClr val="000000"/>
                  </a:outerShdw>
                </a:effectLst>
                <a:latin typeface="Comic Sans MS" pitchFamily="66" charset="0"/>
                <a:cs typeface="+mn-cs"/>
              </a:rPr>
            </a:br>
            <a:r>
              <a:rPr lang="en-US" sz="2400" b="1" i="1" dirty="0">
                <a:solidFill>
                  <a:srgbClr val="686868"/>
                </a:solidFill>
                <a:effectLst>
                  <a:outerShdw blurRad="38100" dist="38100" dir="2700000" algn="tl">
                    <a:srgbClr val="000000"/>
                  </a:outerShdw>
                </a:effectLst>
                <a:latin typeface="Comic Sans MS" pitchFamily="66" charset="0"/>
                <a:cs typeface="+mn-cs"/>
              </a:rPr>
              <a:t>    preserved.</a:t>
            </a:r>
          </a:p>
        </p:txBody>
      </p:sp>
      <p:sp>
        <p:nvSpPr>
          <p:cNvPr id="34821" name="Text Box 5"/>
          <p:cNvSpPr txBox="1">
            <a:spLocks noChangeArrowheads="1"/>
          </p:cNvSpPr>
          <p:nvPr/>
        </p:nvSpPr>
        <p:spPr bwMode="auto">
          <a:xfrm>
            <a:off x="1600200" y="3962400"/>
            <a:ext cx="7543800" cy="2677656"/>
          </a:xfrm>
          <a:prstGeom prst="rect">
            <a:avLst/>
          </a:prstGeom>
          <a:noFill/>
          <a:ln w="9525">
            <a:noFill/>
            <a:miter lim="800000"/>
            <a:headEnd/>
            <a:tailEnd/>
          </a:ln>
          <a:effectLst/>
        </p:spPr>
        <p:txBody>
          <a:bodyPr wrap="square">
            <a:spAutoFit/>
          </a:bodyPr>
          <a:lstStyle/>
          <a:p>
            <a:pPr marL="342900" indent="-342900" fontAlgn="auto">
              <a:spcBef>
                <a:spcPct val="50000"/>
              </a:spcBef>
              <a:spcAft>
                <a:spcPts val="0"/>
              </a:spcAft>
              <a:buClr>
                <a:srgbClr val="FF9966"/>
              </a:buClr>
              <a:buFont typeface="PressWriter Symbols" pitchFamily="2" charset="2"/>
              <a:buNone/>
              <a:defRPr/>
            </a:pPr>
            <a:r>
              <a:rPr lang="en-US" sz="3600" b="1" dirty="0">
                <a:solidFill>
                  <a:srgbClr val="663300"/>
                </a:solidFill>
                <a:effectLst>
                  <a:outerShdw blurRad="38100" dist="38100" dir="2700000" algn="tl">
                    <a:srgbClr val="000000"/>
                  </a:outerShdw>
                </a:effectLst>
                <a:latin typeface="Comic Sans MS" pitchFamily="66" charset="0"/>
                <a:cs typeface="+mn-cs"/>
              </a:rPr>
              <a:t> </a:t>
            </a:r>
          </a:p>
          <a:p>
            <a:pPr marL="342900" indent="-342900" fontAlgn="auto">
              <a:spcBef>
                <a:spcPct val="50000"/>
              </a:spcBef>
              <a:spcAft>
                <a:spcPts val="0"/>
              </a:spcAft>
              <a:buClr>
                <a:srgbClr val="FF9966"/>
              </a:buClr>
              <a:buFont typeface="PressWriter Symbols" pitchFamily="2" charset="2"/>
              <a:buNone/>
              <a:defRPr/>
            </a:pPr>
            <a:r>
              <a:rPr lang="en-US" sz="2400" b="1" u="sng" dirty="0">
                <a:solidFill>
                  <a:srgbClr val="B1763B"/>
                </a:solidFill>
                <a:effectLst>
                  <a:outerShdw blurRad="38100" dist="38100" dir="2700000" algn="tl">
                    <a:srgbClr val="000000"/>
                  </a:outerShdw>
                </a:effectLst>
                <a:latin typeface="Comic Sans MS" pitchFamily="66" charset="0"/>
                <a:cs typeface="+mn-cs"/>
              </a:rPr>
              <a:t>Calhoun</a:t>
            </a:r>
            <a:r>
              <a:rPr lang="en-US" sz="2400" b="1" dirty="0">
                <a:solidFill>
                  <a:srgbClr val="B1763B"/>
                </a:solidFill>
                <a:effectLst>
                  <a:outerShdw blurRad="38100" dist="38100" dir="2700000" algn="tl">
                    <a:srgbClr val="000000"/>
                  </a:outerShdw>
                </a:effectLst>
                <a:latin typeface="Comic Sans MS" pitchFamily="66" charset="0"/>
                <a:cs typeface="+mn-cs"/>
              </a:rPr>
              <a:t>:</a:t>
            </a:r>
            <a:br>
              <a:rPr lang="en-US" sz="2400" b="1" dirty="0">
                <a:solidFill>
                  <a:srgbClr val="B1763B"/>
                </a:solidFill>
                <a:effectLst>
                  <a:outerShdw blurRad="38100" dist="38100" dir="2700000" algn="tl">
                    <a:srgbClr val="000000"/>
                  </a:outerShdw>
                </a:effectLst>
                <a:latin typeface="Comic Sans MS" pitchFamily="66" charset="0"/>
                <a:cs typeface="+mn-cs"/>
              </a:rPr>
            </a:br>
            <a:r>
              <a:rPr lang="en-US" sz="2400" b="1" dirty="0">
                <a:solidFill>
                  <a:srgbClr val="663300"/>
                </a:solidFill>
                <a:effectLst>
                  <a:outerShdw blurRad="38100" dist="38100" dir="2700000" algn="tl">
                    <a:srgbClr val="000000"/>
                  </a:outerShdw>
                </a:effectLst>
                <a:latin typeface="Comic Sans MS" pitchFamily="66" charset="0"/>
                <a:cs typeface="+mn-cs"/>
              </a:rPr>
              <a:t>    </a:t>
            </a:r>
            <a:r>
              <a:rPr lang="en-US" sz="2400" b="1" i="1" dirty="0">
                <a:solidFill>
                  <a:srgbClr val="686868"/>
                </a:solidFill>
                <a:effectLst>
                  <a:outerShdw blurRad="38100" dist="38100" dir="2700000" algn="tl">
                    <a:srgbClr val="000000"/>
                  </a:outerShdw>
                </a:effectLst>
                <a:latin typeface="Comic Sans MS" pitchFamily="66" charset="0"/>
                <a:cs typeface="+mn-cs"/>
              </a:rPr>
              <a:t>The Union, next to our liberty,</a:t>
            </a:r>
            <a:br>
              <a:rPr lang="en-US" sz="2400" b="1" i="1" dirty="0">
                <a:solidFill>
                  <a:srgbClr val="686868"/>
                </a:solidFill>
                <a:effectLst>
                  <a:outerShdw blurRad="38100" dist="38100" dir="2700000" algn="tl">
                    <a:srgbClr val="000000"/>
                  </a:outerShdw>
                </a:effectLst>
                <a:latin typeface="Comic Sans MS" pitchFamily="66" charset="0"/>
                <a:cs typeface="+mn-cs"/>
              </a:rPr>
            </a:br>
            <a:r>
              <a:rPr lang="en-US" sz="2400" b="1" i="1" dirty="0">
                <a:solidFill>
                  <a:srgbClr val="686868"/>
                </a:solidFill>
                <a:effectLst>
                  <a:outerShdw blurRad="38100" dist="38100" dir="2700000" algn="tl">
                    <a:srgbClr val="000000"/>
                  </a:outerShdw>
                </a:effectLst>
                <a:latin typeface="Comic Sans MS" pitchFamily="66" charset="0"/>
                <a:cs typeface="+mn-cs"/>
              </a:rPr>
              <a:t>    most dear. It can only be preserved by respecting the rights of states.”  (driven from Vice presidency)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4819"/>
                                        </p:tgtEl>
                                        <p:attrNameLst>
                                          <p:attrName>style.visibility</p:attrName>
                                        </p:attrNameLst>
                                      </p:cBhvr>
                                      <p:to>
                                        <p:strVal val="visible"/>
                                      </p:to>
                                    </p:set>
                                    <p:animEffect transition="in" filter="wipe(left)">
                                      <p:cBhvr>
                                        <p:cTn id="7" dur="500"/>
                                        <p:tgtEl>
                                          <p:spTgt spid="34819"/>
                                        </p:tgtEl>
                                      </p:cBhvr>
                                    </p:animEffect>
                                  </p:childTnLst>
                                </p:cTn>
                              </p:par>
                            </p:childTnLst>
                          </p:cTn>
                        </p:par>
                        <p:par>
                          <p:cTn id="8" fill="hold">
                            <p:stCondLst>
                              <p:cond delay="7550"/>
                            </p:stCondLst>
                            <p:childTnLst>
                              <p:par>
                                <p:cTn id="9" presetID="22" presetClass="entr" presetSubtype="8" fill="hold" grpId="0" nodeType="afterEffect">
                                  <p:stCondLst>
                                    <p:cond delay="500"/>
                                  </p:stCondLst>
                                  <p:iterate type="lt">
                                    <p:tmPct val="10000"/>
                                  </p:iterate>
                                  <p:childTnLst>
                                    <p:set>
                                      <p:cBhvr>
                                        <p:cTn id="10" dur="1" fill="hold">
                                          <p:stCondLst>
                                            <p:cond delay="0"/>
                                          </p:stCondLst>
                                        </p:cTn>
                                        <p:tgtEl>
                                          <p:spTgt spid="34820"/>
                                        </p:tgtEl>
                                        <p:attrNameLst>
                                          <p:attrName>style.visibility</p:attrName>
                                        </p:attrNameLst>
                                      </p:cBhvr>
                                      <p:to>
                                        <p:strVal val="visible"/>
                                      </p:to>
                                    </p:set>
                                    <p:animEffect transition="in" filter="wipe(left)">
                                      <p:cBhvr>
                                        <p:cTn id="11" dur="500"/>
                                        <p:tgtEl>
                                          <p:spTgt spid="34820"/>
                                        </p:tgtEl>
                                      </p:cBhvr>
                                    </p:animEffect>
                                  </p:childTnLst>
                                </p:cTn>
                              </p:par>
                            </p:childTnLst>
                          </p:cTn>
                        </p:par>
                        <p:par>
                          <p:cTn id="12" fill="hold">
                            <p:stCondLst>
                              <p:cond delay="10600"/>
                            </p:stCondLst>
                            <p:childTnLst>
                              <p:par>
                                <p:cTn id="13" presetID="22" presetClass="entr" presetSubtype="8" fill="hold" grpId="0" nodeType="afterEffect">
                                  <p:stCondLst>
                                    <p:cond delay="500"/>
                                  </p:stCondLst>
                                  <p:iterate type="lt">
                                    <p:tmPct val="10000"/>
                                  </p:iterate>
                                  <p:childTnLst>
                                    <p:set>
                                      <p:cBhvr>
                                        <p:cTn id="14" dur="1" fill="hold">
                                          <p:stCondLst>
                                            <p:cond delay="0"/>
                                          </p:stCondLst>
                                        </p:cTn>
                                        <p:tgtEl>
                                          <p:spTgt spid="34821"/>
                                        </p:tgtEl>
                                        <p:attrNameLst>
                                          <p:attrName>style.visibility</p:attrName>
                                        </p:attrNameLst>
                                      </p:cBhvr>
                                      <p:to>
                                        <p:strVal val="visible"/>
                                      </p:to>
                                    </p:set>
                                    <p:animEffect transition="in" filter="wipe(left)">
                                      <p:cBhvr>
                                        <p:cTn id="15"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P spid="348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Crisis of 1832!</a:t>
            </a:r>
          </a:p>
        </p:txBody>
      </p:sp>
      <p:sp>
        <p:nvSpPr>
          <p:cNvPr id="19459" name="Content Placeholder 2"/>
          <p:cNvSpPr>
            <a:spLocks noGrp="1"/>
          </p:cNvSpPr>
          <p:nvPr>
            <p:ph idx="1"/>
          </p:nvPr>
        </p:nvSpPr>
        <p:spPr/>
        <p:txBody>
          <a:bodyPr/>
          <a:lstStyle/>
          <a:p>
            <a:pPr lvl="2" eaLnBrk="1" hangingPunct="1"/>
            <a:r>
              <a:rPr lang="en-US" sz="1800" dirty="0" smtClean="0"/>
              <a:t>1832: a lower tariff was passed but only from 45% to 35% - not enough. </a:t>
            </a:r>
          </a:p>
          <a:p>
            <a:pPr lvl="2" eaLnBrk="1" hangingPunct="1"/>
            <a:r>
              <a:rPr lang="en-US" sz="1800" dirty="0" smtClean="0"/>
              <a:t>SC Convention nullified tariff, no other state followed. </a:t>
            </a:r>
          </a:p>
          <a:p>
            <a:pPr lvl="2" eaLnBrk="1" hangingPunct="1"/>
            <a:r>
              <a:rPr lang="en-US" sz="1800" dirty="0" smtClean="0"/>
              <a:t>Jackson: “the laws of the United States must be executed.”</a:t>
            </a:r>
            <a:r>
              <a:rPr lang="en-US" sz="1800" dirty="0" smtClean="0">
                <a:sym typeface="Wingdings" pitchFamily="2" charset="2"/>
              </a:rPr>
              <a:t> Force Bill</a:t>
            </a:r>
          </a:p>
          <a:p>
            <a:pPr lvl="3" eaLnBrk="1" hangingPunct="1"/>
            <a:r>
              <a:rPr lang="en-US" sz="1400" dirty="0" smtClean="0">
                <a:sym typeface="Wingdings" pitchFamily="2" charset="2"/>
              </a:rPr>
              <a:t>Privately he spoke of hangings</a:t>
            </a:r>
          </a:p>
          <a:p>
            <a:pPr lvl="3" eaLnBrk="1" hangingPunct="1"/>
            <a:r>
              <a:rPr lang="en-US" sz="1400" dirty="0" smtClean="0">
                <a:sym typeface="Wingdings" pitchFamily="2" charset="2"/>
              </a:rPr>
              <a:t>An attack on SC would have split the nation</a:t>
            </a:r>
            <a:endParaRPr lang="en-US" sz="1400" dirty="0" smtClean="0"/>
          </a:p>
          <a:p>
            <a:pPr lvl="2" eaLnBrk="1" hangingPunct="1"/>
            <a:r>
              <a:rPr lang="en-US" sz="1800" dirty="0" smtClean="0"/>
              <a:t>Clay’s Compromise. Reduced tariff 10% over the next 8 years.</a:t>
            </a:r>
          </a:p>
          <a:p>
            <a:pPr lvl="3" eaLnBrk="1" hangingPunct="1"/>
            <a:r>
              <a:rPr lang="en-US" sz="1400" dirty="0" smtClean="0"/>
              <a:t>On what previous occasion had Clay proposed an important compromise? </a:t>
            </a:r>
          </a:p>
          <a:p>
            <a:pPr lvl="2" eaLnBrk="1" hangingPunct="1"/>
            <a:r>
              <a:rPr lang="en-US" sz="1800" dirty="0" smtClean="0"/>
              <a:t>The south won? It seems threats led to  concessions.</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The Crisis of the BUS</a:t>
            </a:r>
          </a:p>
        </p:txBody>
      </p:sp>
      <p:sp>
        <p:nvSpPr>
          <p:cNvPr id="21507" name="Content Placeholder 2"/>
          <p:cNvSpPr>
            <a:spLocks noGrp="1"/>
          </p:cNvSpPr>
          <p:nvPr>
            <p:ph idx="1"/>
          </p:nvPr>
        </p:nvSpPr>
        <p:spPr/>
        <p:txBody>
          <a:bodyPr/>
          <a:lstStyle/>
          <a:p>
            <a:pPr lvl="2" eaLnBrk="1" hangingPunct="1"/>
            <a:r>
              <a:rPr lang="en-US" dirty="0" err="1" smtClean="0"/>
              <a:t>Rechartered</a:t>
            </a:r>
            <a:r>
              <a:rPr lang="en-US" dirty="0" smtClean="0"/>
              <a:t> in 1816 for 20 years</a:t>
            </a:r>
          </a:p>
          <a:p>
            <a:pPr lvl="3" eaLnBrk="1" hangingPunct="1"/>
            <a:r>
              <a:rPr lang="en-US" dirty="0" smtClean="0"/>
              <a:t>Biddle’s bank: sound currency, promoted business expansion </a:t>
            </a:r>
            <a:r>
              <a:rPr lang="en-US" b="1" i="1" dirty="0" smtClean="0"/>
              <a:t>and it did not allow inflation favored by debtors </a:t>
            </a:r>
            <a:r>
              <a:rPr lang="en-US" dirty="0" smtClean="0"/>
              <a:t>by keeping state banks in check.</a:t>
            </a:r>
          </a:p>
          <a:p>
            <a:pPr lvl="4" eaLnBrk="1" hangingPunct="1"/>
            <a:r>
              <a:rPr lang="en-US" dirty="0" smtClean="0"/>
              <a:t>regarded as a threat by the west</a:t>
            </a:r>
          </a:p>
          <a:p>
            <a:pPr lvl="2" eaLnBrk="1" hangingPunct="1"/>
            <a:r>
              <a:rPr lang="en-US" dirty="0" smtClean="0"/>
              <a:t>Jackson saw it as un-American, undemocratic and a hydra of corruption.  </a:t>
            </a:r>
          </a:p>
          <a:p>
            <a:pPr lvl="2" eaLnBrk="1" hangingPunct="1"/>
            <a:r>
              <a:rPr lang="en-US" dirty="0" smtClean="0"/>
              <a:t>Clay forced the </a:t>
            </a:r>
            <a:r>
              <a:rPr lang="en-US" dirty="0" err="1" smtClean="0"/>
              <a:t>recharter</a:t>
            </a:r>
            <a:r>
              <a:rPr lang="en-US" dirty="0" smtClean="0"/>
              <a:t> issue in 32 to embarrass Jackson, but Jackson vetoed it as unconstitutional and a threat to the people. </a:t>
            </a:r>
            <a:r>
              <a:rPr lang="en-US" dirty="0" smtClean="0">
                <a:sym typeface="Wingdings" pitchFamily="2" charset="2"/>
              </a:rPr>
              <a:t> Electoral victory(3/4 of vote)!</a:t>
            </a:r>
            <a:endParaRPr lang="en-US" dirty="0" smtClean="0"/>
          </a:p>
          <a:p>
            <a:pPr lvl="3" eaLnBrk="1" hangingPunct="1"/>
            <a:r>
              <a:rPr lang="en-US" dirty="0" smtClean="0"/>
              <a:t>Jackson then set out to “destroy the monster” </a:t>
            </a:r>
          </a:p>
          <a:p>
            <a:pPr eaLnBrk="1" hangingPunct="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600200" y="0"/>
            <a:ext cx="7467600" cy="10064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spcBef>
                <a:spcPct val="50000"/>
              </a:spcBef>
              <a:spcAft>
                <a:spcPts val="0"/>
              </a:spcAft>
              <a:defRPr/>
            </a:pPr>
            <a:r>
              <a:rPr lang="en-US" sz="6000">
                <a:solidFill>
                  <a:srgbClr val="8C4600"/>
                </a:solidFill>
                <a:effectLst>
                  <a:outerShdw blurRad="38100" dist="38100" dir="2700000" algn="tl">
                    <a:srgbClr val="000000"/>
                  </a:outerShdw>
                </a:effectLst>
                <a:latin typeface="Old Town" pitchFamily="34" charset="0"/>
                <a:cs typeface="+mn-cs"/>
              </a:rPr>
              <a:t>1832 Election Results</a:t>
            </a:r>
          </a:p>
        </p:txBody>
      </p:sp>
      <p:pic>
        <p:nvPicPr>
          <p:cNvPr id="22531" name="Picture 6" descr="map-1832 election"/>
          <p:cNvPicPr>
            <a:picLocks noChangeAspect="1" noChangeArrowheads="1"/>
          </p:cNvPicPr>
          <p:nvPr/>
        </p:nvPicPr>
        <p:blipFill>
          <a:blip r:embed="rId3" cstate="print">
            <a:lum bright="-6000" contrast="12000"/>
          </a:blip>
          <a:srcRect l="1170" r="1659" b="2606"/>
          <a:stretch>
            <a:fillRect/>
          </a:stretch>
        </p:blipFill>
        <p:spPr bwMode="auto">
          <a:xfrm>
            <a:off x="2060575" y="1143000"/>
            <a:ext cx="5102225" cy="54102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sp>
        <p:nvSpPr>
          <p:cNvPr id="23555" name="Content Placeholder 2"/>
          <p:cNvSpPr>
            <a:spLocks noGrp="1"/>
          </p:cNvSpPr>
          <p:nvPr>
            <p:ph idx="1"/>
          </p:nvPr>
        </p:nvSpPr>
        <p:spPr/>
        <p:txBody>
          <a:bodyPr/>
          <a:lstStyle/>
          <a:p>
            <a:endParaRPr lang="en-US" smtClean="0"/>
          </a:p>
        </p:txBody>
      </p:sp>
      <p:pic>
        <p:nvPicPr>
          <p:cNvPr id="23556" name="Picture 2" descr="http://www.tax-freedom.com/BarackSpeechComment_files/image001.jpg"/>
          <p:cNvPicPr>
            <a:picLocks noChangeAspect="1" noChangeArrowheads="1"/>
          </p:cNvPicPr>
          <p:nvPr/>
        </p:nvPicPr>
        <p:blipFill>
          <a:blip r:embed="rId2" cstate="print"/>
          <a:srcRect/>
          <a:stretch>
            <a:fillRect/>
          </a:stretch>
        </p:blipFill>
        <p:spPr bwMode="auto">
          <a:xfrm>
            <a:off x="1066800" y="762000"/>
            <a:ext cx="6988175" cy="554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sp>
        <p:nvSpPr>
          <p:cNvPr id="24579" name="Content Placeholder 2"/>
          <p:cNvSpPr>
            <a:spLocks noGrp="1"/>
          </p:cNvSpPr>
          <p:nvPr>
            <p:ph idx="1"/>
          </p:nvPr>
        </p:nvSpPr>
        <p:spPr/>
        <p:txBody>
          <a:bodyPr/>
          <a:lstStyle/>
          <a:p>
            <a:endParaRPr lang="en-US" smtClean="0"/>
          </a:p>
        </p:txBody>
      </p:sp>
      <p:pic>
        <p:nvPicPr>
          <p:cNvPr id="24580" name="Picture 2" descr="http://cf.juggle-images.com/fit/white/600x600/wg-andrew-jackson-2.jpg"/>
          <p:cNvPicPr>
            <a:picLocks noChangeAspect="1" noChangeArrowheads="1"/>
          </p:cNvPicPr>
          <p:nvPr/>
        </p:nvPicPr>
        <p:blipFill>
          <a:blip r:embed="rId2" cstate="print"/>
          <a:srcRect/>
          <a:stretch>
            <a:fillRect/>
          </a:stretch>
        </p:blipFill>
        <p:spPr bwMode="auto">
          <a:xfrm>
            <a:off x="1905000" y="2209800"/>
            <a:ext cx="571500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sp>
        <p:nvSpPr>
          <p:cNvPr id="25603" name="Content Placeholder 2"/>
          <p:cNvSpPr>
            <a:spLocks noGrp="1"/>
          </p:cNvSpPr>
          <p:nvPr>
            <p:ph idx="1"/>
          </p:nvPr>
        </p:nvSpPr>
        <p:spPr/>
        <p:txBody>
          <a:bodyPr/>
          <a:lstStyle/>
          <a:p>
            <a:pPr lvl="2" eaLnBrk="1" hangingPunct="1"/>
            <a:r>
              <a:rPr lang="en-US" smtClean="0"/>
              <a:t>Jackson and Taney: 1833, remove all federal funds from BUS -  all money put in state or pet banks. </a:t>
            </a:r>
          </a:p>
          <a:p>
            <a:pPr lvl="3" eaLnBrk="1" hangingPunct="1"/>
            <a:r>
              <a:rPr lang="en-US" smtClean="0"/>
              <a:t>Wild speculation and inflation!   </a:t>
            </a:r>
          </a:p>
          <a:p>
            <a:pPr lvl="2" eaLnBrk="1" hangingPunct="1"/>
            <a:r>
              <a:rPr lang="en-US" smtClean="0"/>
              <a:t>Jackson -Specie Circular - 1836.  only metallic money could be used to buy public lands  </a:t>
            </a:r>
            <a:r>
              <a:rPr lang="en-US" smtClean="0">
                <a:sym typeface="Wingdings" pitchFamily="2" charset="2"/>
              </a:rPr>
              <a:t></a:t>
            </a:r>
            <a:r>
              <a:rPr lang="en-US" smtClean="0"/>
              <a:t>panic of 1839!</a:t>
            </a:r>
          </a:p>
          <a:p>
            <a:pPr lvl="3" eaLnBrk="1" hangingPunct="1"/>
            <a:r>
              <a:rPr lang="en-US" smtClean="0"/>
              <a:t>Whig Response: higher tariffs, investment in internal improvements but Van Buren won</a:t>
            </a:r>
          </a:p>
          <a:p>
            <a:pPr lvl="3" eaLnBrk="1" hangingPunct="1"/>
            <a:r>
              <a:rPr lang="en-US" smtClean="0"/>
              <a:t>Independent Treasury Act of Democrats – lock the surplus in a vault to keep it safe. </a:t>
            </a:r>
          </a:p>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533400" y="0"/>
            <a:ext cx="3810000" cy="609441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spcBef>
                <a:spcPct val="50000"/>
              </a:spcBef>
              <a:spcAft>
                <a:spcPts val="0"/>
              </a:spcAft>
              <a:defRPr/>
            </a:pPr>
            <a:r>
              <a:rPr lang="en-US" sz="6000" dirty="0">
                <a:solidFill>
                  <a:srgbClr val="FF3300"/>
                </a:solidFill>
                <a:effectLst>
                  <a:outerShdw blurRad="38100" dist="38100" dir="2700000" algn="tl">
                    <a:srgbClr val="000000"/>
                  </a:outerShdw>
                </a:effectLst>
                <a:latin typeface="Old Town" pitchFamily="34" charset="0"/>
                <a:cs typeface="+mn-cs"/>
              </a:rPr>
              <a:t>“</a:t>
            </a:r>
            <a:r>
              <a:rPr lang="en-US" sz="6000" dirty="0">
                <a:solidFill>
                  <a:srgbClr val="FF3300"/>
                </a:solidFill>
                <a:effectLst>
                  <a:outerShdw blurRad="38100" dist="38100" dir="2700000" algn="tl">
                    <a:srgbClr val="000000"/>
                  </a:outerShdw>
                </a:effectLst>
                <a:latin typeface="+mj-lt"/>
                <a:cs typeface="+mn-cs"/>
              </a:rPr>
              <a:t>King</a:t>
            </a:r>
            <a:br>
              <a:rPr lang="en-US" sz="6000" dirty="0">
                <a:solidFill>
                  <a:srgbClr val="FF3300"/>
                </a:solidFill>
                <a:effectLst>
                  <a:outerShdw blurRad="38100" dist="38100" dir="2700000" algn="tl">
                    <a:srgbClr val="000000"/>
                  </a:outerShdw>
                </a:effectLst>
                <a:latin typeface="+mj-lt"/>
                <a:cs typeface="+mn-cs"/>
              </a:rPr>
            </a:br>
            <a:r>
              <a:rPr lang="en-US" sz="6000" dirty="0">
                <a:solidFill>
                  <a:srgbClr val="FF3300"/>
                </a:solidFill>
                <a:effectLst>
                  <a:outerShdw blurRad="38100" dist="38100" dir="2700000" algn="tl">
                    <a:srgbClr val="000000"/>
                  </a:outerShdw>
                </a:effectLst>
                <a:latin typeface="+mj-lt"/>
                <a:cs typeface="+mn-cs"/>
              </a:rPr>
              <a:t>Andrew”</a:t>
            </a:r>
            <a:r>
              <a:rPr lang="en-US" sz="6000" dirty="0">
                <a:solidFill>
                  <a:srgbClr val="663300"/>
                </a:solidFill>
                <a:effectLst>
                  <a:outerShdw blurRad="38100" dist="38100" dir="2700000" algn="tl">
                    <a:srgbClr val="000000"/>
                  </a:outerShdw>
                </a:effectLst>
                <a:latin typeface="+mj-lt"/>
                <a:cs typeface="+mn-cs"/>
              </a:rPr>
              <a:t>?</a:t>
            </a:r>
          </a:p>
          <a:p>
            <a:pPr algn="ctr" fontAlgn="auto">
              <a:spcBef>
                <a:spcPct val="50000"/>
              </a:spcBef>
              <a:spcAft>
                <a:spcPts val="0"/>
              </a:spcAft>
              <a:defRPr/>
            </a:pPr>
            <a:r>
              <a:rPr lang="en-US" sz="6000" dirty="0">
                <a:solidFill>
                  <a:srgbClr val="663300"/>
                </a:solidFill>
                <a:effectLst>
                  <a:outerShdw blurRad="38100" dist="38100" dir="2700000" algn="tl">
                    <a:srgbClr val="000000"/>
                  </a:outerShdw>
                </a:effectLst>
                <a:latin typeface="+mj-lt"/>
                <a:cs typeface="+mn-cs"/>
              </a:rPr>
              <a:t>Birth of Whigs – opponents of Jackson</a:t>
            </a:r>
            <a:r>
              <a:rPr lang="en-US" sz="6000" dirty="0">
                <a:solidFill>
                  <a:srgbClr val="663300"/>
                </a:solidFill>
                <a:effectLst>
                  <a:outerShdw blurRad="38100" dist="38100" dir="2700000" algn="tl">
                    <a:srgbClr val="000000"/>
                  </a:outerShdw>
                </a:effectLst>
                <a:latin typeface="Old Town" pitchFamily="34" charset="0"/>
                <a:cs typeface="+mn-cs"/>
              </a:rPr>
              <a:t>!</a:t>
            </a:r>
          </a:p>
        </p:txBody>
      </p:sp>
      <p:pic>
        <p:nvPicPr>
          <p:cNvPr id="26627" name="Picture 3" descr="King Andrew cartoon - 1832"/>
          <p:cNvPicPr>
            <a:picLocks noChangeAspect="1" noChangeArrowheads="1"/>
          </p:cNvPicPr>
          <p:nvPr/>
        </p:nvPicPr>
        <p:blipFill>
          <a:blip r:embed="rId3" cstate="print">
            <a:lum contrast="24000"/>
          </a:blip>
          <a:srcRect l="3600" t="2670" r="5200" b="2670"/>
          <a:stretch>
            <a:fillRect/>
          </a:stretch>
        </p:blipFill>
        <p:spPr bwMode="auto">
          <a:xfrm>
            <a:off x="4343400" y="304800"/>
            <a:ext cx="4344988" cy="62484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533400"/>
            <a:ext cx="8229600" cy="884238"/>
          </a:xfrm>
        </p:spPr>
        <p:txBody>
          <a:bodyPr/>
          <a:lstStyle/>
          <a:p>
            <a:r>
              <a:rPr lang="en-US" sz="2000" dirty="0" smtClean="0"/>
              <a:t/>
            </a:r>
            <a:br>
              <a:rPr lang="en-US" sz="2000" dirty="0" smtClean="0"/>
            </a:br>
            <a:r>
              <a:rPr lang="en-US" sz="2000" dirty="0" smtClean="0"/>
              <a:t> </a:t>
            </a:r>
            <a:br>
              <a:rPr lang="en-US" sz="2000" dirty="0" smtClean="0"/>
            </a:br>
            <a:r>
              <a:rPr lang="en-US" sz="2000" dirty="0" err="1" smtClean="0"/>
              <a:t>Warmup</a:t>
            </a:r>
            <a:r>
              <a:rPr lang="en-US" sz="2000" dirty="0" smtClean="0"/>
              <a:t>: Prepare to answer the following</a:t>
            </a:r>
          </a:p>
        </p:txBody>
      </p:sp>
      <p:sp>
        <p:nvSpPr>
          <p:cNvPr id="3075" name="Content Placeholder 2"/>
          <p:cNvSpPr>
            <a:spLocks noGrp="1"/>
          </p:cNvSpPr>
          <p:nvPr>
            <p:ph idx="1"/>
          </p:nvPr>
        </p:nvSpPr>
        <p:spPr>
          <a:xfrm>
            <a:off x="457200" y="1981200"/>
            <a:ext cx="8229600" cy="4144963"/>
          </a:xfrm>
        </p:spPr>
        <p:txBody>
          <a:bodyPr/>
          <a:lstStyle/>
          <a:p>
            <a:r>
              <a:rPr lang="en-US" dirty="0" smtClean="0"/>
              <a:t>What does democracy mean? </a:t>
            </a:r>
          </a:p>
          <a:p>
            <a:r>
              <a:rPr lang="en-US" dirty="0" smtClean="0"/>
              <a:t>What was the opinion of the founding fathers regarding democracy? </a:t>
            </a:r>
          </a:p>
          <a:p>
            <a:r>
              <a:rPr lang="en-US" dirty="0" smtClean="0"/>
              <a:t>How was the voice of the people limited by the Constitution? </a:t>
            </a:r>
          </a:p>
          <a:p>
            <a:r>
              <a:rPr lang="en-US" dirty="0" smtClean="0"/>
              <a:t>Who should vote? According to Hamilton? According to Jefferson? </a:t>
            </a:r>
          </a:p>
          <a:p>
            <a:r>
              <a:rPr lang="en-US" dirty="0" smtClean="0"/>
              <a:t>Note charts in the homework, what is happening in regard </a:t>
            </a:r>
            <a:r>
              <a:rPr lang="en-US" smtClean="0"/>
              <a:t>to voting?  </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r>
              <a:rPr lang="en-US" sz="2000" dirty="0" smtClean="0"/>
              <a:t>The Second Party System  a response to King Andrew</a:t>
            </a:r>
          </a:p>
          <a:p>
            <a:pPr eaLnBrk="1" hangingPunct="1"/>
            <a:r>
              <a:rPr lang="en-US" sz="2000" dirty="0" smtClean="0"/>
              <a:t>Parties became a source of personal identity. </a:t>
            </a:r>
          </a:p>
          <a:p>
            <a:pPr eaLnBrk="1" hangingPunct="1"/>
            <a:r>
              <a:rPr lang="en-US" sz="2000" dirty="0" smtClean="0"/>
              <a:t>Whigs – a positive liberal state – government had a right and duty to contribute to general prosperity and economic growth.</a:t>
            </a:r>
          </a:p>
          <a:p>
            <a:pPr lvl="1" eaLnBrk="1" hangingPunct="1"/>
            <a:r>
              <a:rPr lang="en-US" sz="2000" dirty="0" err="1" smtClean="0"/>
              <a:t>Probusiness</a:t>
            </a:r>
            <a:r>
              <a:rPr lang="en-US" sz="2000" dirty="0" smtClean="0"/>
              <a:t> industrialists who wanted tariffs, merchants who favored internal improvements, farmers engaged in the market economy</a:t>
            </a:r>
          </a:p>
          <a:p>
            <a:pPr lvl="1" eaLnBrk="1" hangingPunct="1"/>
            <a:r>
              <a:rPr lang="en-US" sz="2000" dirty="0" smtClean="0"/>
              <a:t>Evangelical Protestants and old stock protestants who desired to enforce their morality</a:t>
            </a:r>
          </a:p>
          <a:p>
            <a:pPr lvl="2" eaLnBrk="1" hangingPunct="1"/>
            <a:r>
              <a:rPr lang="en-US" sz="1600" dirty="0" smtClean="0"/>
              <a:t>Temperance and bibles in schools</a:t>
            </a:r>
          </a:p>
          <a:p>
            <a:pPr eaLnBrk="1" hangingPunct="1"/>
            <a:r>
              <a:rPr lang="en-US" sz="2000" dirty="0" smtClean="0"/>
              <a:t>Democrats – a negative liberal state - government should keep its hands off the economy and follow laissez faire policies. </a:t>
            </a:r>
          </a:p>
          <a:p>
            <a:pPr lvl="1" eaLnBrk="1" hangingPunct="1"/>
            <a:r>
              <a:rPr lang="en-US" sz="2000" dirty="0" smtClean="0"/>
              <a:t>Catholics, immigrants, backwoodsmen</a:t>
            </a:r>
          </a:p>
          <a:p>
            <a:pPr eaLnBrk="1" hangingPunct="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Jackson and the Indians</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defRPr/>
            </a:pPr>
            <a:r>
              <a:rPr lang="en-US" dirty="0" smtClean="0"/>
              <a:t>Jefferson Letter – 1791 – Indians have a right to their land!</a:t>
            </a:r>
          </a:p>
          <a:p>
            <a:pPr eaLnBrk="1" fontAlgn="auto" hangingPunct="1">
              <a:spcAft>
                <a:spcPts val="0"/>
              </a:spcAft>
              <a:defRPr/>
            </a:pPr>
            <a:r>
              <a:rPr lang="en-US" dirty="0" smtClean="0"/>
              <a:t>“Government should firmly maintain this ground, that the </a:t>
            </a:r>
            <a:r>
              <a:rPr lang="en-US" b="1" i="1" dirty="0" smtClean="0"/>
              <a:t>Indians have a right to the occupation of their lands independent of the States within whose chartered lines they happen to be; </a:t>
            </a:r>
            <a:r>
              <a:rPr lang="en-US" dirty="0" smtClean="0"/>
              <a:t>until they cede them by treaty, or other transaction equivalent to treaty, no act of a State can give a right to such lands… The government is determined to exert all its energy for the patronage and protection of the rights of Indians.”  </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Andrew Jackson disagreed. 1817  </a:t>
            </a:r>
          </a:p>
          <a:p>
            <a:pPr eaLnBrk="1" fontAlgn="auto" hangingPunct="1">
              <a:spcAft>
                <a:spcPts val="0"/>
              </a:spcAft>
              <a:defRPr/>
            </a:pPr>
            <a:r>
              <a:rPr lang="en-US" dirty="0" smtClean="0"/>
              <a:t>I have long viewed </a:t>
            </a:r>
            <a:r>
              <a:rPr lang="en-US" b="1" i="1" dirty="0" smtClean="0"/>
              <a:t>treaties with the Indians as an absurdity </a:t>
            </a:r>
            <a:r>
              <a:rPr lang="en-US" dirty="0" smtClean="0"/>
              <a:t>not to be reconciled to the principles of our Government.  The Indians are the subjects of the United States, inhabiting its territory and acknowledging its sovereignty, then is it not absurd for the sovereign to negotiate by treaty with the subject…” </a:t>
            </a:r>
          </a:p>
          <a:p>
            <a:pPr eaLnBrk="1" fontAlgn="auto" hangingPunct="1">
              <a:spcAft>
                <a:spcPts val="0"/>
              </a:spcAft>
              <a:buFont typeface="Arial" pitchFamily="34" charset="0"/>
              <a:buNone/>
              <a:defRPr/>
            </a:pPr>
            <a:r>
              <a:rPr lang="en-US" dirty="0" smtClean="0"/>
              <a:t> </a:t>
            </a:r>
          </a:p>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Jackson and the Indians</a:t>
            </a:r>
          </a:p>
        </p:txBody>
      </p:sp>
      <p:sp>
        <p:nvSpPr>
          <p:cNvPr id="3" name="Content Placeholder 2"/>
          <p:cNvSpPr>
            <a:spLocks noGrp="1"/>
          </p:cNvSpPr>
          <p:nvPr>
            <p:ph sz="half" idx="1"/>
          </p:nvPr>
        </p:nvSpPr>
        <p:spPr/>
        <p:txBody>
          <a:bodyPr rtlCol="0">
            <a:normAutofit/>
          </a:bodyPr>
          <a:lstStyle/>
          <a:p>
            <a:pPr marL="342900" lvl="2" indent="-342900" eaLnBrk="1" fontAlgn="auto" hangingPunct="1">
              <a:spcAft>
                <a:spcPts val="0"/>
              </a:spcAft>
              <a:defRPr/>
            </a:pPr>
            <a:r>
              <a:rPr lang="en-US" dirty="0" smtClean="0">
                <a:latin typeface="+mj-lt"/>
              </a:rPr>
              <a:t>Jackson: removal to the plains west of the Mississippi regarded as the Great American Desert.   </a:t>
            </a:r>
          </a:p>
          <a:p>
            <a:pPr marL="800100" lvl="3" indent="-342900" eaLnBrk="1" fontAlgn="auto" hangingPunct="1">
              <a:spcAft>
                <a:spcPts val="0"/>
              </a:spcAft>
              <a:defRPr/>
            </a:pPr>
            <a:r>
              <a:rPr lang="en-US" dirty="0" smtClean="0">
                <a:latin typeface="+mj-lt"/>
              </a:rPr>
              <a:t>Land for the common man? </a:t>
            </a:r>
          </a:p>
          <a:p>
            <a:pPr marL="800100" lvl="3" indent="-342900" eaLnBrk="1" fontAlgn="auto" hangingPunct="1">
              <a:spcAft>
                <a:spcPts val="0"/>
              </a:spcAft>
              <a:defRPr/>
            </a:pPr>
            <a:r>
              <a:rPr lang="en-US" dirty="0" smtClean="0">
                <a:latin typeface="+mj-lt"/>
              </a:rPr>
              <a:t>Protection of the Indians?</a:t>
            </a:r>
          </a:p>
          <a:p>
            <a:pPr marL="800100" lvl="3" indent="-342900" eaLnBrk="1" fontAlgn="auto" hangingPunct="1">
              <a:spcAft>
                <a:spcPts val="0"/>
              </a:spcAft>
              <a:defRPr/>
            </a:pPr>
            <a:r>
              <a:rPr lang="en-US" dirty="0" smtClean="0">
                <a:latin typeface="+mj-lt"/>
              </a:rPr>
              <a:t>(check his speech)  </a:t>
            </a:r>
          </a:p>
          <a:p>
            <a:pPr marL="508000" indent="-508000" eaLnBrk="1" fontAlgn="auto" hangingPunct="1">
              <a:spcBef>
                <a:spcPct val="50000"/>
              </a:spcBef>
              <a:spcAft>
                <a:spcPts val="0"/>
              </a:spcAft>
              <a:buClr>
                <a:schemeClr val="accent2"/>
              </a:buClr>
              <a:buSzPct val="80000"/>
              <a:buFont typeface="Arial" pitchFamily="34" charset="0"/>
              <a:buNone/>
              <a:defRPr/>
            </a:pPr>
            <a:r>
              <a:rPr lang="en-US" sz="3000" b="1" dirty="0">
                <a:solidFill>
                  <a:srgbClr val="686868"/>
                </a:solidFill>
                <a:effectLst>
                  <a:outerShdw blurRad="38100" dist="38100" dir="2700000" algn="tl">
                    <a:srgbClr val="000000"/>
                  </a:outerShdw>
                </a:effectLst>
                <a:latin typeface="+mj-lt"/>
              </a:rPr>
              <a:t>1830 </a:t>
            </a:r>
            <a:r>
              <a:rPr lang="en-US" sz="3000" b="1" dirty="0">
                <a:solidFill>
                  <a:srgbClr val="686868"/>
                </a:solidFill>
                <a:effectLst>
                  <a:outerShdw blurRad="38100" dist="38100" dir="2700000" algn="tl">
                    <a:srgbClr val="000000"/>
                  </a:outerShdw>
                </a:effectLst>
                <a:latin typeface="+mj-lt"/>
                <a:sym typeface="Wingdings" pitchFamily="2" charset="2"/>
              </a:rPr>
              <a:t></a:t>
            </a:r>
            <a:r>
              <a:rPr lang="en-US" sz="3000" b="1" dirty="0">
                <a:solidFill>
                  <a:srgbClr val="663300"/>
                </a:solidFill>
                <a:effectLst>
                  <a:outerShdw blurRad="38100" dist="38100" dir="2700000" algn="tl">
                    <a:srgbClr val="000000"/>
                  </a:outerShdw>
                </a:effectLst>
                <a:latin typeface="+mj-lt"/>
              </a:rPr>
              <a:t> </a:t>
            </a:r>
            <a:r>
              <a:rPr lang="en-US" sz="3000" b="1" dirty="0">
                <a:solidFill>
                  <a:srgbClr val="FF3300"/>
                </a:solidFill>
                <a:effectLst>
                  <a:outerShdw blurRad="38100" dist="38100" dir="2700000" algn="tl">
                    <a:srgbClr val="000000"/>
                  </a:outerShdw>
                </a:effectLst>
                <a:latin typeface="+mj-lt"/>
              </a:rPr>
              <a:t>Indian Removal </a:t>
            </a:r>
            <a:r>
              <a:rPr lang="en-US" sz="3000" b="1" dirty="0" smtClean="0">
                <a:solidFill>
                  <a:srgbClr val="FF3300"/>
                </a:solidFill>
                <a:effectLst>
                  <a:outerShdw blurRad="38100" dist="38100" dir="2700000" algn="tl">
                    <a:srgbClr val="000000"/>
                  </a:outerShdw>
                </a:effectLst>
                <a:latin typeface="+mj-lt"/>
              </a:rPr>
              <a:t>Act pursued in spite of Marshall’s defense of Indians</a:t>
            </a:r>
            <a:endParaRPr lang="en-US" sz="3000" b="1" dirty="0">
              <a:solidFill>
                <a:srgbClr val="FF3300"/>
              </a:solidFill>
              <a:effectLst>
                <a:outerShdw blurRad="38100" dist="38100" dir="2700000" algn="tl">
                  <a:srgbClr val="000000"/>
                </a:outerShdw>
              </a:effectLst>
              <a:latin typeface="+mj-lt"/>
            </a:endParaRPr>
          </a:p>
          <a:p>
            <a:pPr eaLnBrk="1" fontAlgn="auto" hangingPunct="1">
              <a:spcAft>
                <a:spcPts val="0"/>
              </a:spcAft>
              <a:defRPr/>
            </a:pPr>
            <a:endParaRPr lang="en-US" dirty="0" smtClean="0"/>
          </a:p>
        </p:txBody>
      </p:sp>
      <p:sp>
        <p:nvSpPr>
          <p:cNvPr id="32772" name="Content Placeholder 3"/>
          <p:cNvSpPr>
            <a:spLocks noGrp="1"/>
          </p:cNvSpPr>
          <p:nvPr>
            <p:ph sz="half" idx="2"/>
          </p:nvPr>
        </p:nvSpPr>
        <p:spPr/>
        <p:txBody>
          <a:bodyPr/>
          <a:lstStyle/>
          <a:p>
            <a:pPr eaLnBrk="1" hangingPunct="1"/>
            <a:endParaRPr lang="en-US" smtClean="0"/>
          </a:p>
        </p:txBody>
      </p:sp>
      <p:pic>
        <p:nvPicPr>
          <p:cNvPr id="32773" name="Picture 3" descr="img4"/>
          <p:cNvPicPr>
            <a:picLocks noChangeAspect="1" noChangeArrowheads="1"/>
          </p:cNvPicPr>
          <p:nvPr/>
        </p:nvPicPr>
        <p:blipFill>
          <a:blip r:embed="rId3" cstate="print">
            <a:lum bright="-6000" contrast="30000"/>
          </a:blip>
          <a:srcRect l="68172" t="32526" r="1964" b="9688"/>
          <a:stretch>
            <a:fillRect/>
          </a:stretch>
        </p:blipFill>
        <p:spPr bwMode="auto">
          <a:xfrm>
            <a:off x="4648200" y="990600"/>
            <a:ext cx="3886200" cy="5481638"/>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The Cherokee</a:t>
            </a:r>
          </a:p>
        </p:txBody>
      </p:sp>
      <p:pic>
        <p:nvPicPr>
          <p:cNvPr id="33795" name="Content Placeholder 3"/>
          <p:cNvPicPr>
            <a:picLocks noGrp="1" noChangeAspect="1" noChangeArrowheads="1"/>
          </p:cNvPicPr>
          <p:nvPr>
            <p:ph sz="half" idx="1"/>
          </p:nvPr>
        </p:nvPicPr>
        <p:blipFill>
          <a:blip r:embed="rId3" cstate="print">
            <a:lum bright="-6000" contrast="6000"/>
          </a:blip>
          <a:srcRect/>
          <a:stretch>
            <a:fillRect/>
          </a:stretch>
        </p:blipFill>
        <p:spPr>
          <a:xfrm>
            <a:off x="457200" y="2014538"/>
            <a:ext cx="4038600" cy="3697287"/>
          </a:xfrm>
          <a:ln>
            <a:solidFill>
              <a:srgbClr val="800000"/>
            </a:solidFill>
          </a:ln>
        </p:spPr>
      </p:pic>
      <p:sp>
        <p:nvSpPr>
          <p:cNvPr id="33796" name="Content Placeholder 6"/>
          <p:cNvSpPr>
            <a:spLocks noGrp="1"/>
          </p:cNvSpPr>
          <p:nvPr>
            <p:ph sz="half" idx="2"/>
          </p:nvPr>
        </p:nvSpPr>
        <p:spPr/>
        <p:txBody>
          <a:bodyPr/>
          <a:lstStyle/>
          <a:p>
            <a:pPr eaLnBrk="1" hangingPunct="1"/>
            <a:endParaRPr lang="en-US" smtClean="0"/>
          </a:p>
        </p:txBody>
      </p:sp>
      <p:sp>
        <p:nvSpPr>
          <p:cNvPr id="6" name="Rectangle 5"/>
          <p:cNvSpPr/>
          <p:nvPr/>
        </p:nvSpPr>
        <p:spPr>
          <a:xfrm>
            <a:off x="4800600" y="1295400"/>
            <a:ext cx="4191000" cy="5724644"/>
          </a:xfrm>
          <a:prstGeom prst="rect">
            <a:avLst/>
          </a:prstGeom>
        </p:spPr>
        <p:txBody>
          <a:bodyPr>
            <a:spAutoFit/>
          </a:bodyPr>
          <a:lstStyle/>
          <a:p>
            <a:pPr marL="508000" indent="-508000" fontAlgn="auto">
              <a:spcBef>
                <a:spcPct val="50000"/>
              </a:spcBef>
              <a:spcAft>
                <a:spcPts val="0"/>
              </a:spcAft>
              <a:buClr>
                <a:schemeClr val="accent2"/>
              </a:buClr>
              <a:buSzPct val="80000"/>
              <a:defRPr/>
            </a:pPr>
            <a:r>
              <a:rPr lang="en-US" sz="2400" b="1" i="1" dirty="0" smtClean="0">
                <a:solidFill>
                  <a:srgbClr val="FF3300"/>
                </a:solidFill>
                <a:effectLst>
                  <a:outerShdw blurRad="38100" dist="38100" dir="2700000" algn="tl">
                    <a:srgbClr val="000000"/>
                  </a:outerShdw>
                </a:effectLst>
                <a:latin typeface="+mn-lt"/>
                <a:cs typeface="+mn-cs"/>
              </a:rPr>
              <a:t>Worcester </a:t>
            </a:r>
            <a:r>
              <a:rPr lang="en-US" sz="2400" b="1" i="1" dirty="0">
                <a:solidFill>
                  <a:srgbClr val="FF3300"/>
                </a:solidFill>
                <a:effectLst>
                  <a:outerShdw blurRad="38100" dist="38100" dir="2700000" algn="tl">
                    <a:srgbClr val="000000"/>
                  </a:outerShdw>
                </a:effectLst>
                <a:latin typeface="+mn-lt"/>
                <a:cs typeface="+mn-cs"/>
              </a:rPr>
              <a:t>v. GA</a:t>
            </a:r>
            <a:r>
              <a:rPr lang="en-US" sz="2400" b="1" dirty="0">
                <a:solidFill>
                  <a:srgbClr val="663300"/>
                </a:solidFill>
                <a:effectLst>
                  <a:outerShdw blurRad="38100" dist="38100" dir="2700000" algn="tl">
                    <a:srgbClr val="000000"/>
                  </a:outerShdw>
                </a:effectLst>
                <a:latin typeface="+mn-lt"/>
                <a:cs typeface="+mn-cs"/>
              </a:rPr>
              <a:t> </a:t>
            </a:r>
            <a:r>
              <a:rPr lang="en-US" sz="2400" b="1" dirty="0">
                <a:solidFill>
                  <a:srgbClr val="686868"/>
                </a:solidFill>
                <a:effectLst>
                  <a:outerShdw blurRad="38100" dist="38100" dir="2700000" algn="tl">
                    <a:srgbClr val="000000"/>
                  </a:outerShdw>
                </a:effectLst>
                <a:latin typeface="+mn-lt"/>
                <a:cs typeface="+mn-cs"/>
              </a:rPr>
              <a:t>(1832) </a:t>
            </a:r>
            <a:endParaRPr lang="en-US" sz="2400" b="1" dirty="0" smtClean="0">
              <a:solidFill>
                <a:srgbClr val="686868"/>
              </a:solidFill>
              <a:effectLst>
                <a:outerShdw blurRad="38100" dist="38100" dir="2700000" algn="tl">
                  <a:srgbClr val="000000"/>
                </a:outerShdw>
              </a:effectLst>
              <a:latin typeface="+mn-lt"/>
              <a:cs typeface="+mn-cs"/>
            </a:endParaRPr>
          </a:p>
          <a:p>
            <a:pPr marL="508000" indent="-508000" fontAlgn="auto">
              <a:spcBef>
                <a:spcPct val="50000"/>
              </a:spcBef>
              <a:spcAft>
                <a:spcPts val="0"/>
              </a:spcAft>
              <a:buClr>
                <a:schemeClr val="accent2"/>
              </a:buClr>
              <a:buSzPct val="80000"/>
              <a:defRPr/>
            </a:pPr>
            <a:r>
              <a:rPr lang="en-US" sz="2400" b="1" dirty="0" smtClean="0">
                <a:solidFill>
                  <a:srgbClr val="686868"/>
                </a:solidFill>
                <a:effectLst>
                  <a:outerShdw blurRad="38100" dist="38100" dir="2700000" algn="tl">
                    <a:srgbClr val="000000"/>
                  </a:outerShdw>
                </a:effectLst>
                <a:latin typeface="+mn-lt"/>
                <a:cs typeface="+mn-cs"/>
              </a:rPr>
              <a:t>Marshall: Georgia law had not force in </a:t>
            </a:r>
            <a:r>
              <a:rPr lang="en-US" sz="2400" b="1" dirty="0" err="1" smtClean="0">
                <a:solidFill>
                  <a:srgbClr val="686868"/>
                </a:solidFill>
                <a:effectLst>
                  <a:outerShdw blurRad="38100" dist="38100" dir="2700000" algn="tl">
                    <a:srgbClr val="000000"/>
                  </a:outerShdw>
                </a:effectLst>
                <a:latin typeface="+mn-lt"/>
                <a:cs typeface="+mn-cs"/>
              </a:rPr>
              <a:t>Chreokee</a:t>
            </a:r>
            <a:r>
              <a:rPr lang="en-US" sz="2400" b="1" dirty="0" smtClean="0">
                <a:solidFill>
                  <a:srgbClr val="686868"/>
                </a:solidFill>
                <a:effectLst>
                  <a:outerShdw blurRad="38100" dist="38100" dir="2700000" algn="tl">
                    <a:srgbClr val="000000"/>
                  </a:outerShdw>
                </a:effectLst>
                <a:latin typeface="+mn-lt"/>
                <a:cs typeface="+mn-cs"/>
              </a:rPr>
              <a:t> lands</a:t>
            </a:r>
          </a:p>
          <a:p>
            <a:pPr marL="508000" indent="-508000" fontAlgn="auto">
              <a:spcBef>
                <a:spcPct val="50000"/>
              </a:spcBef>
              <a:spcAft>
                <a:spcPts val="0"/>
              </a:spcAft>
              <a:buClr>
                <a:schemeClr val="accent2"/>
              </a:buClr>
              <a:buSzPct val="80000"/>
              <a:defRPr/>
            </a:pPr>
            <a:r>
              <a:rPr lang="en-US" sz="2400" b="1" dirty="0" smtClean="0">
                <a:solidFill>
                  <a:srgbClr val="686868"/>
                </a:solidFill>
                <a:effectLst>
                  <a:outerShdw blurRad="38100" dist="38100" dir="2700000" algn="tl">
                    <a:srgbClr val="000000"/>
                  </a:outerShdw>
                </a:effectLst>
                <a:latin typeface="+mn-lt"/>
                <a:cs typeface="+mn-cs"/>
              </a:rPr>
              <a:t> </a:t>
            </a:r>
            <a:r>
              <a:rPr lang="en-US" sz="2400" b="1" dirty="0">
                <a:solidFill>
                  <a:srgbClr val="686868"/>
                </a:solidFill>
                <a:effectLst>
                  <a:outerShdw blurRad="38100" dist="38100" dir="2700000" algn="tl">
                    <a:srgbClr val="000000"/>
                  </a:outerShdw>
                </a:effectLst>
                <a:latin typeface="+mn-lt"/>
                <a:cs typeface="+mn-cs"/>
                <a:sym typeface="Wingdings" pitchFamily="2" charset="2"/>
              </a:rPr>
              <a:t></a:t>
            </a:r>
            <a:endParaRPr lang="en-US" sz="2400" b="1" dirty="0">
              <a:solidFill>
                <a:srgbClr val="686868"/>
              </a:solidFill>
              <a:effectLst>
                <a:outerShdw blurRad="38100" dist="38100" dir="2700000" algn="tl">
                  <a:srgbClr val="000000"/>
                </a:outerShdw>
              </a:effectLst>
              <a:latin typeface="+mn-lt"/>
              <a:cs typeface="+mn-cs"/>
            </a:endParaRPr>
          </a:p>
          <a:p>
            <a:pPr marL="508000" indent="-508000" fontAlgn="auto">
              <a:spcBef>
                <a:spcPct val="50000"/>
              </a:spcBef>
              <a:spcAft>
                <a:spcPts val="0"/>
              </a:spcAft>
              <a:buClr>
                <a:schemeClr val="accent2"/>
              </a:buClr>
              <a:buSzPct val="80000"/>
              <a:defRPr/>
            </a:pPr>
            <a:r>
              <a:rPr lang="en-US" sz="2400" b="1" dirty="0">
                <a:solidFill>
                  <a:srgbClr val="686868"/>
                </a:solidFill>
                <a:effectLst>
                  <a:outerShdw blurRad="38100" dist="38100" dir="2700000" algn="tl">
                    <a:srgbClr val="000000"/>
                  </a:outerShdw>
                </a:effectLst>
                <a:latin typeface="+mn-lt"/>
                <a:cs typeface="+mn-cs"/>
              </a:rPr>
              <a:t>Jackson:</a:t>
            </a:r>
            <a:br>
              <a:rPr lang="en-US" sz="2400" b="1" dirty="0">
                <a:solidFill>
                  <a:srgbClr val="686868"/>
                </a:solidFill>
                <a:effectLst>
                  <a:outerShdw blurRad="38100" dist="38100" dir="2700000" algn="tl">
                    <a:srgbClr val="000000"/>
                  </a:outerShdw>
                </a:effectLst>
                <a:latin typeface="+mn-lt"/>
                <a:cs typeface="+mn-cs"/>
              </a:rPr>
            </a:br>
            <a:r>
              <a:rPr lang="en-US" sz="2400" b="1" dirty="0">
                <a:solidFill>
                  <a:srgbClr val="686868"/>
                </a:solidFill>
                <a:effectLst>
                  <a:outerShdw blurRad="38100" dist="38100" dir="2700000" algn="tl">
                    <a:srgbClr val="000000"/>
                  </a:outerShdw>
                </a:effectLst>
                <a:latin typeface="+mn-lt"/>
                <a:cs typeface="+mn-cs"/>
              </a:rPr>
              <a:t>   “</a:t>
            </a:r>
            <a:r>
              <a:rPr lang="en-US" sz="2400" b="1" i="1" dirty="0">
                <a:solidFill>
                  <a:srgbClr val="686868"/>
                </a:solidFill>
                <a:effectLst>
                  <a:outerShdw blurRad="38100" dist="38100" dir="2700000" algn="tl">
                    <a:srgbClr val="000000"/>
                  </a:outerShdw>
                </a:effectLst>
                <a:latin typeface="+mn-lt"/>
                <a:cs typeface="+mn-cs"/>
              </a:rPr>
              <a:t>John Marshall has made his</a:t>
            </a:r>
            <a:br>
              <a:rPr lang="en-US" sz="2400" b="1" i="1" dirty="0">
                <a:solidFill>
                  <a:srgbClr val="686868"/>
                </a:solidFill>
                <a:effectLst>
                  <a:outerShdw blurRad="38100" dist="38100" dir="2700000" algn="tl">
                    <a:srgbClr val="000000"/>
                  </a:outerShdw>
                </a:effectLst>
                <a:latin typeface="+mn-lt"/>
                <a:cs typeface="+mn-cs"/>
              </a:rPr>
            </a:br>
            <a:r>
              <a:rPr lang="en-US" sz="2400" b="1" i="1" dirty="0">
                <a:solidFill>
                  <a:srgbClr val="686868"/>
                </a:solidFill>
                <a:effectLst>
                  <a:outerShdw blurRad="38100" dist="38100" dir="2700000" algn="tl">
                    <a:srgbClr val="000000"/>
                  </a:outerShdw>
                </a:effectLst>
                <a:latin typeface="+mn-lt"/>
                <a:cs typeface="+mn-cs"/>
              </a:rPr>
              <a:t>   decision, now let him enforce </a:t>
            </a:r>
            <a:br>
              <a:rPr lang="en-US" sz="2400" b="1" i="1" dirty="0">
                <a:solidFill>
                  <a:srgbClr val="686868"/>
                </a:solidFill>
                <a:effectLst>
                  <a:outerShdw blurRad="38100" dist="38100" dir="2700000" algn="tl">
                    <a:srgbClr val="000000"/>
                  </a:outerShdw>
                </a:effectLst>
                <a:latin typeface="+mn-lt"/>
                <a:cs typeface="+mn-cs"/>
              </a:rPr>
            </a:br>
            <a:r>
              <a:rPr lang="en-US" sz="2400" b="1" i="1" dirty="0">
                <a:solidFill>
                  <a:srgbClr val="686868"/>
                </a:solidFill>
                <a:effectLst>
                  <a:outerShdw blurRad="38100" dist="38100" dir="2700000" algn="tl">
                    <a:srgbClr val="000000"/>
                  </a:outerShdw>
                </a:effectLst>
                <a:latin typeface="+mn-lt"/>
                <a:cs typeface="+mn-cs"/>
              </a:rPr>
              <a:t>   it! “  </a:t>
            </a:r>
          </a:p>
          <a:p>
            <a:pPr marL="508000" indent="-508000" fontAlgn="auto">
              <a:spcBef>
                <a:spcPct val="50000"/>
              </a:spcBef>
              <a:spcAft>
                <a:spcPts val="0"/>
              </a:spcAft>
              <a:buClr>
                <a:schemeClr val="accent2"/>
              </a:buClr>
              <a:buSzPct val="80000"/>
              <a:defRPr/>
            </a:pPr>
            <a:r>
              <a:rPr lang="en-US" sz="2400" b="1" i="1" dirty="0">
                <a:solidFill>
                  <a:srgbClr val="686868"/>
                </a:solidFill>
                <a:effectLst>
                  <a:outerShdw blurRad="38100" dist="38100" dir="2700000" algn="tl">
                    <a:srgbClr val="000000"/>
                  </a:outerShdw>
                </a:effectLst>
                <a:latin typeface="+mn-lt"/>
                <a:cs typeface="+mn-cs"/>
              </a:rPr>
              <a:t>***** What?!</a:t>
            </a:r>
          </a:p>
          <a:p>
            <a:pPr marL="508000" indent="-508000" fontAlgn="auto">
              <a:spcBef>
                <a:spcPct val="50000"/>
              </a:spcBef>
              <a:spcAft>
                <a:spcPts val="0"/>
              </a:spcAft>
              <a:buClr>
                <a:schemeClr val="accent2"/>
              </a:buClr>
              <a:buSzPct val="80000"/>
              <a:defRPr/>
            </a:pPr>
            <a:r>
              <a:rPr lang="en-US" sz="2400" b="1" i="1" dirty="0">
                <a:solidFill>
                  <a:srgbClr val="FF0000"/>
                </a:solidFill>
                <a:effectLst>
                  <a:outerShdw blurRad="38100" dist="38100" dir="2700000" algn="tl">
                    <a:srgbClr val="000000"/>
                  </a:outerShdw>
                </a:effectLst>
                <a:latin typeface="+mn-lt"/>
                <a:cs typeface="+mn-cs"/>
              </a:rPr>
              <a:t>Trail of Tears 1838</a:t>
            </a:r>
          </a:p>
          <a:p>
            <a:pPr marL="342900" lvl="2" indent="-342900"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28600"/>
            <a:ext cx="7467600" cy="1143000"/>
          </a:xfrm>
        </p:spPr>
        <p:txBody>
          <a:bodyPr/>
          <a:lstStyle/>
          <a:p>
            <a:pPr eaLnBrk="1" hangingPunct="1"/>
            <a:r>
              <a:rPr lang="en-US" smtClean="0">
                <a:latin typeface="Bell MT" pitchFamily="18" charset="0"/>
              </a:rPr>
              <a:t>Indian Removal Act</a:t>
            </a:r>
          </a:p>
        </p:txBody>
      </p:sp>
      <p:sp>
        <p:nvSpPr>
          <p:cNvPr id="36867" name="Content Placeholder 2"/>
          <p:cNvSpPr>
            <a:spLocks noGrp="1"/>
          </p:cNvSpPr>
          <p:nvPr>
            <p:ph idx="1"/>
          </p:nvPr>
        </p:nvSpPr>
        <p:spPr>
          <a:xfrm>
            <a:off x="228600" y="685800"/>
            <a:ext cx="8686800" cy="5791200"/>
          </a:xfrm>
        </p:spPr>
        <p:txBody>
          <a:bodyPr/>
          <a:lstStyle/>
          <a:p>
            <a:pPr marL="419100" indent="-382588" eaLnBrk="1" hangingPunct="1">
              <a:buFont typeface="Wingdings 2" pitchFamily="18" charset="2"/>
              <a:buChar char=""/>
            </a:pPr>
            <a:r>
              <a:rPr lang="en-US" sz="2800" dirty="0" smtClean="0">
                <a:latin typeface="Bell MT" pitchFamily="18" charset="0"/>
              </a:rPr>
              <a:t>1831 – Choctaw:  first tribe, on “Trail of Tears”. </a:t>
            </a:r>
          </a:p>
          <a:p>
            <a:pPr marL="419100" indent="-382588" eaLnBrk="1" hangingPunct="1">
              <a:buFont typeface="Wingdings 2" pitchFamily="18" charset="2"/>
              <a:buChar char=""/>
            </a:pPr>
            <a:r>
              <a:rPr lang="en-US" sz="2800" dirty="0" smtClean="0">
                <a:latin typeface="Bell MT" pitchFamily="18" charset="0"/>
              </a:rPr>
              <a:t>1836   - Creek:  3,500 of 15,000 died along trek. </a:t>
            </a:r>
          </a:p>
          <a:p>
            <a:pPr marL="419100" indent="-382588" eaLnBrk="1" hangingPunct="1">
              <a:buFont typeface="Wingdings 2" pitchFamily="18" charset="2"/>
              <a:buChar char=""/>
            </a:pPr>
            <a:r>
              <a:rPr lang="en-US" sz="2800" dirty="0" smtClean="0">
                <a:latin typeface="Bell MT" pitchFamily="18" charset="0"/>
              </a:rPr>
              <a:t>1838 Cherokee: 4,000 of the 15,000 Cherokee died along the trail to Indian Territory in what is now Oklahoma after a fraudulent treaty signed</a:t>
            </a:r>
            <a:r>
              <a:rPr lang="en-US" dirty="0" smtClean="0">
                <a:latin typeface="Bell MT" pitchFamily="18" charset="0"/>
              </a:rPr>
              <a:t>.</a:t>
            </a:r>
          </a:p>
          <a:p>
            <a:pPr marL="819150" lvl="1" indent="-382588" eaLnBrk="1" hangingPunct="1">
              <a:buFont typeface="Wingdings 2" pitchFamily="18" charset="2"/>
              <a:buChar char=""/>
            </a:pPr>
            <a:r>
              <a:rPr lang="en-US" dirty="0" smtClean="0">
                <a:latin typeface="Bell MT" pitchFamily="18" charset="0"/>
              </a:rPr>
              <a:t>Cholera, exposure, lack of promised supplies,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The Removal</a:t>
            </a:r>
          </a:p>
        </p:txBody>
      </p:sp>
      <p:sp>
        <p:nvSpPr>
          <p:cNvPr id="35843" name="Content Placeholder 2"/>
          <p:cNvSpPr>
            <a:spLocks noGrp="1"/>
          </p:cNvSpPr>
          <p:nvPr>
            <p:ph idx="1"/>
          </p:nvPr>
        </p:nvSpPr>
        <p:spPr/>
        <p:txBody>
          <a:bodyPr/>
          <a:lstStyle/>
          <a:p>
            <a:pPr eaLnBrk="1" hangingPunct="1"/>
            <a:endParaRPr lang="en-US" smtClean="0"/>
          </a:p>
        </p:txBody>
      </p:sp>
      <p:pic>
        <p:nvPicPr>
          <p:cNvPr id="35844" name="Picture 3" descr="13_02"/>
          <p:cNvPicPr>
            <a:picLocks noChangeAspect="1" noChangeArrowheads="1"/>
          </p:cNvPicPr>
          <p:nvPr/>
        </p:nvPicPr>
        <p:blipFill>
          <a:blip r:embed="rId3" cstate="print">
            <a:lum bright="-6000" contrast="12000"/>
          </a:blip>
          <a:srcRect/>
          <a:stretch>
            <a:fillRect/>
          </a:stretch>
        </p:blipFill>
        <p:spPr bwMode="auto">
          <a:xfrm>
            <a:off x="685800" y="1752600"/>
            <a:ext cx="7010400" cy="4808538"/>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1600" dirty="0" smtClean="0"/>
              <a:t>Claim of </a:t>
            </a:r>
            <a:r>
              <a:rPr lang="en-US" sz="1600" dirty="0" err="1" smtClean="0"/>
              <a:t>Akhelohguyyah</a:t>
            </a:r>
            <a:r>
              <a:rPr lang="en-US" sz="1600" dirty="0" smtClean="0"/>
              <a:t/>
            </a:r>
            <a:br>
              <a:rPr lang="en-US" sz="1600" dirty="0" smtClean="0"/>
            </a:br>
            <a:r>
              <a:rPr lang="en-US" sz="1600" dirty="0" smtClean="0"/>
              <a:t>a lawsuit filed by a Cherokee for the following property that he was forced to leave behind</a:t>
            </a:r>
            <a:br>
              <a:rPr lang="en-US" sz="1600" dirty="0" smtClean="0"/>
            </a:br>
            <a:r>
              <a:rPr lang="en-US" sz="1600" smtClean="0"/>
              <a:t>(don’t copy) </a:t>
            </a:r>
            <a:endParaRPr lang="en-US" sz="1600" dirty="0" smtClean="0"/>
          </a:p>
        </p:txBody>
      </p:sp>
      <p:sp>
        <p:nvSpPr>
          <p:cNvPr id="34819" name="Content Placeholder 2"/>
          <p:cNvSpPr>
            <a:spLocks noGrp="1"/>
          </p:cNvSpPr>
          <p:nvPr>
            <p:ph idx="1"/>
          </p:nvPr>
        </p:nvSpPr>
        <p:spPr/>
        <p:txBody>
          <a:bodyPr/>
          <a:lstStyle/>
          <a:p>
            <a:pPr>
              <a:buFont typeface="Arial" pitchFamily="34" charset="0"/>
              <a:buNone/>
            </a:pPr>
            <a:r>
              <a:rPr lang="en-US" smtClean="0"/>
              <a:t>“3 plows, 1 set of chains, collars and harnesses, weeding hoes, 2 large dishes, 10 small bowls, 2 sets of dishes, 2 sets of knives and forks, 1 water pail, 3 pitchers,… 1 milk strainer, 17 cane baskets, 1 spinning wheel, 1 weaver’s wheel, 1 wall loom, …. 2 rifled guns, 2 bee hives, 60 chickens, 1 feather bed, 1 sheet, 6 cattle, 3 horses, 2 wagons” (many items left off list)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1800" smtClean="0"/>
              <a:t>Jacksonian America</a:t>
            </a:r>
            <a:br>
              <a:rPr lang="en-US" sz="1800" smtClean="0"/>
            </a:br>
            <a:r>
              <a:rPr lang="en-US" sz="1800" smtClean="0"/>
              <a:t>Jackson as the symbol of the age as well as the engine</a:t>
            </a:r>
          </a:p>
        </p:txBody>
      </p:sp>
      <p:sp>
        <p:nvSpPr>
          <p:cNvPr id="4099" name="Content Placeholder 6"/>
          <p:cNvSpPr>
            <a:spLocks noGrp="1"/>
          </p:cNvSpPr>
          <p:nvPr>
            <p:ph sz="half" idx="1"/>
          </p:nvPr>
        </p:nvSpPr>
        <p:spPr/>
        <p: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mtClean="0">
                <a:sym typeface="Wingdings" pitchFamily="2" charset="2"/>
              </a:rPr>
              <a:t></a:t>
            </a:r>
            <a:endParaRPr lang="en-US" smtClean="0"/>
          </a:p>
        </p:txBody>
      </p:sp>
      <p:sp>
        <p:nvSpPr>
          <p:cNvPr id="4100" name="Content Placeholder 7"/>
          <p:cNvSpPr>
            <a:spLocks noGrp="1"/>
          </p:cNvSpPr>
          <p:nvPr>
            <p:ph sz="half" idx="2"/>
          </p:nvPr>
        </p:nvSpPr>
        <p:spPr/>
        <p:txBody>
          <a:bodyPr/>
          <a:lstStyle/>
          <a:p>
            <a:endParaRPr lang="en-US" smtClean="0"/>
          </a:p>
        </p:txBody>
      </p:sp>
      <p:pic>
        <p:nvPicPr>
          <p:cNvPr id="4101" name="Picture 2" descr="http://www.clker.com/cliparts/C/l/V/6/0/w/general-andrew-jackson-md.png"/>
          <p:cNvPicPr>
            <a:picLocks noChangeAspect="1" noChangeArrowheads="1"/>
          </p:cNvPicPr>
          <p:nvPr/>
        </p:nvPicPr>
        <p:blipFill>
          <a:blip r:embed="rId2" cstate="print"/>
          <a:srcRect/>
          <a:stretch>
            <a:fillRect/>
          </a:stretch>
        </p:blipFill>
        <p:spPr bwMode="auto">
          <a:xfrm>
            <a:off x="4191000" y="1371600"/>
            <a:ext cx="2143125" cy="2838450"/>
          </a:xfrm>
          <a:prstGeom prst="rect">
            <a:avLst/>
          </a:prstGeom>
          <a:noFill/>
          <a:ln w="9525">
            <a:noFill/>
            <a:miter lim="800000"/>
            <a:headEnd/>
            <a:tailEnd/>
          </a:ln>
        </p:spPr>
      </p:pic>
      <p:pic>
        <p:nvPicPr>
          <p:cNvPr id="4102" name="Picture 4" descr="http://www.richardcyoung.com/wp-content/uploads/2011/12/Davy_Crockett_by_John_Gadsby_Chapman.jpg"/>
          <p:cNvPicPr>
            <a:picLocks noChangeAspect="1" noChangeArrowheads="1"/>
          </p:cNvPicPr>
          <p:nvPr/>
        </p:nvPicPr>
        <p:blipFill>
          <a:blip r:embed="rId3" cstate="print"/>
          <a:srcRect/>
          <a:stretch>
            <a:fillRect/>
          </a:stretch>
        </p:blipFill>
        <p:spPr bwMode="auto">
          <a:xfrm>
            <a:off x="6400800" y="2971800"/>
            <a:ext cx="2286000" cy="3438525"/>
          </a:xfrm>
          <a:prstGeom prst="rect">
            <a:avLst/>
          </a:prstGeom>
          <a:noFill/>
          <a:ln w="9525">
            <a:noFill/>
            <a:miter lim="800000"/>
            <a:headEnd/>
            <a:tailEnd/>
          </a:ln>
        </p:spPr>
      </p:pic>
      <p:pic>
        <p:nvPicPr>
          <p:cNvPr id="4103" name="Picture 6" descr="http://upload.wikimedia.org/wikipedia/commons/thumb/1/1b/John_Quincy_Adams_-_copy_of_1843_Philip_Haas_Daguerreotype.jpg/220px-John_Quincy_Adams_-_copy_of_1843_Philip_Haas_Daguerreotype.jpg"/>
          <p:cNvPicPr>
            <a:picLocks noChangeAspect="1" noChangeArrowheads="1"/>
          </p:cNvPicPr>
          <p:nvPr/>
        </p:nvPicPr>
        <p:blipFill>
          <a:blip r:embed="rId4" cstate="print"/>
          <a:srcRect/>
          <a:stretch>
            <a:fillRect/>
          </a:stretch>
        </p:blipFill>
        <p:spPr bwMode="auto">
          <a:xfrm>
            <a:off x="609600" y="1981200"/>
            <a:ext cx="20955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a Democratic Society</a:t>
            </a:r>
            <a:endParaRPr lang="en-US" dirty="0"/>
          </a:p>
        </p:txBody>
      </p:sp>
      <p:sp>
        <p:nvSpPr>
          <p:cNvPr id="3" name="Content Placeholder 2"/>
          <p:cNvSpPr>
            <a:spLocks noGrp="1"/>
          </p:cNvSpPr>
          <p:nvPr>
            <p:ph sz="half" idx="1"/>
          </p:nvPr>
        </p:nvSpPr>
        <p:spPr>
          <a:xfrm>
            <a:off x="152400" y="1600200"/>
            <a:ext cx="3352800" cy="4525963"/>
          </a:xfrm>
        </p:spPr>
        <p:txBody>
          <a:bodyPr/>
          <a:lstStyle/>
          <a:p>
            <a:pPr marL="514350" indent="-514350">
              <a:buAutoNum type="arabicPeriod"/>
            </a:pPr>
            <a:r>
              <a:rPr lang="en-US" sz="1600" dirty="0" smtClean="0"/>
              <a:t>Increasing belief in equality for white males</a:t>
            </a:r>
          </a:p>
          <a:p>
            <a:pPr marL="514350" indent="-514350">
              <a:buAutoNum type="arabicPeriod"/>
            </a:pPr>
            <a:r>
              <a:rPr lang="en-US" sz="1600" dirty="0" smtClean="0"/>
              <a:t>Universal male suffrage – first in western states where had no religious or property qualifications for voting</a:t>
            </a:r>
          </a:p>
          <a:p>
            <a:pPr marL="914400" lvl="1" indent="-514350">
              <a:buAutoNum type="alphaLcPeriod"/>
            </a:pPr>
            <a:r>
              <a:rPr lang="en-US" sz="1600" dirty="0" smtClean="0"/>
              <a:t>In many states poll taxes</a:t>
            </a:r>
          </a:p>
          <a:p>
            <a:pPr marL="914400" lvl="1" indent="-514350">
              <a:buAutoNum type="alphaLcPeriod"/>
            </a:pPr>
            <a:r>
              <a:rPr lang="en-US" sz="1600" dirty="0" smtClean="0"/>
              <a:t>Voting participation skyrocketed – 350,000 votes 1824 </a:t>
            </a:r>
            <a:r>
              <a:rPr lang="en-US" sz="1600" dirty="0" smtClean="0">
                <a:sym typeface="Wingdings" pitchFamily="2" charset="2"/>
              </a:rPr>
              <a:t> 2.4M 1840 </a:t>
            </a:r>
            <a:endParaRPr lang="en-US" sz="1600" dirty="0" smtClean="0"/>
          </a:p>
          <a:p>
            <a:pPr marL="514350" indent="-514350">
              <a:buAutoNum type="arabicPeriod"/>
            </a:pPr>
            <a:r>
              <a:rPr lang="en-US" sz="1600" dirty="0" smtClean="0"/>
              <a:t>Party nominating conventions instead of party congressional leaders (Anti Masonic Party 1830) </a:t>
            </a:r>
          </a:p>
          <a:p>
            <a:pPr marL="514350" indent="-514350">
              <a:buAutoNum type="arabicPeriod"/>
            </a:pPr>
            <a:r>
              <a:rPr lang="en-US" sz="1600" dirty="0" smtClean="0"/>
              <a:t>Popular election of electors</a:t>
            </a:r>
            <a:endParaRPr lang="en-US" sz="1600" dirty="0"/>
          </a:p>
        </p:txBody>
      </p:sp>
      <p:sp>
        <p:nvSpPr>
          <p:cNvPr id="4" name="Content Placeholder 3"/>
          <p:cNvSpPr>
            <a:spLocks noGrp="1"/>
          </p:cNvSpPr>
          <p:nvPr>
            <p:ph sz="half" idx="2"/>
          </p:nvPr>
        </p:nvSpPr>
        <p:spPr/>
        <p:txBody>
          <a:bodyPr/>
          <a:lstStyle/>
          <a:p>
            <a:endParaRPr lang="en-US" dirty="0"/>
          </a:p>
        </p:txBody>
      </p:sp>
      <p:pic>
        <p:nvPicPr>
          <p:cNvPr id="5" name="Picture 2" descr="http://0.tqn.com/d/arthistory/1/0/5/g/pa_neh_14.jpg"/>
          <p:cNvPicPr>
            <a:picLocks noChangeAspect="1" noChangeArrowheads="1"/>
          </p:cNvPicPr>
          <p:nvPr/>
        </p:nvPicPr>
        <p:blipFill>
          <a:blip r:embed="rId2" cstate="print"/>
          <a:srcRect/>
          <a:stretch>
            <a:fillRect/>
          </a:stretch>
        </p:blipFill>
        <p:spPr bwMode="auto">
          <a:xfrm>
            <a:off x="3429001" y="2566842"/>
            <a:ext cx="5715000" cy="4119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lstStyle/>
          <a:p>
            <a:pPr lvl="2" eaLnBrk="1" hangingPunct="1">
              <a:buNone/>
            </a:pPr>
            <a:r>
              <a:rPr lang="en-US" dirty="0" smtClean="0">
                <a:solidFill>
                  <a:srgbClr val="FF0000"/>
                </a:solidFill>
              </a:rPr>
              <a:t>5. Political Parties</a:t>
            </a:r>
          </a:p>
          <a:p>
            <a:pPr lvl="3" eaLnBrk="1" hangingPunct="1"/>
            <a:r>
              <a:rPr lang="en-US" dirty="0" smtClean="0">
                <a:solidFill>
                  <a:srgbClr val="FF0000"/>
                </a:solidFill>
              </a:rPr>
              <a:t>“New” Democrat”: western farmers and eastern “ mechanics” or workingmen.  The poor as opposed to the elites</a:t>
            </a:r>
          </a:p>
          <a:p>
            <a:pPr lvl="2" eaLnBrk="1" hangingPunct="1">
              <a:buNone/>
            </a:pPr>
            <a:r>
              <a:rPr lang="en-US" dirty="0" smtClean="0">
                <a:solidFill>
                  <a:srgbClr val="FF0000"/>
                </a:solidFill>
              </a:rPr>
              <a:t>6. Campaigning</a:t>
            </a:r>
            <a:r>
              <a:rPr lang="en-US" dirty="0" smtClean="0"/>
              <a:t> pitched to the common man – hard cider, beer and barbecue! Log cabins of Harrison ( Webster apologized for not being born in a log cabin) </a:t>
            </a:r>
          </a:p>
          <a:p>
            <a:pPr lvl="2" eaLnBrk="1" hangingPunct="1">
              <a:buNone/>
            </a:pPr>
            <a:r>
              <a:rPr lang="en-US" dirty="0" smtClean="0"/>
              <a:t>7. campaign issues : scandal. </a:t>
            </a:r>
          </a:p>
          <a:p>
            <a:pPr lvl="3" eaLnBrk="1" hangingPunct="1"/>
            <a:r>
              <a:rPr lang="en-US" dirty="0" smtClean="0"/>
              <a:t>Adams characterized as a pimp, condemned for bringing gaming tables into the white house. </a:t>
            </a:r>
          </a:p>
          <a:p>
            <a:pPr lvl="3" eaLnBrk="1" hangingPunct="1"/>
            <a:r>
              <a:rPr lang="en-US" dirty="0" smtClean="0"/>
              <a:t>Jackson’s wife!</a:t>
            </a:r>
          </a:p>
          <a:p>
            <a:pPr eaLnBrk="1" hangingPunct="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Also….</a:t>
            </a:r>
          </a:p>
        </p:txBody>
      </p:sp>
      <p:sp>
        <p:nvSpPr>
          <p:cNvPr id="12291" name="Content Placeholder 2"/>
          <p:cNvSpPr>
            <a:spLocks noGrp="1"/>
          </p:cNvSpPr>
          <p:nvPr>
            <p:ph idx="1"/>
          </p:nvPr>
        </p:nvSpPr>
        <p:spPr>
          <a:xfrm>
            <a:off x="457200" y="1143000"/>
            <a:ext cx="4191000" cy="3505200"/>
          </a:xfrm>
        </p:spPr>
        <p:txBody>
          <a:bodyPr/>
          <a:lstStyle/>
          <a:p>
            <a:pPr lvl="2" eaLnBrk="1" hangingPunct="1"/>
            <a:r>
              <a:rPr lang="en-US" sz="1600" dirty="0" smtClean="0"/>
              <a:t>new breed of political leaders</a:t>
            </a:r>
          </a:p>
          <a:p>
            <a:pPr lvl="3" eaLnBrk="1" hangingPunct="1"/>
            <a:r>
              <a:rPr lang="en-US" sz="1600" dirty="0" smtClean="0"/>
              <a:t>Important to be common! Log cabins!</a:t>
            </a:r>
          </a:p>
          <a:p>
            <a:pPr lvl="3" eaLnBrk="1" hangingPunct="1"/>
            <a:r>
              <a:rPr lang="en-US" sz="1600" dirty="0" smtClean="0"/>
              <a:t>Crockett – campaigned on number of bears killed</a:t>
            </a:r>
          </a:p>
          <a:p>
            <a:pPr lvl="3" eaLnBrk="1" hangingPunct="1"/>
            <a:r>
              <a:rPr lang="en-US" sz="1600" dirty="0" smtClean="0"/>
              <a:t>Jackson – (paraphrase) questionable parentage, impoverished background, hard charging, hard drinking, no formal schooling.  an American success story, “Jesus, just another Jackson.” The contradiction: land speculator and owner of the Hermitage and 100 slaves.  Adams spoke of him as a barbarian.  Jefferson of his dangerous rage. </a:t>
            </a:r>
          </a:p>
          <a:p>
            <a:pPr lvl="3" eaLnBrk="1" hangingPunct="1"/>
            <a:r>
              <a:rPr lang="en-US" sz="1600" dirty="0" smtClean="0"/>
              <a:t>Contrast with Q. Adams!</a:t>
            </a:r>
          </a:p>
          <a:p>
            <a:pPr eaLnBrk="1" hangingPunct="1"/>
            <a:endParaRPr lang="en-US" sz="1600" dirty="0" smtClean="0"/>
          </a:p>
        </p:txBody>
      </p:sp>
      <p:pic>
        <p:nvPicPr>
          <p:cNvPr id="12292" name="Picture 5" descr="http://cdn.dipity.com/uploads/events/f1a320e946f98aa825ba308cff6a914f_1M.png"/>
          <p:cNvPicPr>
            <a:picLocks noChangeAspect="1" noChangeArrowheads="1"/>
          </p:cNvPicPr>
          <p:nvPr/>
        </p:nvPicPr>
        <p:blipFill>
          <a:blip r:embed="rId3" cstate="print"/>
          <a:srcRect/>
          <a:stretch>
            <a:fillRect/>
          </a:stretch>
        </p:blipFill>
        <p:spPr bwMode="auto">
          <a:xfrm>
            <a:off x="4495800" y="4556125"/>
            <a:ext cx="2951163" cy="2301875"/>
          </a:xfrm>
          <a:prstGeom prst="rect">
            <a:avLst/>
          </a:prstGeom>
          <a:noFill/>
          <a:ln w="9525">
            <a:noFill/>
            <a:miter lim="800000"/>
            <a:headEnd/>
            <a:tailEnd/>
          </a:ln>
        </p:spPr>
      </p:pic>
      <p:pic>
        <p:nvPicPr>
          <p:cNvPr id="12293" name="Picture 7" descr="Image for Gen. Andrew Jackson. The Hero of New Orleans"/>
          <p:cNvPicPr>
            <a:picLocks noChangeAspect="1" noChangeArrowheads="1"/>
          </p:cNvPicPr>
          <p:nvPr/>
        </p:nvPicPr>
        <p:blipFill>
          <a:blip r:embed="rId4" cstate="print"/>
          <a:srcRect/>
          <a:stretch>
            <a:fillRect/>
          </a:stretch>
        </p:blipFill>
        <p:spPr bwMode="auto">
          <a:xfrm>
            <a:off x="5486400" y="0"/>
            <a:ext cx="3429000" cy="4762500"/>
          </a:xfrm>
          <a:prstGeom prst="rect">
            <a:avLst/>
          </a:prstGeom>
          <a:noFill/>
          <a:ln w="9525">
            <a:noFill/>
            <a:miter lim="800000"/>
            <a:headEnd/>
            <a:tailEnd/>
          </a:ln>
        </p:spPr>
      </p:pic>
      <p:pic>
        <p:nvPicPr>
          <p:cNvPr id="12294" name="Picture 9" descr="http://www.isidore-of-seville.com/thumbnail/jackson_640.jpg"/>
          <p:cNvPicPr>
            <a:picLocks noChangeAspect="1" noChangeArrowheads="1"/>
          </p:cNvPicPr>
          <p:nvPr/>
        </p:nvPicPr>
        <p:blipFill>
          <a:blip r:embed="rId5" cstate="print"/>
          <a:srcRect/>
          <a:stretch>
            <a:fillRect/>
          </a:stretch>
        </p:blipFill>
        <p:spPr bwMode="auto">
          <a:xfrm>
            <a:off x="100013" y="4191000"/>
            <a:ext cx="2005012"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a:xfrm>
            <a:off x="304800" y="1600200"/>
            <a:ext cx="3962400" cy="5029200"/>
          </a:xfrm>
        </p:spPr>
        <p:txBody>
          <a:bodyPr/>
          <a:lstStyle/>
          <a:p>
            <a:r>
              <a:rPr lang="en-US" dirty="0" smtClean="0"/>
              <a:t>Who is the poster for? </a:t>
            </a:r>
          </a:p>
          <a:p>
            <a:r>
              <a:rPr lang="en-US" dirty="0" smtClean="0"/>
              <a:t>What are the claims? </a:t>
            </a:r>
          </a:p>
          <a:p>
            <a:pPr lvl="1"/>
            <a:r>
              <a:rPr lang="en-US" dirty="0" smtClean="0"/>
              <a:t>Hero of two wars? </a:t>
            </a:r>
          </a:p>
          <a:p>
            <a:pPr lvl="1"/>
            <a:r>
              <a:rPr lang="en-US" dirty="0" smtClean="0"/>
              <a:t>Orleans? </a:t>
            </a:r>
          </a:p>
          <a:p>
            <a:pPr lvl="1"/>
            <a:r>
              <a:rPr lang="en-US" dirty="0" smtClean="0"/>
              <a:t>He who could not barter or bargain for presidency? </a:t>
            </a:r>
          </a:p>
          <a:p>
            <a:pPr lvl="1"/>
            <a:r>
              <a:rPr lang="en-US" dirty="0" smtClean="0"/>
              <a:t>No standing army? </a:t>
            </a:r>
          </a:p>
          <a:p>
            <a:pPr lvl="1"/>
            <a:r>
              <a:rPr lang="en-US" dirty="0" smtClean="0"/>
              <a:t>No gag laws? </a:t>
            </a:r>
          </a:p>
          <a:p>
            <a:pPr lvl="1"/>
            <a:r>
              <a:rPr lang="en-US" dirty="0" smtClean="0"/>
              <a:t>Knock down old revolutionary characters? </a:t>
            </a:r>
            <a:endParaRPr lang="en-US" dirty="0"/>
          </a:p>
        </p:txBody>
      </p:sp>
      <p:sp>
        <p:nvSpPr>
          <p:cNvPr id="7" name="Content Placeholder 6"/>
          <p:cNvSpPr>
            <a:spLocks noGrp="1"/>
          </p:cNvSpPr>
          <p:nvPr>
            <p:ph sz="half" idx="2"/>
          </p:nvPr>
        </p:nvSpPr>
        <p:spPr/>
        <p:txBody>
          <a:bodyPr/>
          <a:lstStyle/>
          <a:p>
            <a:endParaRPr lang="en-US"/>
          </a:p>
        </p:txBody>
      </p:sp>
      <p:pic>
        <p:nvPicPr>
          <p:cNvPr id="9220" name="Picture 2" descr="http://graphics8.nytimes.com/images/2007/11/18/books/siegel-450.jpg"/>
          <p:cNvPicPr>
            <a:picLocks noChangeAspect="1" noChangeArrowheads="1"/>
          </p:cNvPicPr>
          <p:nvPr/>
        </p:nvPicPr>
        <p:blipFill>
          <a:blip r:embed="rId2" cstate="print"/>
          <a:srcRect/>
          <a:stretch>
            <a:fillRect/>
          </a:stretch>
        </p:blipFill>
        <p:spPr bwMode="auto">
          <a:xfrm>
            <a:off x="4267200" y="990600"/>
            <a:ext cx="48768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Harrison</a:t>
            </a:r>
            <a:br>
              <a:rPr lang="en-US" dirty="0" smtClean="0"/>
            </a:br>
            <a:r>
              <a:rPr lang="en-US" dirty="0" smtClean="0"/>
              <a:t>1. why hard cider? log cabin? </a:t>
            </a:r>
            <a:br>
              <a:rPr lang="en-US" dirty="0" smtClean="0"/>
            </a:br>
            <a:r>
              <a:rPr lang="en-US" dirty="0" smtClean="0"/>
              <a:t>2. why called Tippecanoe? </a:t>
            </a:r>
          </a:p>
        </p:txBody>
      </p:sp>
      <p:sp>
        <p:nvSpPr>
          <p:cNvPr id="11267" name="Content Placeholder 2"/>
          <p:cNvSpPr>
            <a:spLocks noGrp="1"/>
          </p:cNvSpPr>
          <p:nvPr>
            <p:ph idx="1"/>
          </p:nvPr>
        </p:nvSpPr>
        <p:spPr/>
        <p:txBody>
          <a:bodyPr/>
          <a:lstStyle/>
          <a:p>
            <a:endParaRPr lang="en-US" smtClean="0"/>
          </a:p>
        </p:txBody>
      </p:sp>
      <p:pic>
        <p:nvPicPr>
          <p:cNvPr id="11268" name="Picture 2" descr="http://faculty.umf.maine.edu/~walters/web%20103/Harrison%20log%20cabin%20campaign.jpg"/>
          <p:cNvPicPr>
            <a:picLocks noChangeAspect="1" noChangeArrowheads="1"/>
          </p:cNvPicPr>
          <p:nvPr/>
        </p:nvPicPr>
        <p:blipFill>
          <a:blip r:embed="rId2" cstate="print"/>
          <a:srcRect/>
          <a:stretch>
            <a:fillRect/>
          </a:stretch>
        </p:blipFill>
        <p:spPr bwMode="auto">
          <a:xfrm>
            <a:off x="0" y="2209800"/>
            <a:ext cx="9372600"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sp>
        <p:nvSpPr>
          <p:cNvPr id="13315" name="Content Placeholder 2"/>
          <p:cNvSpPr>
            <a:spLocks noGrp="1"/>
          </p:cNvSpPr>
          <p:nvPr>
            <p:ph idx="1"/>
          </p:nvPr>
        </p:nvSpPr>
        <p:spPr/>
        <p:txBody>
          <a:bodyPr/>
          <a:lstStyle/>
          <a:p>
            <a:pPr eaLnBrk="1" hangingPunct="1"/>
            <a:r>
              <a:rPr lang="en-US" dirty="0" smtClean="0"/>
              <a:t>The Growing Trend Towards Democracy the result of several factors</a:t>
            </a:r>
          </a:p>
          <a:p>
            <a:pPr lvl="2" eaLnBrk="1" hangingPunct="1"/>
            <a:r>
              <a:rPr lang="en-US" dirty="0" smtClean="0"/>
              <a:t>meaninglessness of property requirements</a:t>
            </a:r>
          </a:p>
          <a:p>
            <a:pPr lvl="2" eaLnBrk="1" hangingPunct="1"/>
            <a:r>
              <a:rPr lang="en-US" dirty="0" smtClean="0"/>
              <a:t>Increasing importance of government decisions resulting from market economy </a:t>
            </a:r>
          </a:p>
          <a:p>
            <a:pPr lvl="3" eaLnBrk="1" hangingPunct="1"/>
            <a:r>
              <a:rPr lang="en-US" dirty="0" smtClean="0"/>
              <a:t>Missouri, Panic of 1819, tariffs</a:t>
            </a:r>
          </a:p>
          <a:p>
            <a:pPr lvl="3" eaLnBrk="1" hangingPunct="1"/>
            <a:r>
              <a:rPr lang="en-US" dirty="0" smtClean="0"/>
              <a:t>The Corrupt Bargain of 1824. Jackson won the popular and electoral vote  but seemed to be cheated by Adams and Clay!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TotalTime>
  <Words>1565</Words>
  <Application>Microsoft Office PowerPoint</Application>
  <PresentationFormat>On-screen Show (4:3)</PresentationFormat>
  <Paragraphs>160</Paragraphs>
  <Slides>26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Bell MT</vt:lpstr>
      <vt:lpstr>Calibri</vt:lpstr>
      <vt:lpstr>Comic Sans MS</vt:lpstr>
      <vt:lpstr>Old Town</vt:lpstr>
      <vt:lpstr>PressWriter Symbols</vt:lpstr>
      <vt:lpstr>Wingdings</vt:lpstr>
      <vt:lpstr>Wingdings 2</vt:lpstr>
      <vt:lpstr>Office Theme</vt:lpstr>
      <vt:lpstr>Jackson and Democracy</vt:lpstr>
      <vt:lpstr>   Warmup: Prepare to answer the following</vt:lpstr>
      <vt:lpstr>Jacksonian America Jackson as the symbol of the age as well as the engine</vt:lpstr>
      <vt:lpstr>Rise of a Democratic Society</vt:lpstr>
      <vt:lpstr>PowerPoint Presentation</vt:lpstr>
      <vt:lpstr>Also….</vt:lpstr>
      <vt:lpstr>PowerPoint Presentation</vt:lpstr>
      <vt:lpstr>Harrison 1. why hard cider? log cabin?  2. why called Tippecanoe? </vt:lpstr>
      <vt:lpstr>PowerPoint Presentation</vt:lpstr>
      <vt:lpstr>Jackson – the Democratic President or “Mobocracy” and tyranny? </vt:lpstr>
      <vt:lpstr>Tariffs, Nationalism and Sectionalism</vt:lpstr>
      <vt:lpstr>PowerPoint Presentation</vt:lpstr>
      <vt:lpstr>Crisis of 1832!</vt:lpstr>
      <vt:lpstr>The Crisis of the BUS</vt:lpstr>
      <vt:lpstr>PowerPoint Presentation</vt:lpstr>
      <vt:lpstr>PowerPoint Presentation</vt:lpstr>
      <vt:lpstr>PowerPoint Presentation</vt:lpstr>
      <vt:lpstr>PowerPoint Presentation</vt:lpstr>
      <vt:lpstr>PowerPoint Presentation</vt:lpstr>
      <vt:lpstr>PowerPoint Presentation</vt:lpstr>
      <vt:lpstr>Jackson and the Indians</vt:lpstr>
      <vt:lpstr>Jackson and the Indians</vt:lpstr>
      <vt:lpstr>The Cherokee</vt:lpstr>
      <vt:lpstr>Indian Removal Act</vt:lpstr>
      <vt:lpstr>The Removal</vt:lpstr>
      <vt:lpstr>Claim of Akhelohguyyah a lawsuit filed by a Cherokee for the following property that he was forced to leave behind (don’t copy)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Andrew Jackson</dc:title>
  <dc:creator>barrymerrill</dc:creator>
  <cp:lastModifiedBy>bmerrill1</cp:lastModifiedBy>
  <cp:revision>105</cp:revision>
  <dcterms:created xsi:type="dcterms:W3CDTF">2009-11-08T17:38:29Z</dcterms:created>
  <dcterms:modified xsi:type="dcterms:W3CDTF">2016-10-03T14:21:57Z</dcterms:modified>
</cp:coreProperties>
</file>