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78" r:id="rId2"/>
    <p:sldMasterId id="2147484091" r:id="rId3"/>
    <p:sldMasterId id="2147484104" r:id="rId4"/>
  </p:sldMasterIdLst>
  <p:notesMasterIdLst>
    <p:notesMasterId r:id="rId54"/>
  </p:notesMasterIdLst>
  <p:handoutMasterIdLst>
    <p:handoutMasterId r:id="rId55"/>
  </p:handoutMasterIdLst>
  <p:sldIdLst>
    <p:sldId id="377" r:id="rId5"/>
    <p:sldId id="394" r:id="rId6"/>
    <p:sldId id="256" r:id="rId7"/>
    <p:sldId id="257" r:id="rId8"/>
    <p:sldId id="258" r:id="rId9"/>
    <p:sldId id="348" r:id="rId10"/>
    <p:sldId id="364" r:id="rId11"/>
    <p:sldId id="260" r:id="rId12"/>
    <p:sldId id="262" r:id="rId13"/>
    <p:sldId id="263" r:id="rId14"/>
    <p:sldId id="316" r:id="rId15"/>
    <p:sldId id="264" r:id="rId16"/>
    <p:sldId id="265" r:id="rId17"/>
    <p:sldId id="318" r:id="rId18"/>
    <p:sldId id="365" r:id="rId19"/>
    <p:sldId id="320" r:id="rId20"/>
    <p:sldId id="267" r:id="rId21"/>
    <p:sldId id="395" r:id="rId22"/>
    <p:sldId id="369" r:id="rId23"/>
    <p:sldId id="277" r:id="rId24"/>
    <p:sldId id="366" r:id="rId25"/>
    <p:sldId id="376" r:id="rId26"/>
    <p:sldId id="374" r:id="rId27"/>
    <p:sldId id="343" r:id="rId28"/>
    <p:sldId id="375" r:id="rId29"/>
    <p:sldId id="344" r:id="rId30"/>
    <p:sldId id="346" r:id="rId31"/>
    <p:sldId id="390" r:id="rId32"/>
    <p:sldId id="280" r:id="rId33"/>
    <p:sldId id="281" r:id="rId34"/>
    <p:sldId id="268" r:id="rId35"/>
    <p:sldId id="389" r:id="rId36"/>
    <p:sldId id="335" r:id="rId37"/>
    <p:sldId id="282" r:id="rId38"/>
    <p:sldId id="283" r:id="rId39"/>
    <p:sldId id="284" r:id="rId40"/>
    <p:sldId id="269" r:id="rId41"/>
    <p:sldId id="336" r:id="rId42"/>
    <p:sldId id="270" r:id="rId43"/>
    <p:sldId id="387" r:id="rId44"/>
    <p:sldId id="381" r:id="rId45"/>
    <p:sldId id="323" r:id="rId46"/>
    <p:sldId id="355" r:id="rId47"/>
    <p:sldId id="272" r:id="rId48"/>
    <p:sldId id="388" r:id="rId49"/>
    <p:sldId id="273" r:id="rId50"/>
    <p:sldId id="358" r:id="rId51"/>
    <p:sldId id="285" r:id="rId52"/>
    <p:sldId id="302"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8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8890DD8-FEE6-4CC9-A768-056F4F522842}" type="datetimeFigureOut">
              <a:rPr lang="en-US"/>
              <a:pPr>
                <a:defRPr/>
              </a:pPr>
              <a:t>12/12/2016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103F326-D048-478B-9394-7EC94685D990}" type="slidenum">
              <a:rPr lang="en-US"/>
              <a:pPr>
                <a:defRPr/>
              </a:pPr>
              <a:t>‹#›</a:t>
            </a:fld>
            <a:endParaRPr lang="en-US"/>
          </a:p>
        </p:txBody>
      </p:sp>
    </p:spTree>
    <p:extLst>
      <p:ext uri="{BB962C8B-B14F-4D97-AF65-F5344CB8AC3E}">
        <p14:creationId xmlns:p14="http://schemas.microsoft.com/office/powerpoint/2010/main" val="352986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59AB1B0-A4D9-4A6B-BAC8-94ACA2B8C6CA}" type="datetimeFigureOut">
              <a:rPr lang="en-US"/>
              <a:pPr>
                <a:defRPr/>
              </a:pPr>
              <a:t>12/12/2016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434E7F4-65D8-4583-B795-181E00ADE7A0}" type="slidenum">
              <a:rPr lang="en-US"/>
              <a:pPr>
                <a:defRPr/>
              </a:pPr>
              <a:t>‹#›</a:t>
            </a:fld>
            <a:endParaRPr lang="en-US"/>
          </a:p>
        </p:txBody>
      </p:sp>
    </p:spTree>
    <p:extLst>
      <p:ext uri="{BB962C8B-B14F-4D97-AF65-F5344CB8AC3E}">
        <p14:creationId xmlns:p14="http://schemas.microsoft.com/office/powerpoint/2010/main" val="607617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1B4DF53-4573-45E6-B600-9D1E490E22E0}" type="slidenum">
              <a:rPr lang="en-US"/>
              <a:pPr/>
              <a:t>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Brinkley 11e</a:t>
            </a:r>
          </a:p>
        </p:txBody>
      </p:sp>
    </p:spTree>
    <p:extLst>
      <p:ext uri="{BB962C8B-B14F-4D97-AF65-F5344CB8AC3E}">
        <p14:creationId xmlns:p14="http://schemas.microsoft.com/office/powerpoint/2010/main" val="62689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596126C-EE95-4565-AB09-E26BCF695D32}" type="slidenum">
              <a:rPr lang="en-US"/>
              <a:pPr/>
              <a:t>27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American Journey Online</a:t>
            </a:r>
          </a:p>
        </p:txBody>
      </p:sp>
    </p:spTree>
    <p:extLst>
      <p:ext uri="{BB962C8B-B14F-4D97-AF65-F5344CB8AC3E}">
        <p14:creationId xmlns:p14="http://schemas.microsoft.com/office/powerpoint/2010/main" val="75302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5D586-6635-4236-8F95-D07965F302F7}" type="slidenum">
              <a:rPr lang="en-US">
                <a:solidFill>
                  <a:prstClr val="black"/>
                </a:solidFill>
              </a:rPr>
              <a:pPr/>
              <a:t>40</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Wadsworth.com</a:t>
            </a:r>
          </a:p>
        </p:txBody>
      </p:sp>
    </p:spTree>
    <p:extLst>
      <p:ext uri="{BB962C8B-B14F-4D97-AF65-F5344CB8AC3E}">
        <p14:creationId xmlns:p14="http://schemas.microsoft.com/office/powerpoint/2010/main" val="150251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6886069-F347-4D9D-B1B9-D9D014938CC0}" type="slidenum">
              <a:rPr lang="en-US">
                <a:solidFill>
                  <a:prstClr val="black"/>
                </a:solidFill>
              </a:rPr>
              <a:pPr/>
              <a:t>41</a:t>
            </a:fld>
            <a:endParaRPr 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smtClean="0"/>
              <a:t>Roark, American Promise 3e</a:t>
            </a:r>
            <a:r>
              <a:rPr lang="en-US" smtClean="0"/>
              <a:t> from http://www.bedfordstmartins.com/mapcentral</a:t>
            </a:r>
          </a:p>
        </p:txBody>
      </p:sp>
    </p:spTree>
    <p:extLst>
      <p:ext uri="{BB962C8B-B14F-4D97-AF65-F5344CB8AC3E}">
        <p14:creationId xmlns:p14="http://schemas.microsoft.com/office/powerpoint/2010/main" val="16047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9893D7-0FC9-4F11-AB2F-1FEB45593CBD}" type="slidenum">
              <a:rPr lang="en-US" smtClean="0"/>
              <a:pPr/>
              <a:t>42</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931944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2D80CAB-5B1E-4498-9C71-EE76E71FE77D}" type="slidenum">
              <a:rPr lang="en-US"/>
              <a:pPr/>
              <a:t>43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err="1" smtClean="0"/>
              <a:t>Faragher</a:t>
            </a:r>
            <a:r>
              <a:rPr lang="en-US" dirty="0" smtClean="0"/>
              <a:t>, </a:t>
            </a:r>
            <a:r>
              <a:rPr lang="en-US" u="sng" dirty="0" smtClean="0"/>
              <a:t>Out of Many</a:t>
            </a:r>
            <a:r>
              <a:rPr lang="en-US" dirty="0" smtClean="0"/>
              <a:t>, 3</a:t>
            </a:r>
            <a:r>
              <a:rPr lang="en-US" baseline="30000" dirty="0" smtClean="0"/>
              <a:t>rd</a:t>
            </a:r>
            <a:r>
              <a:rPr lang="en-US" dirty="0" smtClean="0"/>
              <a:t> Ed.; http://wps.prenhall.com/hss_faragher_outofmany_ap/; Brinkley 11e IR</a:t>
            </a:r>
          </a:p>
          <a:p>
            <a:pPr eaLnBrk="1" hangingPunct="1"/>
            <a:r>
              <a:rPr lang="en-US" b="1" dirty="0" smtClean="0"/>
              <a:t>General Electric ad;  </a:t>
            </a:r>
            <a:r>
              <a:rPr lang="en-US" dirty="0" smtClean="0"/>
              <a:t>Electric appliances became commonplace in the 1920s and advanced the consumer economy. Note here the obvious link between a daughter and her mother, whose domestic tasks appear to be made easier and more appealing by an electric range, a vacuum cleaner, and an iron. </a:t>
            </a:r>
            <a:r>
              <a:rPr lang="en-US" i="1" dirty="0" smtClean="0"/>
              <a:t>(Picture Research Consultants &amp; Archives</a:t>
            </a:r>
            <a:r>
              <a:rPr lang="en-US" dirty="0" smtClean="0"/>
              <a:t>)</a:t>
            </a:r>
          </a:p>
          <a:p>
            <a:pPr eaLnBrk="1" hangingPunct="1"/>
            <a:r>
              <a:rPr lang="en-US" dirty="0" smtClean="0"/>
              <a:t>Pageant 13e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8764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FF503F3-E28B-4BC0-AA18-5EB37A4D95FC}" type="slidenum">
              <a:rPr lang="en-US"/>
              <a:pPr/>
              <a:t>47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1" smtClean="0"/>
              <a:t>Ford ad- </a:t>
            </a:r>
            <a:r>
              <a:rPr lang="en-US" smtClean="0"/>
              <a:t>Henry Ford constantly worked to reduce car prices on his cars. He also promoted installment buying, promising in this ad that "with even the most modest income, [every family] can now afford a car of their own." This ad also encouraged impulse buying: "You live but once and the years roll by quickly. Why wait for tomorrow for things that you rightfully should enjoy today?" </a:t>
            </a:r>
            <a:r>
              <a:rPr lang="en-US" i="1" smtClean="0"/>
              <a:t>(Library of Congress) [</a:t>
            </a:r>
            <a:r>
              <a:rPr lang="en-US" smtClean="0"/>
              <a:t>Pageant 13e]</a:t>
            </a:r>
          </a:p>
          <a:p>
            <a:pPr eaLnBrk="1" hangingPunct="1"/>
            <a:r>
              <a:rPr lang="en-US" smtClean="0"/>
              <a:t>DODGE PHOTO: Nickolas Muray. </a:t>
            </a:r>
            <a:r>
              <a:rPr lang="en-US" i="1" smtClean="0"/>
              <a:t>Dodge,</a:t>
            </a:r>
            <a:r>
              <a:rPr lang="en-US" smtClean="0"/>
              <a:t> 1933.; PBS American Photography</a:t>
            </a:r>
          </a:p>
          <a:p>
            <a:pPr eaLnBrk="1" hangingPunct="1"/>
            <a:endParaRPr lang="en-US" smtClean="0"/>
          </a:p>
        </p:txBody>
      </p:sp>
    </p:spTree>
    <p:extLst>
      <p:ext uri="{BB962C8B-B14F-4D97-AF65-F5344CB8AC3E}">
        <p14:creationId xmlns:p14="http://schemas.microsoft.com/office/powerpoint/2010/main" val="169637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6A1C2-F25F-421C-BDA6-808442718261}" type="slidenum">
              <a:rPr lang="en-US"/>
              <a:pPr/>
              <a:t>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Nash</a:t>
            </a:r>
          </a:p>
        </p:txBody>
      </p:sp>
    </p:spTree>
    <p:extLst>
      <p:ext uri="{BB962C8B-B14F-4D97-AF65-F5344CB8AC3E}">
        <p14:creationId xmlns:p14="http://schemas.microsoft.com/office/powerpoint/2010/main" val="16384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85B700E-A398-4668-A2F8-3124563A00DE}" type="slidenum">
              <a:rPr lang="en-US" smtClean="0"/>
              <a:pPr/>
              <a:t>11</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7010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6D3015-C649-4AAB-8A25-4D027225F651}" type="slidenum">
              <a:rPr lang="en-US" smtClean="0"/>
              <a:pPr/>
              <a:t>14</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1165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A4EAE-B219-492A-9B74-22075AE3221F}" type="slidenum">
              <a:rPr lang="en-US"/>
              <a:pPr/>
              <a:t>15</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a:p>
            <a:endParaRPr lang="en-US"/>
          </a:p>
        </p:txBody>
      </p:sp>
    </p:spTree>
    <p:extLst>
      <p:ext uri="{BB962C8B-B14F-4D97-AF65-F5344CB8AC3E}">
        <p14:creationId xmlns:p14="http://schemas.microsoft.com/office/powerpoint/2010/main" val="71986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CA737A-C417-4F2E-949E-5E34CFBD080A}" type="slidenum">
              <a:rPr lang="en-US" smtClean="0"/>
              <a:pPr/>
              <a:t>16</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7001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4CA77-7FD3-4EC4-A6E2-273DA2DD932F}" type="slidenum">
              <a:rPr lang="en-US"/>
              <a:pPr/>
              <a:t>21</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t>Jones, Created Equal (both)</a:t>
            </a:r>
          </a:p>
          <a:p>
            <a:endParaRPr lang="en-US"/>
          </a:p>
        </p:txBody>
      </p:sp>
    </p:spTree>
    <p:extLst>
      <p:ext uri="{BB962C8B-B14F-4D97-AF65-F5344CB8AC3E}">
        <p14:creationId xmlns:p14="http://schemas.microsoft.com/office/powerpoint/2010/main" val="168216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256CBBA-C220-4709-ACC6-C9ABC283308F}" type="slidenum">
              <a:rPr lang="en-US"/>
              <a:pPr/>
              <a:t>24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z="300" smtClean="0">
                <a:solidFill>
                  <a:srgbClr val="EAEAEA"/>
                </a:solidFill>
              </a:rPr>
              <a:t>Ku Klux Klan pamphlet: "America for Americans"</a:t>
            </a:r>
            <a:r>
              <a:rPr lang="en-US" smtClean="0"/>
              <a:t> - Pageant 13e</a:t>
            </a:r>
          </a:p>
          <a:p>
            <a:pPr eaLnBrk="1" hangingPunct="1"/>
            <a:r>
              <a:rPr lang="en-US" smtClean="0"/>
              <a:t>Poster for the Milwaukee KKK inviting citizens to a summer 1924 rally - http://us.history.wisc.edu/hist102/photos/html/sindex.html</a:t>
            </a:r>
          </a:p>
        </p:txBody>
      </p:sp>
    </p:spTree>
    <p:extLst>
      <p:ext uri="{BB962C8B-B14F-4D97-AF65-F5344CB8AC3E}">
        <p14:creationId xmlns:p14="http://schemas.microsoft.com/office/powerpoint/2010/main" val="348426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5B13301-3146-4C6D-B0B5-6BD9391293EA}" type="slidenum">
              <a:rPr lang="en-US"/>
              <a:pPr/>
              <a:t>26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Klan Parade (leaders) - Pageant 13e; Klan Parade (wide view) - http://www.wadsworth.com/history_d/special_features/image_bank_US/1920_1930.html</a:t>
            </a:r>
          </a:p>
          <a:p>
            <a:pPr eaLnBrk="1" hangingPunct="1"/>
            <a:endParaRPr lang="en-US" smtClean="0"/>
          </a:p>
        </p:txBody>
      </p:sp>
    </p:spTree>
    <p:extLst>
      <p:ext uri="{BB962C8B-B14F-4D97-AF65-F5344CB8AC3E}">
        <p14:creationId xmlns:p14="http://schemas.microsoft.com/office/powerpoint/2010/main" val="328027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2766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2766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81541762-6BCD-4996-A977-A419F257A1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165823F-8AB7-4B16-92E5-40B33C1062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AACCDC33-3059-4B54-B5EA-25C50C4F1F7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3DACED5-ACCD-4358-A807-A4E6CF0601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solidFill>
                    <a:srgbClr val="FFFFFF"/>
                  </a:solidFill>
                </a:endParaRPr>
              </a:p>
            </p:txBody>
          </p:sp>
        </p:grpSp>
      </p:grpSp>
      <p:sp>
        <p:nvSpPr>
          <p:cNvPr id="2766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2766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fld id="{680B0CB4-8B10-4AA5-813C-4DCB0E1E8E6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2650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F89A9773-1055-4E87-92E4-78BBA9A103A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83613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6C7EEC83-AE1F-4421-8FCA-7A653B15B2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41332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D4E3E471-F0AA-42A3-9E4E-400F5EF411E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878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fld id="{36ED1610-76E0-4161-AA52-0C3EF47344B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4868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fld id="{B5881D5D-E991-4AE6-AAD1-396AB32C8F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49707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fld id="{DBCD77F0-386F-4A29-AF3C-3E5C863C37A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109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0673368A-D8A8-4189-BF08-1C97AAFE228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0E82C1AA-07A7-463F-81A6-0748EC10DB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66133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FCD72E15-53D8-4D32-B32F-9ADD8BF000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08557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AB8F8CD2-5BB3-4FFB-8ED7-F36BCAA5771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97168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51E7C610-A23E-40BC-B08D-22E85F468A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51964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6587E7A9-2908-405D-8C07-AED8E2276BD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76907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solidFill>
                    <a:srgbClr val="FFFFFF"/>
                  </a:solidFill>
                </a:endParaRPr>
              </a:p>
            </p:txBody>
          </p:sp>
        </p:grpSp>
      </p:grpSp>
      <p:sp>
        <p:nvSpPr>
          <p:cNvPr id="2766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2766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fld id="{680B0CB4-8B10-4AA5-813C-4DCB0E1E8E6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2908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F89A9773-1055-4E87-92E4-78BBA9A103A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54468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6C7EEC83-AE1F-4421-8FCA-7A653B15B2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90463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D4E3E471-F0AA-42A3-9E4E-400F5EF411E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29526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fld id="{36ED1610-76E0-4161-AA52-0C3EF47344B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6063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2A61917-F007-45B7-8ADA-938945D38EF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fld id="{B5881D5D-E991-4AE6-AAD1-396AB32C8F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17995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fld id="{DBCD77F0-386F-4A29-AF3C-3E5C863C37A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24212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0E82C1AA-07A7-463F-81A6-0748EC10DB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73578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FCD72E15-53D8-4D32-B32F-9ADD8BF000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80346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AB8F8CD2-5BB3-4FFB-8ED7-F36BCAA5771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99779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51E7C610-A23E-40BC-B08D-22E85F468A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52103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6587E7A9-2908-405D-8C07-AED8E2276BD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87389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solidFill>
                    <a:srgbClr val="FFFFFF"/>
                  </a:solidFill>
                </a:endParaRPr>
              </a:p>
            </p:txBody>
          </p:sp>
        </p:grpSp>
      </p:grpSp>
      <p:sp>
        <p:nvSpPr>
          <p:cNvPr id="2766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2766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fld id="{680B0CB4-8B10-4AA5-813C-4DCB0E1E8E6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90436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F89A9773-1055-4E87-92E4-78BBA9A103A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86312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6C7EEC83-AE1F-4421-8FCA-7A653B15B2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6508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C85E4FEA-5E78-482A-BC26-2799D89A507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D4E3E471-F0AA-42A3-9E4E-400F5EF411E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31322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fld id="{36ED1610-76E0-4161-AA52-0C3EF47344B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12859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fld id="{B5881D5D-E991-4AE6-AAD1-396AB32C8F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38020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fld id="{DBCD77F0-386F-4A29-AF3C-3E5C863C37A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725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0E82C1AA-07A7-463F-81A6-0748EC10DB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18068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FCD72E15-53D8-4D32-B32F-9ADD8BF000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12512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AB8F8CD2-5BB3-4FFB-8ED7-F36BCAA5771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53338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fld id="{51E7C610-A23E-40BC-B08D-22E85F468A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78676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fld id="{6587E7A9-2908-405D-8C07-AED8E2276BD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1285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FE2514A2-6CB8-469E-B0C7-1CCC4A947C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E8561903-9AF0-4F16-9A3E-EBFD6DC3C8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F7503BF4-7E06-4C37-B758-FC29EC6929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9779AD6-CEDE-447D-A7A3-E41C5A4F4C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4653A25A-4DA6-4825-9B08-B2710738EC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2662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2662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2663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2663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663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2663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2663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2663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2663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2663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2663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2663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4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4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2664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2664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3D8D6E15-A4C4-4210-9B2D-A2B16F329BC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77"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2662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2662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2663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2663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2663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endParaRPr>
              </a:p>
            </p:txBody>
          </p:sp>
          <p:sp>
            <p:nvSpPr>
              <p:cNvPr id="2663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2663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663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663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solidFill>
                    <a:srgbClr val="FFFFFF"/>
                  </a:solidFill>
                </a:endParaRPr>
              </a:p>
            </p:txBody>
          </p:sp>
          <p:sp>
            <p:nvSpPr>
              <p:cNvPr id="2663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2663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solidFill>
                    <a:srgbClr val="FFFFFF"/>
                  </a:solidFill>
                </a:endParaRPr>
              </a:p>
            </p:txBody>
          </p:sp>
        </p:grpSp>
      </p:grpSp>
      <p:sp>
        <p:nvSpPr>
          <p:cNvPr id="2663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4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4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solidFill>
                <a:srgbClr val="FFFFFF"/>
              </a:solidFill>
            </a:endParaRPr>
          </a:p>
        </p:txBody>
      </p:sp>
      <p:sp>
        <p:nvSpPr>
          <p:cNvPr id="2664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solidFill>
                <a:srgbClr val="FFFFFF"/>
              </a:solidFill>
            </a:endParaRPr>
          </a:p>
        </p:txBody>
      </p:sp>
      <p:sp>
        <p:nvSpPr>
          <p:cNvPr id="2664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D986CDA6-8A71-4185-9111-CB7009EF7072}" type="slidenum">
              <a:rPr lang="en-US"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944347995"/>
      </p:ext>
    </p:extLst>
  </p:cSld>
  <p:clrMap bg1="dk2" tx1="lt1" bg2="dk1"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2662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2662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2663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2663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2663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endParaRPr>
              </a:p>
            </p:txBody>
          </p:sp>
          <p:sp>
            <p:nvSpPr>
              <p:cNvPr id="2663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2663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663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663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solidFill>
                    <a:srgbClr val="FFFFFF"/>
                  </a:solidFill>
                </a:endParaRPr>
              </a:p>
            </p:txBody>
          </p:sp>
          <p:sp>
            <p:nvSpPr>
              <p:cNvPr id="2663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2663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solidFill>
                    <a:srgbClr val="FFFFFF"/>
                  </a:solidFill>
                </a:endParaRPr>
              </a:p>
            </p:txBody>
          </p:sp>
        </p:grpSp>
      </p:grpSp>
      <p:sp>
        <p:nvSpPr>
          <p:cNvPr id="2663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4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4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solidFill>
                <a:srgbClr val="FFFFFF"/>
              </a:solidFill>
            </a:endParaRPr>
          </a:p>
        </p:txBody>
      </p:sp>
      <p:sp>
        <p:nvSpPr>
          <p:cNvPr id="2664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solidFill>
                <a:srgbClr val="FFFFFF"/>
              </a:solidFill>
            </a:endParaRPr>
          </a:p>
        </p:txBody>
      </p:sp>
      <p:sp>
        <p:nvSpPr>
          <p:cNvPr id="2664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D986CDA6-8A71-4185-9111-CB7009EF7072}" type="slidenum">
              <a:rPr lang="en-US"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2764194665"/>
      </p:ext>
    </p:extLst>
  </p:cSld>
  <p:clrMap bg1="dk2" tx1="lt1" bg2="dk1" tx2="lt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2662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2662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2663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2663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2663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endParaRPr>
              </a:p>
            </p:txBody>
          </p:sp>
          <p:sp>
            <p:nvSpPr>
              <p:cNvPr id="2663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solidFill>
                    <a:srgbClr val="FFFFFF"/>
                  </a:solidFill>
                </a:endParaRPr>
              </a:p>
            </p:txBody>
          </p:sp>
          <p:sp>
            <p:nvSpPr>
              <p:cNvPr id="2663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663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solidFill>
                    <a:srgbClr val="FFFFFF"/>
                  </a:solidFill>
                </a:endParaRPr>
              </a:p>
            </p:txBody>
          </p:sp>
          <p:sp>
            <p:nvSpPr>
              <p:cNvPr id="2663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solidFill>
                    <a:srgbClr val="FFFFFF"/>
                  </a:solidFill>
                </a:endParaRPr>
              </a:p>
            </p:txBody>
          </p:sp>
          <p:sp>
            <p:nvSpPr>
              <p:cNvPr id="2663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solidFill>
                    <a:srgbClr val="FFFFFF"/>
                  </a:solidFill>
                </a:endParaRPr>
              </a:p>
            </p:txBody>
          </p:sp>
          <p:sp>
            <p:nvSpPr>
              <p:cNvPr id="2663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solidFill>
                    <a:srgbClr val="FFFFFF"/>
                  </a:solidFill>
                </a:endParaRPr>
              </a:p>
            </p:txBody>
          </p:sp>
        </p:grpSp>
      </p:grpSp>
      <p:sp>
        <p:nvSpPr>
          <p:cNvPr id="2663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4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4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solidFill>
                <a:srgbClr val="FFFFFF"/>
              </a:solidFill>
            </a:endParaRPr>
          </a:p>
        </p:txBody>
      </p:sp>
      <p:sp>
        <p:nvSpPr>
          <p:cNvPr id="2664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solidFill>
                <a:srgbClr val="FFFFFF"/>
              </a:solidFill>
            </a:endParaRPr>
          </a:p>
        </p:txBody>
      </p:sp>
      <p:sp>
        <p:nvSpPr>
          <p:cNvPr id="2664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D986CDA6-8A71-4185-9111-CB7009EF7072}" type="slidenum">
              <a:rPr lang="en-US"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614720898"/>
      </p:ext>
    </p:extLst>
  </p:cSld>
  <p:clrMap bg1="dk2" tx1="lt1" bg2="dk1"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citizendium.org/wiki/Image:KKK1924.jpg"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citizendium.org/wiki/Image:KKK1924.jpg" TargetMode="Externa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en.wikipedia.org/wiki/Image:Warren_G_Harding_portrait_as_senator_June_1920.jpg" TargetMode="Externa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m/imgres?imgurl=http://staticphotog.modernthings.org/images/31.jpg&amp;imgrefurl=http://staticphotog.modernthings.org/article/?c=CC-BY&amp;usg=__FvZPsI-XuBGC7fvtYsSg0Oa4sX4=&amp;h=1395&amp;w=1683&amp;sz=1281&amp;hl=en&amp;start=2&amp;zoom=1&amp;itbs=1&amp;tbnid=oFgzlxSuJH-iHM:&amp;tbnh=124&amp;tbnw=150&amp;prev=/images?q=model+a&amp;hl=en&amp;sa=X&amp;gbv=2&amp;tbs=isch:1&amp;ei=ABmCTe32KKK70QGxrLzfCA" TargetMode="Externa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jpeg"/><Relationship Id="rId3" Type="http://schemas.openxmlformats.org/officeDocument/2006/relationships/image" Target="../media/image55.jpeg"/><Relationship Id="rId7" Type="http://schemas.openxmlformats.org/officeDocument/2006/relationships/image" Target="../media/image58.jpeg"/><Relationship Id="rId12"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toastercentral.com/2mb1225bba.jpg" TargetMode="External"/><Relationship Id="rId11" Type="http://schemas.openxmlformats.org/officeDocument/2006/relationships/image" Target="../media/image61.jpeg"/><Relationship Id="rId5" Type="http://schemas.openxmlformats.org/officeDocument/2006/relationships/image" Target="../media/image57.jpeg"/><Relationship Id="rId10" Type="http://schemas.openxmlformats.org/officeDocument/2006/relationships/image" Target="../media/image60.jpeg"/><Relationship Id="rId4" Type="http://schemas.openxmlformats.org/officeDocument/2006/relationships/image" Target="../media/image56.jpeg"/><Relationship Id="rId9" Type="http://schemas.openxmlformats.org/officeDocument/2006/relationships/hyperlink" Target="http://www.ritterdental.com/Story/TheGoldenYears/1920sTriB.htm" TargetMode="External"/><Relationship Id="rId1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10Chp23-02p677.gif%20%20%20%20%20%20%20%20%20%20%20%20%20%20%20%20%20%20%20%20%20%20%20%20%20%20%20%20%20%20%20%20%20%20%20%20%20%20%20%20%20%20%20%20%20%20%2000019A15%0cMacintosh%20HD%20%20%20%20%20%20%20%20%20%20%20%20%20%20%20%20%20%20%20B2317375:"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4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pPr eaLnBrk="1" hangingPunct="1">
              <a:defRPr/>
            </a:pPr>
            <a:r>
              <a:rPr lang="en-US" dirty="0" smtClean="0"/>
              <a:t>End of progressivism!</a:t>
            </a:r>
          </a:p>
        </p:txBody>
      </p:sp>
      <p:sp>
        <p:nvSpPr>
          <p:cNvPr id="11267" name="Rectangle 3"/>
          <p:cNvSpPr>
            <a:spLocks noGrp="1" noChangeArrowheads="1"/>
          </p:cNvSpPr>
          <p:nvPr>
            <p:ph type="body" sz="half" idx="1"/>
          </p:nvPr>
        </p:nvSpPr>
        <p:spPr>
          <a:xfrm>
            <a:off x="1066800" y="1981200"/>
            <a:ext cx="3702050" cy="4114800"/>
          </a:xfrm>
        </p:spPr>
        <p:txBody>
          <a:bodyPr/>
          <a:lstStyle/>
          <a:p>
            <a:pPr eaLnBrk="1" hangingPunct="1">
              <a:defRPr/>
            </a:pPr>
            <a:r>
              <a:rPr lang="en-US" smtClean="0"/>
              <a:t>“Americans still have a mission to the world but we shall have to save ourselves before we can hope to save anyone else.” Henry Ford</a:t>
            </a:r>
          </a:p>
        </p:txBody>
      </p:sp>
      <p:pic>
        <p:nvPicPr>
          <p:cNvPr id="5125" name="Picture 7" descr="jb_civil_ford_1_e"/>
          <p:cNvPicPr>
            <a:picLocks noChangeAspect="1" noChangeArrowheads="1"/>
          </p:cNvPicPr>
          <p:nvPr/>
        </p:nvPicPr>
        <p:blipFill>
          <a:blip r:embed="rId2" cstate="print"/>
          <a:srcRect/>
          <a:stretch>
            <a:fillRect/>
          </a:stretch>
        </p:blipFill>
        <p:spPr bwMode="auto">
          <a:xfrm>
            <a:off x="4800600" y="1447800"/>
            <a:ext cx="3467100" cy="4419600"/>
          </a:xfrm>
          <a:prstGeom prst="rect">
            <a:avLst/>
          </a:prstGeom>
          <a:noFill/>
          <a:ln w="9525">
            <a:noFill/>
            <a:miter lim="800000"/>
            <a:headEnd/>
            <a:tailEnd/>
          </a:ln>
        </p:spPr>
      </p:pic>
    </p:spTree>
    <p:extLst>
      <p:ext uri="{BB962C8B-B14F-4D97-AF65-F5344CB8AC3E}">
        <p14:creationId xmlns:p14="http://schemas.microsoft.com/office/powerpoint/2010/main" val="831432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The News</a:t>
            </a:r>
          </a:p>
        </p:txBody>
      </p:sp>
      <p:sp>
        <p:nvSpPr>
          <p:cNvPr id="15363" name="Rectangle 3"/>
          <p:cNvSpPr>
            <a:spLocks noGrp="1" noChangeArrowheads="1"/>
          </p:cNvSpPr>
          <p:nvPr>
            <p:ph type="body" sz="half" idx="1"/>
          </p:nvPr>
        </p:nvSpPr>
        <p:spPr>
          <a:xfrm>
            <a:off x="1066800" y="1981200"/>
            <a:ext cx="3702050" cy="4114800"/>
          </a:xfrm>
        </p:spPr>
        <p:txBody>
          <a:bodyPr/>
          <a:lstStyle/>
          <a:p>
            <a:pPr eaLnBrk="1" hangingPunct="1">
              <a:lnSpc>
                <a:spcPct val="90000"/>
              </a:lnSpc>
              <a:defRPr/>
            </a:pPr>
            <a:r>
              <a:rPr lang="en-US" sz="2000" dirty="0" smtClean="0"/>
              <a:t>Leopold and Loeb; 2 Jewish boys, influenced by Nietzsche killed another because they were “supermen” life sentences not death (Darrow  - Chicago lawyer)argued that they were too influenced by teaching.)</a:t>
            </a:r>
            <a:br>
              <a:rPr lang="en-US" sz="2000" dirty="0" smtClean="0"/>
            </a:br>
            <a:endParaRPr lang="en-US" sz="2000" dirty="0" smtClean="0"/>
          </a:p>
          <a:p>
            <a:pPr eaLnBrk="1" hangingPunct="1">
              <a:lnSpc>
                <a:spcPct val="90000"/>
              </a:lnSpc>
              <a:defRPr/>
            </a:pPr>
            <a:r>
              <a:rPr lang="en-US" sz="2000" dirty="0" smtClean="0"/>
              <a:t>Black Sox Scandal – 1919</a:t>
            </a:r>
          </a:p>
          <a:p>
            <a:pPr eaLnBrk="1" hangingPunct="1">
              <a:lnSpc>
                <a:spcPct val="90000"/>
              </a:lnSpc>
              <a:buFont typeface="Wingdings" pitchFamily="2" charset="2"/>
              <a:buNone/>
              <a:defRPr/>
            </a:pPr>
            <a:endParaRPr lang="en-US" sz="2000" dirty="0" smtClean="0"/>
          </a:p>
          <a:p>
            <a:pPr eaLnBrk="1" hangingPunct="1">
              <a:lnSpc>
                <a:spcPct val="90000"/>
              </a:lnSpc>
              <a:defRPr/>
            </a:pPr>
            <a:r>
              <a:rPr lang="en-US" sz="2000" dirty="0" smtClean="0"/>
              <a:t>1919 – 3600 Strikes –police in Boston, general strike Seattle, series of letter bombs</a:t>
            </a:r>
          </a:p>
        </p:txBody>
      </p:sp>
      <p:pic>
        <p:nvPicPr>
          <p:cNvPr id="10245" name="Picture 6" descr="200px-Palmer_Bombing"/>
          <p:cNvPicPr>
            <a:picLocks noChangeAspect="1" noChangeArrowheads="1"/>
          </p:cNvPicPr>
          <p:nvPr/>
        </p:nvPicPr>
        <p:blipFill>
          <a:blip r:embed="rId2" cstate="print"/>
          <a:srcRect/>
          <a:stretch>
            <a:fillRect/>
          </a:stretch>
        </p:blipFill>
        <p:spPr bwMode="auto">
          <a:xfrm>
            <a:off x="5181600" y="2898775"/>
            <a:ext cx="3962400" cy="3959225"/>
          </a:xfrm>
          <a:prstGeom prst="rect">
            <a:avLst/>
          </a:prstGeom>
          <a:noFill/>
          <a:ln w="9525">
            <a:noFill/>
            <a:miter lim="800000"/>
            <a:headEnd/>
            <a:tailEnd/>
          </a:ln>
        </p:spPr>
      </p:pic>
      <p:pic>
        <p:nvPicPr>
          <p:cNvPr id="10246" name="Picture 8" descr="Political cartoon of the era depicting an anarchist attempting to destroy the Statue of Liberty."/>
          <p:cNvPicPr>
            <a:picLocks noChangeAspect="1" noChangeArrowheads="1"/>
          </p:cNvPicPr>
          <p:nvPr/>
        </p:nvPicPr>
        <p:blipFill>
          <a:blip r:embed="rId3" cstate="print"/>
          <a:srcRect/>
          <a:stretch>
            <a:fillRect/>
          </a:stretch>
        </p:blipFill>
        <p:spPr bwMode="auto">
          <a:xfrm>
            <a:off x="5994400" y="0"/>
            <a:ext cx="2540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52400" y="152400"/>
            <a:ext cx="5334000" cy="2971800"/>
          </a:xfrm>
        </p:spPr>
        <p:txBody>
          <a:bodyPr/>
          <a:lstStyle/>
          <a:p>
            <a:pPr>
              <a:lnSpc>
                <a:spcPct val="90000"/>
              </a:lnSpc>
              <a:defRPr/>
            </a:pPr>
            <a:r>
              <a:rPr lang="en-CA" sz="2400" b="1" dirty="0" smtClean="0">
                <a:solidFill>
                  <a:schemeClr val="tx2"/>
                </a:solidFill>
              </a:rPr>
              <a:t>Great Migration</a:t>
            </a:r>
            <a:r>
              <a:rPr lang="en-CA" sz="2400" b="1" dirty="0" smtClean="0"/>
              <a:t> </a:t>
            </a:r>
            <a:r>
              <a:rPr lang="en-CA" sz="2400" b="1" dirty="0" smtClean="0">
                <a:sym typeface="Wingdings" pitchFamily="2" charset="2"/>
              </a:rPr>
              <a:t></a:t>
            </a:r>
            <a:r>
              <a:rPr lang="en-CA" sz="2400" b="1" dirty="0" smtClean="0"/>
              <a:t> </a:t>
            </a:r>
            <a:r>
              <a:rPr lang="en-CA" sz="2400" b="1" dirty="0"/>
              <a:t>Black </a:t>
            </a:r>
            <a:r>
              <a:rPr lang="en-CA" sz="2400" b="1" dirty="0" smtClean="0"/>
              <a:t>ghettoes, </a:t>
            </a:r>
            <a:r>
              <a:rPr lang="en-CA" sz="2400" b="1" dirty="0"/>
              <a:t>i.e. </a:t>
            </a:r>
            <a:r>
              <a:rPr lang="en-CA" sz="2400" b="1" dirty="0">
                <a:solidFill>
                  <a:schemeClr val="tx2"/>
                </a:solidFill>
              </a:rPr>
              <a:t>Harlem</a:t>
            </a:r>
          </a:p>
          <a:p>
            <a:pPr>
              <a:lnSpc>
                <a:spcPct val="90000"/>
              </a:lnSpc>
              <a:defRPr/>
            </a:pPr>
            <a:r>
              <a:rPr lang="en-CA" sz="2400" b="1" dirty="0" smtClean="0"/>
              <a:t>a </a:t>
            </a:r>
            <a:r>
              <a:rPr lang="en-CA" sz="2400" b="1" dirty="0"/>
              <a:t>distinct Black culture flourished</a:t>
            </a:r>
          </a:p>
          <a:p>
            <a:pPr>
              <a:lnSpc>
                <a:spcPct val="90000"/>
              </a:lnSpc>
              <a:buFont typeface="Wingdings" pitchFamily="2" charset="2"/>
              <a:buNone/>
              <a:defRPr/>
            </a:pPr>
            <a:endParaRPr lang="en-US" sz="2400" b="1" dirty="0"/>
          </a:p>
        </p:txBody>
      </p:sp>
      <p:pic>
        <p:nvPicPr>
          <p:cNvPr id="40965" name="Picture 5" descr="world_war1_lg"/>
          <p:cNvPicPr>
            <a:picLocks noChangeAspect="1" noChangeArrowheads="1"/>
          </p:cNvPicPr>
          <p:nvPr/>
        </p:nvPicPr>
        <p:blipFill>
          <a:blip r:embed="rId3" cstate="print"/>
          <a:srcRect/>
          <a:stretch>
            <a:fillRect/>
          </a:stretch>
        </p:blipFill>
        <p:spPr bwMode="auto">
          <a:xfrm>
            <a:off x="5715000" y="457200"/>
            <a:ext cx="3295650" cy="2387600"/>
          </a:xfrm>
          <a:prstGeom prst="rect">
            <a:avLst/>
          </a:prstGeom>
          <a:noFill/>
          <a:ln w="9525">
            <a:noFill/>
            <a:miter lim="800000"/>
            <a:headEnd/>
            <a:tailEnd/>
          </a:ln>
        </p:spPr>
      </p:pic>
      <p:pic>
        <p:nvPicPr>
          <p:cNvPr id="40967" name="Picture 7" descr="image008"/>
          <p:cNvPicPr>
            <a:picLocks noChangeAspect="1" noChangeArrowheads="1"/>
          </p:cNvPicPr>
          <p:nvPr/>
        </p:nvPicPr>
        <p:blipFill>
          <a:blip r:embed="rId4" cstate="print"/>
          <a:srcRect/>
          <a:stretch>
            <a:fillRect/>
          </a:stretch>
        </p:blipFill>
        <p:spPr bwMode="auto">
          <a:xfrm>
            <a:off x="152400" y="2971800"/>
            <a:ext cx="5943600" cy="3962400"/>
          </a:xfrm>
          <a:prstGeom prst="rect">
            <a:avLst/>
          </a:prstGeom>
          <a:noFill/>
          <a:ln w="9525">
            <a:noFill/>
            <a:miter lim="800000"/>
            <a:headEnd/>
            <a:tailEnd/>
          </a:ln>
        </p:spPr>
      </p:pic>
      <p:pic>
        <p:nvPicPr>
          <p:cNvPr id="40969" name="Picture 9" descr="harlem"/>
          <p:cNvPicPr>
            <a:picLocks noChangeAspect="1" noChangeArrowheads="1"/>
          </p:cNvPicPr>
          <p:nvPr/>
        </p:nvPicPr>
        <p:blipFill>
          <a:blip r:embed="rId5" cstate="print"/>
          <a:srcRect/>
          <a:stretch>
            <a:fillRect/>
          </a:stretch>
        </p:blipFill>
        <p:spPr bwMode="auto">
          <a:xfrm>
            <a:off x="6248400" y="3962400"/>
            <a:ext cx="2895600" cy="2208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2000"/>
                                        <p:tgtEl>
                                          <p:spTgt spid="40967"/>
                                        </p:tgtEl>
                                      </p:cBhvr>
                                    </p:animEffect>
                                    <p:anim calcmode="lin" valueType="num">
                                      <p:cBhvr>
                                        <p:cTn id="8" dur="2000" fill="hold"/>
                                        <p:tgtEl>
                                          <p:spTgt spid="40967"/>
                                        </p:tgtEl>
                                        <p:attrNameLst>
                                          <p:attrName>style.rotation</p:attrName>
                                        </p:attrNameLst>
                                      </p:cBhvr>
                                      <p:tavLst>
                                        <p:tav tm="0">
                                          <p:val>
                                            <p:fltVal val="720"/>
                                          </p:val>
                                        </p:tav>
                                        <p:tav tm="100000">
                                          <p:val>
                                            <p:fltVal val="0"/>
                                          </p:val>
                                        </p:tav>
                                      </p:tavLst>
                                    </p:anim>
                                    <p:anim calcmode="lin" valueType="num">
                                      <p:cBhvr>
                                        <p:cTn id="9" dur="2000" fill="hold"/>
                                        <p:tgtEl>
                                          <p:spTgt spid="40967"/>
                                        </p:tgtEl>
                                        <p:attrNameLst>
                                          <p:attrName>ppt_h</p:attrName>
                                        </p:attrNameLst>
                                      </p:cBhvr>
                                      <p:tavLst>
                                        <p:tav tm="0">
                                          <p:val>
                                            <p:fltVal val="0"/>
                                          </p:val>
                                        </p:tav>
                                        <p:tav tm="100000">
                                          <p:val>
                                            <p:strVal val="#ppt_h"/>
                                          </p:val>
                                        </p:tav>
                                      </p:tavLst>
                                    </p:anim>
                                    <p:anim calcmode="lin" valueType="num">
                                      <p:cBhvr>
                                        <p:cTn id="10" dur="2000" fill="hold"/>
                                        <p:tgtEl>
                                          <p:spTgt spid="4096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Effect transition="in" filter="slide(fromBottom)">
                                      <p:cBhvr>
                                        <p:cTn id="15" dur="500"/>
                                        <p:tgtEl>
                                          <p:spTgt spid="4096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0965"/>
                                        </p:tgtEl>
                                        <p:attrNameLst>
                                          <p:attrName>style.visibility</p:attrName>
                                        </p:attrNameLst>
                                      </p:cBhvr>
                                      <p:to>
                                        <p:strVal val="visible"/>
                                      </p:to>
                                    </p:set>
                                    <p:animEffect transition="in" filter="dissolve">
                                      <p:cBhvr>
                                        <p:cTn id="20" dur="500"/>
                                        <p:tgtEl>
                                          <p:spTgt spid="409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969"/>
                                        </p:tgtEl>
                                        <p:attrNameLst>
                                          <p:attrName>style.visibility</p:attrName>
                                        </p:attrNameLst>
                                      </p:cBhvr>
                                      <p:to>
                                        <p:strVal val="visible"/>
                                      </p:to>
                                    </p:set>
                                    <p:animEffect transition="in" filter="fade">
                                      <p:cBhvr>
                                        <p:cTn id="25" dur="2000"/>
                                        <p:tgtEl>
                                          <p:spTgt spid="4096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0963">
                                            <p:txEl>
                                              <p:pRg st="1" end="1"/>
                                            </p:txEl>
                                          </p:spTgt>
                                        </p:tgtEl>
                                        <p:attrNameLst>
                                          <p:attrName>style.visibility</p:attrName>
                                        </p:attrNameLst>
                                      </p:cBhvr>
                                      <p:to>
                                        <p:strVal val="visible"/>
                                      </p:to>
                                    </p:set>
                                    <p:animEffect transition="in" filter="slide(fromBottom)">
                                      <p:cBhvr>
                                        <p:cTn id="30"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000" dirty="0" smtClean="0"/>
              <a:t>The Harlem Renaissance, “Negro Nationalism” </a:t>
            </a:r>
          </a:p>
        </p:txBody>
      </p:sp>
      <p:sp>
        <p:nvSpPr>
          <p:cNvPr id="17412" name="Rectangle 4"/>
          <p:cNvSpPr>
            <a:spLocks noGrp="1" noChangeArrowheads="1"/>
          </p:cNvSpPr>
          <p:nvPr>
            <p:ph type="body" sz="half" idx="1"/>
          </p:nvPr>
        </p:nvSpPr>
        <p:spPr>
          <a:xfrm>
            <a:off x="1066800" y="1981200"/>
            <a:ext cx="2895600" cy="4114800"/>
          </a:xfrm>
        </p:spPr>
        <p:txBody>
          <a:bodyPr/>
          <a:lstStyle/>
          <a:p>
            <a:pPr eaLnBrk="1" hangingPunct="1">
              <a:lnSpc>
                <a:spcPct val="80000"/>
              </a:lnSpc>
              <a:buFont typeface="Wingdings" pitchFamily="2" charset="2"/>
              <a:buNone/>
              <a:defRPr/>
            </a:pPr>
            <a:endParaRPr lang="en-US" sz="1800" dirty="0" smtClean="0"/>
          </a:p>
          <a:p>
            <a:pPr eaLnBrk="1" hangingPunct="1">
              <a:lnSpc>
                <a:spcPct val="80000"/>
              </a:lnSpc>
              <a:defRPr/>
            </a:pPr>
            <a:r>
              <a:rPr lang="en-US" sz="1800" dirty="0" smtClean="0"/>
              <a:t>Harlem Renaissance – celebration of a different culture </a:t>
            </a:r>
            <a:r>
              <a:rPr lang="en-US" sz="1600" dirty="0" smtClean="0"/>
              <a:t> </a:t>
            </a:r>
          </a:p>
        </p:txBody>
      </p:sp>
      <p:pic>
        <p:nvPicPr>
          <p:cNvPr id="13317" name="Picture 7" descr="harlem3"/>
          <p:cNvPicPr>
            <a:picLocks noChangeAspect="1" noChangeArrowheads="1"/>
          </p:cNvPicPr>
          <p:nvPr/>
        </p:nvPicPr>
        <p:blipFill>
          <a:blip r:embed="rId2" cstate="print"/>
          <a:srcRect/>
          <a:stretch>
            <a:fillRect/>
          </a:stretch>
        </p:blipFill>
        <p:spPr bwMode="auto">
          <a:xfrm>
            <a:off x="4419600" y="1676400"/>
            <a:ext cx="3971925"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the attitudes – </a:t>
            </a:r>
            <a:r>
              <a:rPr lang="en-US" sz="1800" dirty="0" smtClean="0"/>
              <a:t>would B. Washington have stated such ideas? </a:t>
            </a:r>
            <a:endParaRPr lang="en-US" sz="1800" dirty="0"/>
          </a:p>
        </p:txBody>
      </p:sp>
      <p:sp>
        <p:nvSpPr>
          <p:cNvPr id="19461" name="Rectangle 5"/>
          <p:cNvSpPr>
            <a:spLocks noGrp="1" noChangeArrowheads="1"/>
          </p:cNvSpPr>
          <p:nvPr>
            <p:ph sz="half" idx="1"/>
          </p:nvPr>
        </p:nvSpPr>
        <p:spPr/>
        <p:txBody>
          <a:bodyPr/>
          <a:lstStyle/>
          <a:p>
            <a:pPr eaLnBrk="1" hangingPunct="1">
              <a:lnSpc>
                <a:spcPct val="80000"/>
              </a:lnSpc>
              <a:defRPr/>
            </a:pPr>
            <a:r>
              <a:rPr lang="en-US" sz="1800" dirty="0" smtClean="0"/>
              <a:t>If we must die, let it not be like hogs</a:t>
            </a:r>
          </a:p>
          <a:p>
            <a:pPr eaLnBrk="1" hangingPunct="1">
              <a:lnSpc>
                <a:spcPct val="80000"/>
              </a:lnSpc>
              <a:defRPr/>
            </a:pPr>
            <a:r>
              <a:rPr lang="en-US" sz="1800" dirty="0" smtClean="0"/>
              <a:t>Hunted and penned in an inglorious spot…</a:t>
            </a:r>
          </a:p>
          <a:p>
            <a:pPr eaLnBrk="1" hangingPunct="1">
              <a:lnSpc>
                <a:spcPct val="80000"/>
              </a:lnSpc>
              <a:defRPr/>
            </a:pPr>
            <a:r>
              <a:rPr lang="en-US" sz="1800" dirty="0" smtClean="0"/>
              <a:t>Like men we’ll face the murderous cowardly pack, </a:t>
            </a:r>
          </a:p>
          <a:p>
            <a:pPr eaLnBrk="1" hangingPunct="1">
              <a:lnSpc>
                <a:spcPct val="80000"/>
              </a:lnSpc>
              <a:defRPr/>
            </a:pPr>
            <a:r>
              <a:rPr lang="en-US" sz="1800" dirty="0" smtClean="0"/>
              <a:t>Pressed to the wall, dying, but fighting back. – Claude McKay</a:t>
            </a:r>
          </a:p>
        </p:txBody>
      </p:sp>
      <p:sp>
        <p:nvSpPr>
          <p:cNvPr id="19462" name="Rectangle 6"/>
          <p:cNvSpPr>
            <a:spLocks noGrp="1" noChangeArrowheads="1"/>
          </p:cNvSpPr>
          <p:nvPr>
            <p:ph sz="half" idx="2"/>
          </p:nvPr>
        </p:nvSpPr>
        <p:spPr/>
        <p:txBody>
          <a:bodyPr/>
          <a:lstStyle/>
          <a:p>
            <a:pPr eaLnBrk="1" hangingPunct="1">
              <a:lnSpc>
                <a:spcPct val="80000"/>
              </a:lnSpc>
              <a:defRPr/>
            </a:pPr>
            <a:r>
              <a:rPr lang="en-US" sz="1800" smtClean="0"/>
              <a:t>I, too, sing America</a:t>
            </a:r>
          </a:p>
          <a:p>
            <a:pPr eaLnBrk="1" hangingPunct="1">
              <a:lnSpc>
                <a:spcPct val="80000"/>
              </a:lnSpc>
              <a:defRPr/>
            </a:pPr>
            <a:r>
              <a:rPr lang="en-US" sz="1800" smtClean="0"/>
              <a:t>I am the darker bother.</a:t>
            </a:r>
          </a:p>
          <a:p>
            <a:pPr eaLnBrk="1" hangingPunct="1">
              <a:lnSpc>
                <a:spcPct val="80000"/>
              </a:lnSpc>
              <a:defRPr/>
            </a:pPr>
            <a:r>
              <a:rPr lang="en-US" sz="1800" smtClean="0"/>
              <a:t>They send me to eat in the kitchen when company comes, </a:t>
            </a:r>
          </a:p>
          <a:p>
            <a:pPr eaLnBrk="1" hangingPunct="1">
              <a:lnSpc>
                <a:spcPct val="80000"/>
              </a:lnSpc>
              <a:defRPr/>
            </a:pPr>
            <a:r>
              <a:rPr lang="en-US" sz="1800" smtClean="0"/>
              <a:t>But I laugh and eat well, and grow strong. </a:t>
            </a:r>
          </a:p>
          <a:p>
            <a:pPr eaLnBrk="1" hangingPunct="1">
              <a:lnSpc>
                <a:spcPct val="80000"/>
              </a:lnSpc>
              <a:defRPr/>
            </a:pPr>
            <a:r>
              <a:rPr lang="en-US" sz="1800" smtClean="0"/>
              <a:t>Tomorrow, I’ll be at the table when company comes</a:t>
            </a:r>
          </a:p>
          <a:p>
            <a:pPr eaLnBrk="1" hangingPunct="1">
              <a:lnSpc>
                <a:spcPct val="80000"/>
              </a:lnSpc>
              <a:defRPr/>
            </a:pPr>
            <a:r>
              <a:rPr lang="en-US" sz="1800" smtClean="0"/>
              <a:t>Nobody’ll dare say to me “Eat in the kitchen,” then. </a:t>
            </a:r>
          </a:p>
          <a:p>
            <a:pPr eaLnBrk="1" hangingPunct="1">
              <a:lnSpc>
                <a:spcPct val="80000"/>
              </a:lnSpc>
              <a:defRPr/>
            </a:pPr>
            <a:r>
              <a:rPr lang="en-US" sz="1800" smtClean="0"/>
              <a:t>Besides, They’ll’’ see how beautiful I am and be ashamed – I, too, am American – Lanston Hughes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3886200" y="1447800"/>
            <a:ext cx="5257800" cy="5410200"/>
          </a:xfrm>
        </p:spPr>
        <p:txBody>
          <a:bodyPr/>
          <a:lstStyle/>
          <a:p>
            <a:pPr>
              <a:lnSpc>
                <a:spcPct val="90000"/>
              </a:lnSpc>
              <a:defRPr/>
            </a:pPr>
            <a:r>
              <a:rPr lang="en-CA" sz="2400" b="1" dirty="0"/>
              <a:t>Marcus Garvey </a:t>
            </a:r>
            <a:r>
              <a:rPr lang="en-CA" sz="2400" b="1" dirty="0" smtClean="0"/>
              <a:t> and the Universal </a:t>
            </a:r>
            <a:r>
              <a:rPr lang="en-CA" sz="2400" b="1" dirty="0"/>
              <a:t>Negro Improvement Association</a:t>
            </a:r>
          </a:p>
          <a:p>
            <a:pPr lvl="1">
              <a:lnSpc>
                <a:spcPct val="90000"/>
              </a:lnSpc>
              <a:defRPr/>
            </a:pPr>
            <a:r>
              <a:rPr lang="en-CA" sz="2000" b="1" dirty="0"/>
              <a:t>believed in Black pride</a:t>
            </a:r>
          </a:p>
          <a:p>
            <a:pPr lvl="1">
              <a:lnSpc>
                <a:spcPct val="90000"/>
              </a:lnSpc>
              <a:defRPr/>
            </a:pPr>
            <a:r>
              <a:rPr lang="en-CA" sz="2000" b="1" dirty="0"/>
              <a:t>advocated </a:t>
            </a:r>
            <a:r>
              <a:rPr lang="en-CA" sz="2000" b="1" dirty="0" smtClean="0"/>
              <a:t> Black Nationalism, economic self-determinism and even a </a:t>
            </a:r>
            <a:r>
              <a:rPr lang="en-CA" sz="2000" b="1" dirty="0"/>
              <a:t>return to </a:t>
            </a:r>
            <a:r>
              <a:rPr lang="en-CA" sz="2000" b="1" dirty="0" smtClean="0"/>
              <a:t>Africa </a:t>
            </a:r>
            <a:endParaRPr lang="en-CA" sz="2000" b="1" dirty="0"/>
          </a:p>
        </p:txBody>
      </p:sp>
      <p:pic>
        <p:nvPicPr>
          <p:cNvPr id="43013" name="Picture 5" descr="Marcus Garvey"/>
          <p:cNvPicPr>
            <a:picLocks noChangeAspect="1" noChangeArrowheads="1"/>
          </p:cNvPicPr>
          <p:nvPr/>
        </p:nvPicPr>
        <p:blipFill>
          <a:blip r:embed="rId3" cstate="print"/>
          <a:srcRect/>
          <a:stretch>
            <a:fillRect/>
          </a:stretch>
        </p:blipFill>
        <p:spPr bwMode="auto">
          <a:xfrm>
            <a:off x="609600" y="457200"/>
            <a:ext cx="2638425" cy="3238500"/>
          </a:xfrm>
          <a:prstGeom prst="rect">
            <a:avLst/>
          </a:prstGeom>
          <a:noFill/>
          <a:ln w="9525">
            <a:noFill/>
            <a:miter lim="800000"/>
            <a:headEnd/>
            <a:tailEnd/>
          </a:ln>
        </p:spPr>
      </p:pic>
      <p:pic>
        <p:nvPicPr>
          <p:cNvPr id="43015" name="Picture 7" descr="s_yarmouth"/>
          <p:cNvPicPr>
            <a:picLocks noChangeAspect="1" noChangeArrowheads="1"/>
          </p:cNvPicPr>
          <p:nvPr/>
        </p:nvPicPr>
        <p:blipFill>
          <a:blip r:embed="rId4" cstate="print"/>
          <a:srcRect/>
          <a:stretch>
            <a:fillRect/>
          </a:stretch>
        </p:blipFill>
        <p:spPr bwMode="auto">
          <a:xfrm>
            <a:off x="457200" y="3962400"/>
            <a:ext cx="3048000" cy="2492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slide(fromBottom)">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dissolve">
                                      <p:cBhvr>
                                        <p:cTn id="12" dur="500"/>
                                        <p:tgtEl>
                                          <p:spTgt spid="430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slide(fromBottom)">
                                      <p:cBhvr>
                                        <p:cTn id="17" dur="500"/>
                                        <p:tgtEl>
                                          <p:spTgt spid="43011">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43011">
                                            <p:txEl>
                                              <p:pRg st="2" end="2"/>
                                            </p:txEl>
                                          </p:spTgt>
                                        </p:tgtEl>
                                        <p:attrNameLst>
                                          <p:attrName>style.visibility</p:attrName>
                                        </p:attrNameLst>
                                      </p:cBhvr>
                                      <p:to>
                                        <p:strVal val="visible"/>
                                      </p:to>
                                    </p:set>
                                    <p:animEffect transition="in" filter="slide(fromBottom)">
                                      <p:cBhvr>
                                        <p:cTn id="20" dur="500"/>
                                        <p:tgtEl>
                                          <p:spTgt spid="430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3015"/>
                                        </p:tgtEl>
                                        <p:attrNameLst>
                                          <p:attrName>style.visibility</p:attrName>
                                        </p:attrNameLst>
                                      </p:cBhvr>
                                      <p:to>
                                        <p:strVal val="visible"/>
                                      </p:to>
                                    </p:set>
                                    <p:animEffect transition="in" filter="dissolve">
                                      <p:cBhvr>
                                        <p:cTn id="25"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685800" y="990600"/>
            <a:ext cx="8229600" cy="609600"/>
          </a:xfrm>
        </p:spPr>
        <p:txBody>
          <a:bodyPr/>
          <a:lstStyle/>
          <a:p>
            <a:r>
              <a:rPr lang="en-US" sz="4000" dirty="0"/>
              <a:t>ROLE OF WOMEN – the “flapper</a:t>
            </a:r>
            <a:r>
              <a:rPr lang="en-US" sz="4000" dirty="0" smtClean="0"/>
              <a:t>” – do not overgeneralize – which women were flappers? </a:t>
            </a:r>
            <a:endParaRPr lang="en-US" sz="4000" dirty="0"/>
          </a:p>
        </p:txBody>
      </p:sp>
      <p:sp>
        <p:nvSpPr>
          <p:cNvPr id="315395" name="Rectangle 3"/>
          <p:cNvSpPr>
            <a:spLocks noGrp="1" noChangeArrowheads="1"/>
          </p:cNvSpPr>
          <p:nvPr>
            <p:ph type="body" idx="1"/>
          </p:nvPr>
        </p:nvSpPr>
        <p:spPr>
          <a:xfrm>
            <a:off x="685800" y="1981200"/>
            <a:ext cx="7315200" cy="685800"/>
          </a:xfrm>
        </p:spPr>
        <p:txBody>
          <a:bodyPr/>
          <a:lstStyle/>
          <a:p>
            <a:r>
              <a:rPr lang="en-US" dirty="0" smtClean="0"/>
              <a:t> –</a:t>
            </a:r>
            <a:endParaRPr lang="en-US" dirty="0"/>
          </a:p>
        </p:txBody>
      </p:sp>
      <p:pic>
        <p:nvPicPr>
          <p:cNvPr id="315400" name="Picture 8" descr="Bobbed hair as worn by Louise Brooks"/>
          <p:cNvPicPr>
            <a:picLocks noChangeAspect="1" noChangeArrowheads="1"/>
          </p:cNvPicPr>
          <p:nvPr/>
        </p:nvPicPr>
        <p:blipFill>
          <a:blip r:embed="rId3" cstate="print"/>
          <a:srcRect/>
          <a:stretch>
            <a:fillRect/>
          </a:stretch>
        </p:blipFill>
        <p:spPr bwMode="auto">
          <a:xfrm>
            <a:off x="1295400" y="2971800"/>
            <a:ext cx="2652713" cy="3276600"/>
          </a:xfrm>
          <a:prstGeom prst="rect">
            <a:avLst/>
          </a:prstGeom>
          <a:noFill/>
        </p:spPr>
      </p:pic>
      <p:pic>
        <p:nvPicPr>
          <p:cNvPr id="315402" name="Picture 10" descr="flapper"/>
          <p:cNvPicPr>
            <a:picLocks noChangeAspect="1" noChangeArrowheads="1"/>
          </p:cNvPicPr>
          <p:nvPr/>
        </p:nvPicPr>
        <p:blipFill>
          <a:blip r:embed="rId4" cstate="print"/>
          <a:srcRect/>
          <a:stretch>
            <a:fillRect/>
          </a:stretch>
        </p:blipFill>
        <p:spPr bwMode="auto">
          <a:xfrm>
            <a:off x="4419600" y="2971800"/>
            <a:ext cx="2643188" cy="3276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228600" y="152400"/>
            <a:ext cx="4267200" cy="6705600"/>
          </a:xfrm>
        </p:spPr>
        <p:txBody>
          <a:bodyPr/>
          <a:lstStyle/>
          <a:p>
            <a:pPr marL="0" indent="0">
              <a:lnSpc>
                <a:spcPct val="90000"/>
              </a:lnSpc>
              <a:buNone/>
              <a:defRPr/>
            </a:pPr>
            <a:endParaRPr lang="en-CA" sz="2000" b="1" dirty="0"/>
          </a:p>
          <a:p>
            <a:pPr>
              <a:lnSpc>
                <a:spcPct val="90000"/>
              </a:lnSpc>
              <a:defRPr/>
            </a:pPr>
            <a:r>
              <a:rPr lang="en-CA" sz="2000" b="1" dirty="0"/>
              <a:t>1920 - 19th Amendment </a:t>
            </a:r>
          </a:p>
          <a:p>
            <a:pPr>
              <a:lnSpc>
                <a:spcPct val="90000"/>
              </a:lnSpc>
              <a:defRPr/>
            </a:pPr>
            <a:r>
              <a:rPr lang="en-CA" sz="2000" b="1" dirty="0" smtClean="0"/>
              <a:t>more </a:t>
            </a:r>
            <a:r>
              <a:rPr lang="en-CA" sz="2000" b="1" dirty="0"/>
              <a:t>women worked outside the home</a:t>
            </a:r>
          </a:p>
          <a:p>
            <a:pPr>
              <a:lnSpc>
                <a:spcPct val="90000"/>
              </a:lnSpc>
              <a:defRPr/>
            </a:pPr>
            <a:r>
              <a:rPr lang="en-CA" sz="2000" b="1" dirty="0" smtClean="0"/>
              <a:t>more </a:t>
            </a:r>
            <a:r>
              <a:rPr lang="en-CA" sz="2000" b="1" dirty="0"/>
              <a:t>women went to college and clamoured to join the </a:t>
            </a:r>
            <a:r>
              <a:rPr lang="en-CA" sz="2000" b="1" dirty="0" smtClean="0"/>
              <a:t>professions</a:t>
            </a:r>
          </a:p>
          <a:p>
            <a:pPr lvl="1">
              <a:lnSpc>
                <a:spcPct val="90000"/>
              </a:lnSpc>
              <a:defRPr/>
            </a:pPr>
            <a:r>
              <a:rPr lang="en-CA" sz="1600" b="1" dirty="0" smtClean="0"/>
              <a:t>More in 20s than any decade till 70s</a:t>
            </a:r>
            <a:endParaRPr lang="en-CA" sz="1600" b="1" dirty="0"/>
          </a:p>
          <a:p>
            <a:pPr>
              <a:lnSpc>
                <a:spcPct val="90000"/>
              </a:lnSpc>
              <a:defRPr/>
            </a:pPr>
            <a:r>
              <a:rPr lang="en-CA" sz="2000" b="1" dirty="0"/>
              <a:t>women didn't want to sacrifice wartime gains - amounted to a social revolt</a:t>
            </a:r>
          </a:p>
          <a:p>
            <a:pPr>
              <a:lnSpc>
                <a:spcPct val="90000"/>
              </a:lnSpc>
              <a:defRPr/>
            </a:pPr>
            <a:r>
              <a:rPr lang="en-CA" sz="2000" b="1" dirty="0"/>
              <a:t>characterized by the FLAPPER/ "new woman"</a:t>
            </a:r>
          </a:p>
          <a:p>
            <a:pPr lvl="1">
              <a:lnSpc>
                <a:spcPct val="90000"/>
              </a:lnSpc>
              <a:defRPr/>
            </a:pPr>
            <a:r>
              <a:rPr lang="en-CA" sz="2000" b="1" dirty="0"/>
              <a:t>(bobbed hair, short dresses, smoked in public...)</a:t>
            </a:r>
            <a:endParaRPr lang="en-US" sz="2000" b="1" dirty="0"/>
          </a:p>
        </p:txBody>
      </p:sp>
      <p:pic>
        <p:nvPicPr>
          <p:cNvPr id="45063" name="Picture 7" descr="Photograph:Women casting their votes in New York City, c. 1920s."/>
          <p:cNvPicPr>
            <a:picLocks noChangeAspect="1" noChangeArrowheads="1"/>
          </p:cNvPicPr>
          <p:nvPr/>
        </p:nvPicPr>
        <p:blipFill>
          <a:blip r:embed="rId3" cstate="print"/>
          <a:srcRect/>
          <a:stretch>
            <a:fillRect/>
          </a:stretch>
        </p:blipFill>
        <p:spPr bwMode="auto">
          <a:xfrm>
            <a:off x="4876800" y="0"/>
            <a:ext cx="2971800" cy="2403475"/>
          </a:xfrm>
          <a:prstGeom prst="rect">
            <a:avLst/>
          </a:prstGeom>
          <a:noFill/>
          <a:ln w="9525">
            <a:noFill/>
            <a:miter lim="800000"/>
            <a:headEnd/>
            <a:tailEnd/>
          </a:ln>
        </p:spPr>
      </p:pic>
      <p:pic>
        <p:nvPicPr>
          <p:cNvPr id="45065" name="Picture 9" descr="collections_women_working"/>
          <p:cNvPicPr>
            <a:picLocks noChangeAspect="1" noChangeArrowheads="1"/>
          </p:cNvPicPr>
          <p:nvPr/>
        </p:nvPicPr>
        <p:blipFill>
          <a:blip r:embed="rId4" cstate="print"/>
          <a:srcRect/>
          <a:stretch>
            <a:fillRect/>
          </a:stretch>
        </p:blipFill>
        <p:spPr bwMode="auto">
          <a:xfrm>
            <a:off x="5410200" y="3505200"/>
            <a:ext cx="2857500" cy="226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slide(fromBottom)">
                                      <p:cBhvr>
                                        <p:cTn id="7" dur="500"/>
                                        <p:tgtEl>
                                          <p:spTgt spid="45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063"/>
                                        </p:tgtEl>
                                        <p:attrNameLst>
                                          <p:attrName>style.visibility</p:attrName>
                                        </p:attrNameLst>
                                      </p:cBhvr>
                                      <p:to>
                                        <p:strVal val="visible"/>
                                      </p:to>
                                    </p:set>
                                    <p:animEffect transition="in" filter="dissolve">
                                      <p:cBhvr>
                                        <p:cTn id="12" dur="500"/>
                                        <p:tgtEl>
                                          <p:spTgt spid="4506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slide(fromBottom)">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065"/>
                                        </p:tgtEl>
                                        <p:attrNameLst>
                                          <p:attrName>style.visibility</p:attrName>
                                        </p:attrNameLst>
                                      </p:cBhvr>
                                      <p:to>
                                        <p:strVal val="visible"/>
                                      </p:to>
                                    </p:set>
                                    <p:animEffect transition="in" filter="dissolve">
                                      <p:cBhvr>
                                        <p:cTn id="22" dur="500"/>
                                        <p:tgtEl>
                                          <p:spTgt spid="4506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slide(fromBottom)">
                                      <p:cBhvr>
                                        <p:cTn id="27" dur="500"/>
                                        <p:tgtEl>
                                          <p:spTgt spid="450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45059">
                                            <p:txEl>
                                              <p:pRg st="4" end="4"/>
                                            </p:txEl>
                                          </p:spTgt>
                                        </p:tgtEl>
                                        <p:attrNameLst>
                                          <p:attrName>style.visibility</p:attrName>
                                        </p:attrNameLst>
                                      </p:cBhvr>
                                      <p:to>
                                        <p:strVal val="visible"/>
                                      </p:to>
                                    </p:set>
                                    <p:animEffect transition="in" filter="slide(fromBottom)">
                                      <p:cBhvr>
                                        <p:cTn id="32" dur="500"/>
                                        <p:tgtEl>
                                          <p:spTgt spid="45059">
                                            <p:txEl>
                                              <p:pRg st="4" end="4"/>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45059">
                                            <p:txEl>
                                              <p:pRg st="5" end="5"/>
                                            </p:txEl>
                                          </p:spTgt>
                                        </p:tgtEl>
                                        <p:attrNameLst>
                                          <p:attrName>style.visibility</p:attrName>
                                        </p:attrNameLst>
                                      </p:cBhvr>
                                      <p:to>
                                        <p:strVal val="visible"/>
                                      </p:to>
                                    </p:set>
                                    <p:animEffect transition="in" filter="slide(fromBottom)">
                                      <p:cBhvr>
                                        <p:cTn id="35" dur="500"/>
                                        <p:tgtEl>
                                          <p:spTgt spid="4505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45059">
                                            <p:txEl>
                                              <p:pRg st="6" end="6"/>
                                            </p:txEl>
                                          </p:spTgt>
                                        </p:tgtEl>
                                        <p:attrNameLst>
                                          <p:attrName>style.visibility</p:attrName>
                                        </p:attrNameLst>
                                      </p:cBhvr>
                                      <p:to>
                                        <p:strVal val="visible"/>
                                      </p:to>
                                    </p:set>
                                    <p:animEffect transition="in" filter="slide(fromBottom)">
                                      <p:cBhvr>
                                        <p:cTn id="40" dur="500"/>
                                        <p:tgtEl>
                                          <p:spTgt spid="45059">
                                            <p:txEl>
                                              <p:pRg st="6" end="6"/>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45059">
                                            <p:txEl>
                                              <p:pRg st="7" end="7"/>
                                            </p:txEl>
                                          </p:spTgt>
                                        </p:tgtEl>
                                        <p:attrNameLst>
                                          <p:attrName>style.visibility</p:attrName>
                                        </p:attrNameLst>
                                      </p:cBhvr>
                                      <p:to>
                                        <p:strVal val="visible"/>
                                      </p:to>
                                    </p:set>
                                    <p:animEffect transition="in" filter="slide(fromBottom)">
                                      <p:cBhvr>
                                        <p:cTn id="43"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body" sz="half" idx="1"/>
          </p:nvPr>
        </p:nvSpPr>
        <p:spPr>
          <a:xfrm>
            <a:off x="1066800" y="1981200"/>
            <a:ext cx="3702050" cy="4114800"/>
          </a:xfrm>
        </p:spPr>
        <p:txBody>
          <a:bodyPr/>
          <a:lstStyle/>
          <a:p>
            <a:pPr eaLnBrk="1" hangingPunct="1">
              <a:lnSpc>
                <a:spcPct val="80000"/>
              </a:lnSpc>
              <a:defRPr/>
            </a:pPr>
            <a:r>
              <a:rPr lang="en-US" sz="2400" smtClean="0"/>
              <a:t>Perception of sexual revolution – flappers, literature, movies, magazines</a:t>
            </a:r>
          </a:p>
          <a:p>
            <a:pPr eaLnBrk="1" hangingPunct="1">
              <a:lnSpc>
                <a:spcPct val="80000"/>
              </a:lnSpc>
              <a:defRPr/>
            </a:pPr>
            <a:r>
              <a:rPr lang="en-US" sz="2400" smtClean="0"/>
              <a:t>“none of the Victorian mothers had any idea how causally their daughters were accustomed to be kissed” – 47% claimed sex before marriage (3/4 with future husbands) </a:t>
            </a:r>
          </a:p>
        </p:txBody>
      </p:sp>
      <p:pic>
        <p:nvPicPr>
          <p:cNvPr id="16389" name="Picture 8" descr="flapper"/>
          <p:cNvPicPr>
            <a:picLocks noChangeAspect="1" noChangeArrowheads="1"/>
          </p:cNvPicPr>
          <p:nvPr/>
        </p:nvPicPr>
        <p:blipFill>
          <a:blip r:embed="rId2" cstate="print"/>
          <a:srcRect/>
          <a:stretch>
            <a:fillRect/>
          </a:stretch>
        </p:blipFill>
        <p:spPr bwMode="auto">
          <a:xfrm>
            <a:off x="5257800" y="990600"/>
            <a:ext cx="27527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Warmup:  Have you been reading? Have you been reviewing your work?   Answer the “quiz” questions in your notebook. Do not mark on sheet. </a:t>
            </a:r>
            <a:endParaRPr lang="en-US" dirty="0" smtClean="0"/>
          </a:p>
          <a:p>
            <a:pPr lvl="1"/>
            <a:r>
              <a:rPr lang="en-US" dirty="0" smtClean="0"/>
              <a:t>Part D on page 284 – 285 and Part F </a:t>
            </a:r>
            <a:r>
              <a:rPr lang="en-US" smtClean="0"/>
              <a:t>on page 286</a:t>
            </a:r>
            <a:r>
              <a:rPr lang="en-US" smtClean="0"/>
              <a:t> </a:t>
            </a:r>
            <a:endParaRPr lang="en-US" dirty="0"/>
          </a:p>
        </p:txBody>
      </p:sp>
    </p:spTree>
    <p:extLst>
      <p:ext uri="{BB962C8B-B14F-4D97-AF65-F5344CB8AC3E}">
        <p14:creationId xmlns:p14="http://schemas.microsoft.com/office/powerpoint/2010/main" val="162835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3886200" cy="1431925"/>
          </a:xfrm>
        </p:spPr>
        <p:txBody>
          <a:bodyPr/>
          <a:lstStyle/>
          <a:p>
            <a:r>
              <a:rPr lang="en-US" sz="2400" dirty="0" smtClean="0"/>
              <a:t>Backlash (reaction to change and progressivism)</a:t>
            </a:r>
            <a:br>
              <a:rPr lang="en-US" sz="2400" dirty="0" smtClean="0"/>
            </a:br>
            <a:r>
              <a:rPr lang="en-US" sz="2400" dirty="0" smtClean="0"/>
              <a:t>– The Guardians</a:t>
            </a:r>
            <a:endParaRPr lang="en-US" sz="24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4914900" y="914400"/>
            <a:ext cx="3695700" cy="5181600"/>
          </a:xfrm>
        </p:spPr>
        <p:txBody>
          <a:bodyPr/>
          <a:lstStyle/>
          <a:p>
            <a:pPr eaLnBrk="1" hangingPunct="1">
              <a:lnSpc>
                <a:spcPct val="80000"/>
              </a:lnSpc>
              <a:defRPr/>
            </a:pPr>
            <a:r>
              <a:rPr lang="en-US" sz="1600" dirty="0" smtClean="0"/>
              <a:t>The Red Scare (continuation of prejudice of WWI)</a:t>
            </a:r>
          </a:p>
          <a:p>
            <a:pPr lvl="1" eaLnBrk="1" hangingPunct="1">
              <a:lnSpc>
                <a:spcPct val="80000"/>
              </a:lnSpc>
              <a:defRPr/>
            </a:pPr>
            <a:endParaRPr lang="en-US" sz="1600" dirty="0" smtClean="0"/>
          </a:p>
          <a:p>
            <a:pPr lvl="1" eaLnBrk="1" hangingPunct="1">
              <a:lnSpc>
                <a:spcPct val="80000"/>
              </a:lnSpc>
              <a:defRPr/>
            </a:pPr>
            <a:r>
              <a:rPr lang="en-US" sz="1600" dirty="0" smtClean="0"/>
              <a:t>Prompted by: </a:t>
            </a:r>
          </a:p>
          <a:p>
            <a:pPr lvl="2" eaLnBrk="1" hangingPunct="1">
              <a:lnSpc>
                <a:spcPct val="80000"/>
              </a:lnSpc>
              <a:defRPr/>
            </a:pPr>
            <a:r>
              <a:rPr lang="en-US" sz="1600" dirty="0" smtClean="0"/>
              <a:t>Bolshevik revolution IWW, steel strike, police strike in Boston, </a:t>
            </a:r>
          </a:p>
          <a:p>
            <a:pPr lvl="2" eaLnBrk="1" hangingPunct="1">
              <a:lnSpc>
                <a:spcPct val="80000"/>
              </a:lnSpc>
              <a:defRPr/>
            </a:pPr>
            <a:r>
              <a:rPr lang="en-US" sz="1600" dirty="0" smtClean="0"/>
              <a:t>1919 strikes - </a:t>
            </a:r>
          </a:p>
          <a:p>
            <a:pPr lvl="2" eaLnBrk="1" hangingPunct="1">
              <a:lnSpc>
                <a:spcPct val="80000"/>
              </a:lnSpc>
              <a:defRPr/>
            </a:pPr>
            <a:r>
              <a:rPr lang="en-US" sz="1600" dirty="0" smtClean="0"/>
              <a:t>Nearly 40 bombs intercepted by Post Office – one addressed to the AG</a:t>
            </a:r>
          </a:p>
          <a:p>
            <a:pPr lvl="1" eaLnBrk="1" hangingPunct="1">
              <a:lnSpc>
                <a:spcPct val="80000"/>
              </a:lnSpc>
              <a:defRPr/>
            </a:pPr>
            <a:r>
              <a:rPr lang="en-US" sz="1600" dirty="0" smtClean="0">
                <a:sym typeface="Wingdings" pitchFamily="2" charset="2"/>
              </a:rPr>
              <a:t></a:t>
            </a:r>
            <a:r>
              <a:rPr lang="en-US" sz="1600" dirty="0" smtClean="0"/>
              <a:t>State Laws passed that made the mere advocacy of violence to secure change unlawful</a:t>
            </a:r>
          </a:p>
          <a:p>
            <a:pPr lvl="1" eaLnBrk="1" hangingPunct="1">
              <a:lnSpc>
                <a:spcPct val="80000"/>
              </a:lnSpc>
              <a:defRPr/>
            </a:pPr>
            <a:r>
              <a:rPr lang="en-US" sz="1600" dirty="0" smtClean="0">
                <a:sym typeface="Wingdings" pitchFamily="2" charset="2"/>
              </a:rPr>
              <a:t></a:t>
            </a:r>
            <a:r>
              <a:rPr lang="en-US" sz="1600" dirty="0" smtClean="0"/>
              <a:t>Anti- union activities </a:t>
            </a:r>
          </a:p>
          <a:p>
            <a:pPr lvl="1" eaLnBrk="1" hangingPunct="1">
              <a:lnSpc>
                <a:spcPct val="80000"/>
              </a:lnSpc>
              <a:defRPr/>
            </a:pPr>
            <a:r>
              <a:rPr lang="en-US" sz="1600" dirty="0" smtClean="0">
                <a:sym typeface="Wingdings" pitchFamily="2" charset="2"/>
              </a:rPr>
              <a:t></a:t>
            </a:r>
            <a:r>
              <a:rPr lang="en-US" sz="1600" dirty="0" smtClean="0"/>
              <a:t>Palmer Raids. </a:t>
            </a:r>
          </a:p>
          <a:p>
            <a:pPr lvl="2" eaLnBrk="1" hangingPunct="1">
              <a:lnSpc>
                <a:spcPct val="80000"/>
              </a:lnSpc>
              <a:defRPr/>
            </a:pPr>
            <a:r>
              <a:rPr lang="en-US" sz="1600" dirty="0" smtClean="0"/>
              <a:t>5000 suspects rounded up without warrants/homes offices ransacked. </a:t>
            </a:r>
          </a:p>
          <a:p>
            <a:pPr lvl="2" eaLnBrk="1" hangingPunct="1">
              <a:lnSpc>
                <a:spcPct val="80000"/>
              </a:lnSpc>
              <a:defRPr/>
            </a:pPr>
            <a:r>
              <a:rPr lang="en-US" sz="1600" dirty="0" smtClean="0"/>
              <a:t>600 aliens deported. Without benefit of hearing</a:t>
            </a:r>
            <a:r>
              <a:rPr lang="en-US" sz="1200" dirty="0" smtClean="0"/>
              <a:t>. </a:t>
            </a:r>
          </a:p>
          <a:p>
            <a:endParaRPr lang="en-US" dirty="0"/>
          </a:p>
        </p:txBody>
      </p:sp>
      <p:pic>
        <p:nvPicPr>
          <p:cNvPr id="5" name="Picture 7" descr="statue"/>
          <p:cNvPicPr>
            <a:picLocks noChangeAspect="1" noChangeArrowheads="1"/>
          </p:cNvPicPr>
          <p:nvPr/>
        </p:nvPicPr>
        <p:blipFill>
          <a:blip r:embed="rId2" cstate="print"/>
          <a:srcRect/>
          <a:stretch>
            <a:fillRect/>
          </a:stretch>
        </p:blipFill>
        <p:spPr bwMode="auto">
          <a:xfrm>
            <a:off x="1447800" y="3429000"/>
            <a:ext cx="2649538" cy="30181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Warmup:  Answer the following using </a:t>
            </a:r>
            <a:r>
              <a:rPr lang="en-US" smtClean="0"/>
              <a:t>the handout.  </a:t>
            </a:r>
            <a:endParaRPr lang="en-US" dirty="0"/>
          </a:p>
        </p:txBody>
      </p:sp>
      <p:sp>
        <p:nvSpPr>
          <p:cNvPr id="6" name="Content Placeholder 5"/>
          <p:cNvSpPr>
            <a:spLocks noGrp="1"/>
          </p:cNvSpPr>
          <p:nvPr>
            <p:ph idx="1"/>
          </p:nvPr>
        </p:nvSpPr>
        <p:spPr/>
        <p:txBody>
          <a:bodyPr/>
          <a:lstStyle/>
          <a:p>
            <a:pPr lvl="0">
              <a:buFont typeface="+mj-lt"/>
              <a:buAutoNum type="arabicPeriod"/>
            </a:pPr>
            <a:r>
              <a:rPr lang="en-US" sz="1800" dirty="0">
                <a:effectLst/>
              </a:rPr>
              <a:t>The 1920s are often perceived as a period of great wealth.  What evidence does the author present that America during the 1920s was increasingly prosperous? </a:t>
            </a:r>
          </a:p>
          <a:p>
            <a:pPr lvl="0">
              <a:buFont typeface="+mj-lt"/>
              <a:buAutoNum type="arabicPeriod"/>
            </a:pPr>
            <a:r>
              <a:rPr lang="en-US" sz="1800" dirty="0">
                <a:effectLst/>
              </a:rPr>
              <a:t>What new products were available during the 1920s? </a:t>
            </a:r>
          </a:p>
          <a:p>
            <a:pPr lvl="0">
              <a:buFont typeface="+mj-lt"/>
              <a:buAutoNum type="arabicPeriod"/>
            </a:pPr>
            <a:r>
              <a:rPr lang="en-US" sz="1800" dirty="0">
                <a:effectLst/>
              </a:rPr>
              <a:t>In what ways did electricity transform American households? </a:t>
            </a:r>
          </a:p>
          <a:p>
            <a:pPr lvl="0">
              <a:buFont typeface="+mj-lt"/>
              <a:buAutoNum type="arabicPeriod"/>
            </a:pPr>
            <a:r>
              <a:rPr lang="en-US" sz="1800" dirty="0">
                <a:effectLst/>
              </a:rPr>
              <a:t>What changes occurring during the 1920s in America frightened many Americans? What did these Americans long for? </a:t>
            </a:r>
          </a:p>
          <a:p>
            <a:pPr lvl="0">
              <a:buFont typeface="+mj-lt"/>
              <a:buAutoNum type="arabicPeriod"/>
            </a:pPr>
            <a:r>
              <a:rPr lang="en-US" sz="1800" dirty="0">
                <a:effectLst/>
              </a:rPr>
              <a:t>In what way was the 1920s economy unhealthy? In what way did this lead to an economic disaster? </a:t>
            </a:r>
          </a:p>
          <a:p>
            <a:pPr marL="514350" indent="-514350">
              <a:buFont typeface="+mj-lt"/>
              <a:buAutoNum type="arabicPeriod"/>
            </a:pPr>
            <a:endParaRPr lang="en-US" dirty="0"/>
          </a:p>
        </p:txBody>
      </p:sp>
    </p:spTree>
    <p:extLst>
      <p:ext uri="{BB962C8B-B14F-4D97-AF65-F5344CB8AC3E}">
        <p14:creationId xmlns:p14="http://schemas.microsoft.com/office/powerpoint/2010/main" val="31974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Nativism</a:t>
            </a:r>
          </a:p>
        </p:txBody>
      </p:sp>
      <p:sp>
        <p:nvSpPr>
          <p:cNvPr id="44036" name="Rectangle 4"/>
          <p:cNvSpPr>
            <a:spLocks noGrp="1" noChangeArrowheads="1"/>
          </p:cNvSpPr>
          <p:nvPr>
            <p:ph type="body" sz="half" idx="1"/>
          </p:nvPr>
        </p:nvSpPr>
        <p:spPr/>
        <p:txBody>
          <a:bodyPr/>
          <a:lstStyle/>
          <a:p>
            <a:pPr eaLnBrk="1" hangingPunct="1">
              <a:lnSpc>
                <a:spcPct val="80000"/>
              </a:lnSpc>
              <a:defRPr/>
            </a:pPr>
            <a:r>
              <a:rPr lang="en-US" sz="2000" dirty="0" smtClean="0"/>
              <a:t>Emergency Act of 1921; immigrants = 3% of that nationality living in US in 1910</a:t>
            </a:r>
          </a:p>
          <a:p>
            <a:pPr eaLnBrk="1" hangingPunct="1">
              <a:lnSpc>
                <a:spcPct val="80000"/>
              </a:lnSpc>
              <a:defRPr/>
            </a:pPr>
            <a:r>
              <a:rPr lang="en-US" sz="2000" dirty="0" smtClean="0"/>
              <a:t>Quota Act of 1924 immigrants = 2% of those here in 1890</a:t>
            </a:r>
          </a:p>
          <a:p>
            <a:pPr lvl="1" eaLnBrk="1" hangingPunct="1">
              <a:lnSpc>
                <a:spcPct val="80000"/>
              </a:lnSpc>
              <a:defRPr/>
            </a:pPr>
            <a:r>
              <a:rPr lang="en-US" sz="1800" dirty="0" smtClean="0"/>
              <a:t>85% from Northern and Western Europe. , only 600 from </a:t>
            </a:r>
            <a:r>
              <a:rPr lang="en-US" sz="1800" dirty="0" err="1" smtClean="0"/>
              <a:t>Itlay</a:t>
            </a:r>
            <a:endParaRPr lang="en-US" sz="1800" dirty="0" smtClean="0"/>
          </a:p>
        </p:txBody>
      </p:sp>
      <p:pic>
        <p:nvPicPr>
          <p:cNvPr id="24581" name="Picture 7" descr="isolationcartoon"/>
          <p:cNvPicPr>
            <a:picLocks noChangeAspect="1" noChangeArrowheads="1"/>
          </p:cNvPicPr>
          <p:nvPr/>
        </p:nvPicPr>
        <p:blipFill>
          <a:blip r:embed="rId2" cstate="print"/>
          <a:srcRect/>
          <a:stretch>
            <a:fillRect/>
          </a:stretch>
        </p:blipFill>
        <p:spPr bwMode="auto">
          <a:xfrm>
            <a:off x="5105400" y="1981200"/>
            <a:ext cx="36195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533400" y="762000"/>
            <a:ext cx="8610600" cy="914400"/>
          </a:xfrm>
        </p:spPr>
        <p:txBody>
          <a:bodyPr/>
          <a:lstStyle/>
          <a:p>
            <a:endParaRPr lang="en-US" sz="4000" dirty="0"/>
          </a:p>
        </p:txBody>
      </p:sp>
      <p:sp>
        <p:nvSpPr>
          <p:cNvPr id="275459" name="Rectangle 3"/>
          <p:cNvSpPr>
            <a:spLocks noGrp="1" noChangeArrowheads="1"/>
          </p:cNvSpPr>
          <p:nvPr>
            <p:ph type="body" idx="1"/>
          </p:nvPr>
        </p:nvSpPr>
        <p:spPr>
          <a:xfrm>
            <a:off x="762000" y="2057400"/>
            <a:ext cx="3581400" cy="1066800"/>
          </a:xfrm>
        </p:spPr>
        <p:txBody>
          <a:bodyPr/>
          <a:lstStyle/>
          <a:p>
            <a:r>
              <a:rPr lang="en-US"/>
              <a:t>National Origin Act of 1924</a:t>
            </a:r>
          </a:p>
        </p:txBody>
      </p:sp>
      <p:pic>
        <p:nvPicPr>
          <p:cNvPr id="275460" name="Picture 4"/>
          <p:cNvPicPr>
            <a:picLocks noChangeAspect="1" noChangeArrowheads="1"/>
          </p:cNvPicPr>
          <p:nvPr/>
        </p:nvPicPr>
        <p:blipFill>
          <a:blip r:embed="rId3" cstate="print"/>
          <a:srcRect/>
          <a:stretch>
            <a:fillRect/>
          </a:stretch>
        </p:blipFill>
        <p:spPr bwMode="auto">
          <a:xfrm>
            <a:off x="5207000" y="1905000"/>
            <a:ext cx="3165475" cy="4800600"/>
          </a:xfrm>
          <a:prstGeom prst="rect">
            <a:avLst/>
          </a:prstGeom>
          <a:noFill/>
        </p:spPr>
      </p:pic>
      <p:sp>
        <p:nvSpPr>
          <p:cNvPr id="275461" name="Text Box 5"/>
          <p:cNvSpPr txBox="1">
            <a:spLocks noChangeArrowheads="1"/>
          </p:cNvSpPr>
          <p:nvPr/>
        </p:nvSpPr>
        <p:spPr bwMode="auto">
          <a:xfrm>
            <a:off x="7086600" y="2209800"/>
            <a:ext cx="1828800" cy="1465263"/>
          </a:xfrm>
          <a:prstGeom prst="rect">
            <a:avLst/>
          </a:prstGeom>
          <a:noFill/>
          <a:ln w="9525">
            <a:noFill/>
            <a:miter lim="800000"/>
            <a:headEnd/>
            <a:tailEnd/>
          </a:ln>
          <a:effectLst/>
        </p:spPr>
        <p:txBody>
          <a:bodyPr>
            <a:spAutoFit/>
          </a:bodyPr>
          <a:lstStyle/>
          <a:p>
            <a:pPr>
              <a:spcBef>
                <a:spcPct val="50000"/>
              </a:spcBef>
            </a:pPr>
            <a:r>
              <a:rPr lang="en-US" altLang="en-US" b="1">
                <a:effectLst>
                  <a:outerShdw blurRad="38100" dist="38100" dir="2700000" algn="tl">
                    <a:srgbClr val="C0C0C0"/>
                  </a:outerShdw>
                </a:effectLst>
              </a:rPr>
              <a:t>Number of Immigrants and Countries of Origin, 1891-1920 and 1921-1940</a:t>
            </a:r>
            <a:endParaRPr lang="en-US" b="1">
              <a:effectLst>
                <a:outerShdw blurRad="38100" dist="38100" dir="2700000" algn="tl">
                  <a:srgbClr val="C0C0C0"/>
                </a:outerShdw>
              </a:effectLst>
            </a:endParaRPr>
          </a:p>
        </p:txBody>
      </p:sp>
      <p:pic>
        <p:nvPicPr>
          <p:cNvPr id="275462" name="Picture 6"/>
          <p:cNvPicPr>
            <a:picLocks noChangeAspect="1" noChangeArrowheads="1"/>
          </p:cNvPicPr>
          <p:nvPr/>
        </p:nvPicPr>
        <p:blipFill>
          <a:blip r:embed="rId4" cstate="print"/>
          <a:srcRect/>
          <a:stretch>
            <a:fillRect/>
          </a:stretch>
        </p:blipFill>
        <p:spPr bwMode="auto">
          <a:xfrm>
            <a:off x="609600" y="3536950"/>
            <a:ext cx="4191000" cy="2857500"/>
          </a:xfrm>
          <a:prstGeom prst="rect">
            <a:avLst/>
          </a:prstGeom>
          <a:noFill/>
          <a:ln w="50800">
            <a:solidFill>
              <a:schemeClr val="bg2"/>
            </a:solidFill>
            <a:miter lim="800000"/>
            <a:headEnd/>
            <a:tailEnd/>
          </a:ln>
        </p:spPr>
      </p:pic>
      <p:sp>
        <p:nvSpPr>
          <p:cNvPr id="275463" name="Text Box 7"/>
          <p:cNvSpPr txBox="1">
            <a:spLocks noChangeArrowheads="1"/>
          </p:cNvSpPr>
          <p:nvPr/>
        </p:nvSpPr>
        <p:spPr bwMode="auto">
          <a:xfrm>
            <a:off x="533400" y="6400800"/>
            <a:ext cx="4495800" cy="304800"/>
          </a:xfrm>
          <a:prstGeom prst="rect">
            <a:avLst/>
          </a:prstGeom>
          <a:solidFill>
            <a:schemeClr val="bg1">
              <a:alpha val="50000"/>
            </a:schemeClr>
          </a:solidFill>
          <a:ln w="9525">
            <a:noFill/>
            <a:miter lim="800000"/>
            <a:headEnd/>
            <a:tailEnd/>
          </a:ln>
          <a:effectLst/>
        </p:spPr>
        <p:txBody>
          <a:bodyPr>
            <a:spAutoFit/>
          </a:bodyPr>
          <a:lstStyle/>
          <a:p>
            <a:pPr>
              <a:spcBef>
                <a:spcPct val="50000"/>
              </a:spcBef>
            </a:pPr>
            <a:r>
              <a:rPr lang="en-US" altLang="en-US" sz="1400" b="1">
                <a:effectLst>
                  <a:outerShdw blurRad="38100" dist="38100" dir="2700000" algn="tl">
                    <a:srgbClr val="C0C0C0"/>
                  </a:outerShdw>
                </a:effectLst>
                <a:latin typeface="Trebuchet MS" pitchFamily="34" charset="0"/>
              </a:rPr>
              <a:t>Percentage of Population Foreign Born, 1850-1990</a:t>
            </a:r>
            <a:endParaRPr lang="en-US" sz="1400" b="1">
              <a:effectLst>
                <a:outerShdw blurRad="38100" dist="38100" dir="2700000" algn="tl">
                  <a:srgbClr val="C0C0C0"/>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lstStyle/>
          <a:p>
            <a:pPr eaLnBrk="1" hangingPunct="1">
              <a:defRPr/>
            </a:pPr>
            <a:r>
              <a:rPr lang="en-US" dirty="0" smtClean="0"/>
              <a:t>Persecution and Execution of Sacco and Vanzetti</a:t>
            </a:r>
          </a:p>
        </p:txBody>
      </p:sp>
      <p:sp>
        <p:nvSpPr>
          <p:cNvPr id="74761" name="Rectangle 9"/>
          <p:cNvSpPr>
            <a:spLocks noGrp="1" noChangeArrowheads="1"/>
          </p:cNvSpPr>
          <p:nvPr>
            <p:ph type="body" sz="half" idx="2"/>
          </p:nvPr>
        </p:nvSpPr>
        <p:spPr/>
        <p:txBody>
          <a:bodyPr/>
          <a:lstStyle/>
          <a:p>
            <a:pPr eaLnBrk="1" hangingPunct="1">
              <a:defRPr/>
            </a:pPr>
            <a:endParaRPr lang="en-US" smtClean="0"/>
          </a:p>
        </p:txBody>
      </p:sp>
      <p:pic>
        <p:nvPicPr>
          <p:cNvPr id="31749" name="Picture 10" descr="19270411_Troy_NY_Newspaper-Sacco_and_Vanzet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2295525"/>
            <a:ext cx="58864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1030621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pPr eaLnBrk="1" hangingPunct="1">
              <a:defRPr/>
            </a:pPr>
            <a:r>
              <a:rPr lang="en-US" smtClean="0"/>
              <a:t>The New Klan</a:t>
            </a:r>
          </a:p>
        </p:txBody>
      </p:sp>
      <p:sp>
        <p:nvSpPr>
          <p:cNvPr id="46085" name="Rectangle 5"/>
          <p:cNvSpPr>
            <a:spLocks noGrp="1" noChangeArrowheads="1"/>
          </p:cNvSpPr>
          <p:nvPr>
            <p:ph type="body" sz="half" idx="1"/>
          </p:nvPr>
        </p:nvSpPr>
        <p:spPr/>
        <p:txBody>
          <a:bodyPr/>
          <a:lstStyle/>
          <a:p>
            <a:pPr eaLnBrk="1" hangingPunct="1">
              <a:lnSpc>
                <a:spcPct val="90000"/>
              </a:lnSpc>
              <a:defRPr/>
            </a:pPr>
            <a:r>
              <a:rPr lang="en-US" sz="2000" smtClean="0"/>
              <a:t>Opposed Jews, Blacks and Catholics – a social agenda to “bring clean motion pictures, literature and break up roadside parking.” </a:t>
            </a:r>
          </a:p>
          <a:p>
            <a:pPr eaLnBrk="1" hangingPunct="1">
              <a:lnSpc>
                <a:spcPct val="90000"/>
              </a:lnSpc>
              <a:defRPr/>
            </a:pPr>
            <a:r>
              <a:rPr lang="en-US" sz="2000" smtClean="0"/>
              <a:t>Nearly 5 million members in 1924  - social organization</a:t>
            </a:r>
          </a:p>
          <a:p>
            <a:pPr eaLnBrk="1" hangingPunct="1">
              <a:lnSpc>
                <a:spcPct val="90000"/>
              </a:lnSpc>
              <a:defRPr/>
            </a:pPr>
            <a:r>
              <a:rPr lang="en-US" sz="2000" smtClean="0"/>
              <a:t>40,000 marched in DC openly in 1928</a:t>
            </a:r>
          </a:p>
          <a:p>
            <a:pPr eaLnBrk="1" hangingPunct="1">
              <a:lnSpc>
                <a:spcPct val="90000"/>
              </a:lnSpc>
              <a:defRPr/>
            </a:pPr>
            <a:r>
              <a:rPr lang="en-US" sz="2000" smtClean="0"/>
              <a:t>Lost creditability when the grand dragon Stephenson forced whiskey on a secretary and raped her. </a:t>
            </a:r>
          </a:p>
        </p:txBody>
      </p:sp>
      <p:sp>
        <p:nvSpPr>
          <p:cNvPr id="46086" name="Rectangle 6"/>
          <p:cNvSpPr>
            <a:spLocks noGrp="1" noChangeArrowheads="1"/>
          </p:cNvSpPr>
          <p:nvPr>
            <p:ph type="body" sz="half" idx="2"/>
          </p:nvPr>
        </p:nvSpPr>
        <p:spPr/>
        <p:txBody>
          <a:bodyPr/>
          <a:lstStyle/>
          <a:p>
            <a:pPr eaLnBrk="1" hangingPunct="1">
              <a:lnSpc>
                <a:spcPct val="90000"/>
              </a:lnSpc>
              <a:defRPr/>
            </a:pPr>
            <a:endParaRPr lang="en-US" sz="2000" smtClean="0"/>
          </a:p>
        </p:txBody>
      </p:sp>
      <p:pic>
        <p:nvPicPr>
          <p:cNvPr id="32773" name="Picture 8" descr="Klan members march in Washington, 1925.">
            <a:hlinkClick r:id="rId2" tooltip="Klan members march in Washington, 192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954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title" idx="4294967295"/>
          </p:nvPr>
        </p:nvSpPr>
        <p:spPr>
          <a:xfrm>
            <a:off x="3810000" y="533400"/>
            <a:ext cx="1066800" cy="1295400"/>
          </a:xfrm>
        </p:spPr>
        <p:txBody>
          <a:bodyPr/>
          <a:lstStyle/>
          <a:p>
            <a:pPr>
              <a:defRPr/>
            </a:pPr>
            <a:r>
              <a:rPr lang="en-US" sz="2800" smtClean="0">
                <a:effectLst>
                  <a:outerShdw blurRad="38100" dist="38100" dir="2700000" algn="tl">
                    <a:srgbClr val="FFFFFF"/>
                  </a:outerShdw>
                </a:effectLst>
              </a:rPr>
              <a:t>Ku Klux Klan</a:t>
            </a:r>
          </a:p>
        </p:txBody>
      </p:sp>
      <p:pic>
        <p:nvPicPr>
          <p:cNvPr id="45059" name="Picture 4" descr="341897_p_11_16"/>
          <p:cNvPicPr>
            <a:picLocks noChangeAspect="1" noChangeArrowheads="1"/>
          </p:cNvPicPr>
          <p:nvPr/>
        </p:nvPicPr>
        <p:blipFill>
          <a:blip r:embed="rId3" cstate="print"/>
          <a:srcRect/>
          <a:stretch>
            <a:fillRect/>
          </a:stretch>
        </p:blipFill>
        <p:spPr bwMode="auto">
          <a:xfrm>
            <a:off x="685800" y="0"/>
            <a:ext cx="2954338" cy="6858000"/>
          </a:xfrm>
          <a:prstGeom prst="rect">
            <a:avLst/>
          </a:prstGeom>
          <a:noFill/>
          <a:ln w="101600">
            <a:solidFill>
              <a:srgbClr val="000000"/>
            </a:solidFill>
            <a:miter lim="800000"/>
            <a:headEnd/>
            <a:tailEnd/>
          </a:ln>
        </p:spPr>
      </p:pic>
      <p:sp>
        <p:nvSpPr>
          <p:cNvPr id="45060" name="Text Box 6"/>
          <p:cNvSpPr txBox="1">
            <a:spLocks noChangeArrowheads="1"/>
          </p:cNvSpPr>
          <p:nvPr/>
        </p:nvSpPr>
        <p:spPr bwMode="auto">
          <a:xfrm>
            <a:off x="0" y="5943600"/>
            <a:ext cx="762000" cy="701675"/>
          </a:xfrm>
          <a:prstGeom prst="rect">
            <a:avLst/>
          </a:prstGeom>
          <a:noFill/>
          <a:ln w="9525">
            <a:noFill/>
            <a:miter lim="800000"/>
            <a:headEnd/>
            <a:tailEnd/>
          </a:ln>
        </p:spPr>
        <p:txBody>
          <a:bodyPr>
            <a:spAutoFit/>
          </a:bodyPr>
          <a:lstStyle/>
          <a:p>
            <a:r>
              <a:rPr lang="en-US" sz="1000"/>
              <a:t>(mid-1920s) </a:t>
            </a:r>
          </a:p>
          <a:p>
            <a:endParaRPr lang="en-US" sz="1000"/>
          </a:p>
          <a:p>
            <a:r>
              <a:rPr lang="en-US" sz="1000" i="1"/>
              <a:t>(Private Collection)</a:t>
            </a:r>
            <a:endParaRPr lang="en-US" sz="1000"/>
          </a:p>
        </p:txBody>
      </p:sp>
      <p:pic>
        <p:nvPicPr>
          <p:cNvPr id="45061" name="Picture 7" descr="1011"/>
          <p:cNvPicPr>
            <a:picLocks noChangeAspect="1" noChangeArrowheads="1"/>
          </p:cNvPicPr>
          <p:nvPr/>
        </p:nvPicPr>
        <p:blipFill>
          <a:blip r:embed="rId4" cstate="print"/>
          <a:srcRect t="2139" r="2005" b="1070"/>
          <a:stretch>
            <a:fillRect/>
          </a:stretch>
        </p:blipFill>
        <p:spPr bwMode="auto">
          <a:xfrm>
            <a:off x="4905375" y="0"/>
            <a:ext cx="3705225" cy="6858000"/>
          </a:xfrm>
          <a:prstGeom prst="rect">
            <a:avLst/>
          </a:prstGeom>
          <a:noFill/>
          <a:ln w="101600">
            <a:solidFill>
              <a:srgbClr val="000000"/>
            </a:solidFill>
            <a:miter lim="800000"/>
            <a:headEnd/>
            <a:tailEnd/>
          </a:ln>
        </p:spPr>
      </p:pic>
      <p:sp>
        <p:nvSpPr>
          <p:cNvPr id="45062" name="Text Box 8"/>
          <p:cNvSpPr txBox="1">
            <a:spLocks noChangeArrowheads="1"/>
          </p:cNvSpPr>
          <p:nvPr/>
        </p:nvSpPr>
        <p:spPr bwMode="auto">
          <a:xfrm>
            <a:off x="3962400" y="5638800"/>
            <a:ext cx="990600" cy="366713"/>
          </a:xfrm>
          <a:prstGeom prst="rect">
            <a:avLst/>
          </a:prstGeom>
          <a:noFill/>
          <a:ln w="9525">
            <a:noFill/>
            <a:miter lim="800000"/>
            <a:headEnd/>
            <a:tailEnd/>
          </a:ln>
        </p:spPr>
        <p:txBody>
          <a:bodyPr>
            <a:spAutoFit/>
          </a:bodyPr>
          <a:lstStyle/>
          <a:p>
            <a:pPr>
              <a:spcBef>
                <a:spcPct val="50000"/>
              </a:spcBef>
            </a:pPr>
            <a:endParaRPr lang="en-US"/>
          </a:p>
        </p:txBody>
      </p:sp>
      <p:sp>
        <p:nvSpPr>
          <p:cNvPr id="45063" name="Rectangle 9"/>
          <p:cNvSpPr>
            <a:spLocks noChangeArrowheads="1"/>
          </p:cNvSpPr>
          <p:nvPr/>
        </p:nvSpPr>
        <p:spPr bwMode="auto">
          <a:xfrm>
            <a:off x="4114800" y="5867400"/>
            <a:ext cx="838200" cy="854075"/>
          </a:xfrm>
          <a:prstGeom prst="rect">
            <a:avLst/>
          </a:prstGeom>
          <a:noFill/>
          <a:ln w="9525">
            <a:noFill/>
            <a:miter lim="800000"/>
            <a:headEnd/>
            <a:tailEnd/>
          </a:ln>
        </p:spPr>
        <p:txBody>
          <a:bodyPr>
            <a:spAutoFit/>
          </a:bodyPr>
          <a:lstStyle/>
          <a:p>
            <a:pPr eaLnBrk="1" hangingPunct="1"/>
            <a:r>
              <a:rPr lang="en-US" sz="1000">
                <a:latin typeface="Trebuchet MS" pitchFamily="34" charset="0"/>
              </a:rPr>
              <a:t>Copyright 1997 State Historical Society of Wisconsin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flipV="1">
            <a:off x="7848600" y="381000"/>
            <a:ext cx="762000" cy="304800"/>
          </a:xfrm>
        </p:spPr>
        <p:txBody>
          <a:bodyPr/>
          <a:lstStyle/>
          <a:p>
            <a:pPr eaLnBrk="1" hangingPunct="1">
              <a:defRPr/>
            </a:pPr>
            <a:endParaRPr lang="en-US" dirty="0" smtClean="0"/>
          </a:p>
        </p:txBody>
      </p:sp>
      <p:sp>
        <p:nvSpPr>
          <p:cNvPr id="79877" name="Rectangle 5"/>
          <p:cNvSpPr>
            <a:spLocks noGrp="1" noChangeArrowheads="1"/>
          </p:cNvSpPr>
          <p:nvPr>
            <p:ph type="body" sz="half" idx="1"/>
          </p:nvPr>
        </p:nvSpPr>
        <p:spPr>
          <a:xfrm>
            <a:off x="0" y="0"/>
            <a:ext cx="5257800" cy="6096000"/>
          </a:xfrm>
        </p:spPr>
        <p:txBody>
          <a:bodyPr/>
          <a:lstStyle/>
          <a:p>
            <a:pPr eaLnBrk="1" hangingPunct="1">
              <a:defRPr/>
            </a:pPr>
            <a:r>
              <a:rPr lang="en-US" sz="2400" dirty="0" smtClean="0"/>
              <a:t>We are a movement of plain people, very weak in the matter of culture, intellectual support, and trained leadership.  We are demanding, and we expect to win, a return of power into the hands of everyday, not highly cultured, not overly intellectualized, but entirely unspoiled and not de-Americanized, average citizen of the old stock.  The Klan therefore has not come to speak for the great mass of Americans of old pioneer stock… as distinguished from the intellectually mongrelized “liberals.” </a:t>
            </a:r>
          </a:p>
        </p:txBody>
      </p:sp>
      <p:pic>
        <p:nvPicPr>
          <p:cNvPr id="33796" name="Picture 7" descr="Klan members march in Washington, 1925.">
            <a:hlinkClick r:id="rId2" tooltip="Klan members march in Washington, 1925."/>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334000" y="2743200"/>
            <a:ext cx="3387725" cy="33877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460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title" idx="4294967295"/>
          </p:nvPr>
        </p:nvSpPr>
        <p:spPr>
          <a:xfrm>
            <a:off x="1066800" y="685800"/>
            <a:ext cx="3200400" cy="914400"/>
          </a:xfrm>
        </p:spPr>
        <p:txBody>
          <a:bodyPr/>
          <a:lstStyle/>
          <a:p>
            <a:pPr>
              <a:defRPr/>
            </a:pPr>
            <a:r>
              <a:rPr lang="en-US" sz="4000" smtClean="0">
                <a:effectLst>
                  <a:outerShdw blurRad="38100" dist="38100" dir="2700000" algn="tl">
                    <a:srgbClr val="000000"/>
                  </a:outerShdw>
                </a:effectLst>
              </a:rPr>
              <a:t>Ku Klux Klan</a:t>
            </a:r>
          </a:p>
        </p:txBody>
      </p:sp>
      <p:pic>
        <p:nvPicPr>
          <p:cNvPr id="46083" name="Picture 4" descr="341897_p_11_24"/>
          <p:cNvPicPr>
            <a:picLocks noChangeAspect="1" noChangeArrowheads="1"/>
          </p:cNvPicPr>
          <p:nvPr/>
        </p:nvPicPr>
        <p:blipFill>
          <a:blip r:embed="rId3" cstate="print"/>
          <a:srcRect/>
          <a:stretch>
            <a:fillRect/>
          </a:stretch>
        </p:blipFill>
        <p:spPr bwMode="auto">
          <a:xfrm>
            <a:off x="838200" y="2057400"/>
            <a:ext cx="3252788" cy="3886200"/>
          </a:xfrm>
          <a:prstGeom prst="rect">
            <a:avLst/>
          </a:prstGeom>
          <a:noFill/>
          <a:ln w="9525">
            <a:solidFill>
              <a:schemeClr val="tx1"/>
            </a:solidFill>
            <a:miter lim="800000"/>
            <a:headEnd/>
            <a:tailEnd/>
          </a:ln>
        </p:spPr>
      </p:pic>
      <p:sp>
        <p:nvSpPr>
          <p:cNvPr id="187398" name="Text Box 6"/>
          <p:cNvSpPr txBox="1">
            <a:spLocks noChangeArrowheads="1"/>
          </p:cNvSpPr>
          <p:nvPr/>
        </p:nvSpPr>
        <p:spPr bwMode="auto">
          <a:xfrm>
            <a:off x="304800" y="6019800"/>
            <a:ext cx="4267200" cy="701675"/>
          </a:xfrm>
          <a:prstGeom prst="rect">
            <a:avLst/>
          </a:prstGeom>
          <a:solidFill>
            <a:schemeClr val="bg1">
              <a:alpha val="30000"/>
            </a:schemeClr>
          </a:solid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000000"/>
                  </a:outerShdw>
                </a:effectLst>
                <a:latin typeface="Trebuchet MS" pitchFamily="34" charset="0"/>
              </a:rPr>
              <a:t>Ku Klux Klan parade in Washington, D.C., Sept. 13, 1926</a:t>
            </a:r>
          </a:p>
        </p:txBody>
      </p:sp>
      <p:pic>
        <p:nvPicPr>
          <p:cNvPr id="46085" name="Picture 7" descr="24_45"/>
          <p:cNvPicPr>
            <a:picLocks noChangeAspect="1" noChangeArrowheads="1"/>
          </p:cNvPicPr>
          <p:nvPr/>
        </p:nvPicPr>
        <p:blipFill>
          <a:blip r:embed="rId4" cstate="print"/>
          <a:srcRect/>
          <a:stretch>
            <a:fillRect/>
          </a:stretch>
        </p:blipFill>
        <p:spPr bwMode="auto">
          <a:xfrm>
            <a:off x="4572000" y="304800"/>
            <a:ext cx="4233863" cy="6324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5800" y="838200"/>
            <a:ext cx="2971800" cy="762000"/>
          </a:xfrm>
        </p:spPr>
        <p:txBody>
          <a:bodyPr/>
          <a:lstStyle/>
          <a:p>
            <a:pPr>
              <a:defRPr/>
            </a:pPr>
            <a:r>
              <a:rPr lang="en-US" smtClean="0"/>
              <a:t>Religion</a:t>
            </a:r>
          </a:p>
        </p:txBody>
      </p:sp>
      <p:sp>
        <p:nvSpPr>
          <p:cNvPr id="36867" name="Rectangle 3"/>
          <p:cNvSpPr>
            <a:spLocks noGrp="1" noChangeArrowheads="1"/>
          </p:cNvSpPr>
          <p:nvPr>
            <p:ph type="body" idx="1"/>
          </p:nvPr>
        </p:nvSpPr>
        <p:spPr>
          <a:xfrm>
            <a:off x="152400" y="2895600"/>
            <a:ext cx="6096000" cy="3505200"/>
          </a:xfrm>
        </p:spPr>
        <p:txBody>
          <a:bodyPr/>
          <a:lstStyle/>
          <a:p>
            <a:r>
              <a:rPr lang="en-US" sz="1600" dirty="0" smtClean="0"/>
              <a:t>“modernists”</a:t>
            </a:r>
          </a:p>
          <a:p>
            <a:r>
              <a:rPr lang="en-US" sz="1600" dirty="0" smtClean="0"/>
              <a:t>“fundamentalism” stressed absolute truth of Bible</a:t>
            </a:r>
          </a:p>
          <a:p>
            <a:pPr eaLnBrk="1" hangingPunct="1">
              <a:lnSpc>
                <a:spcPct val="80000"/>
              </a:lnSpc>
              <a:defRPr/>
            </a:pPr>
            <a:r>
              <a:rPr lang="en-US" sz="1600" dirty="0" smtClean="0"/>
              <a:t>20 states banned teaching of evolution</a:t>
            </a:r>
          </a:p>
          <a:p>
            <a:pPr lvl="1" eaLnBrk="1" hangingPunct="1">
              <a:lnSpc>
                <a:spcPct val="80000"/>
              </a:lnSpc>
              <a:defRPr/>
            </a:pPr>
            <a:r>
              <a:rPr lang="en-US" sz="1600" dirty="0" smtClean="0"/>
              <a:t>“I am a Christian mother and I am not going to let that rot go into Texas textbooks.” – TX </a:t>
            </a:r>
            <a:r>
              <a:rPr lang="en-US" sz="1600" dirty="0" err="1" smtClean="0"/>
              <a:t>gov</a:t>
            </a:r>
            <a:r>
              <a:rPr lang="en-US" sz="1600" dirty="0" smtClean="0"/>
              <a:t> Ferguson</a:t>
            </a:r>
          </a:p>
          <a:p>
            <a:r>
              <a:rPr lang="en-US" sz="1600" dirty="0" smtClean="0"/>
              <a:t>Scopes Trial</a:t>
            </a:r>
          </a:p>
          <a:p>
            <a:pPr lvl="1"/>
            <a:r>
              <a:rPr lang="en-US" sz="1600" dirty="0" smtClean="0"/>
              <a:t>American Civil Liberties Union</a:t>
            </a:r>
          </a:p>
          <a:p>
            <a:pPr lvl="1"/>
            <a:r>
              <a:rPr lang="en-US" sz="1600" dirty="0" smtClean="0"/>
              <a:t>Clarence Darrow</a:t>
            </a:r>
          </a:p>
          <a:p>
            <a:pPr lvl="1"/>
            <a:r>
              <a:rPr lang="en-US" sz="1600" dirty="0" smtClean="0"/>
              <a:t>William Jennings Bryan</a:t>
            </a:r>
          </a:p>
        </p:txBody>
      </p:sp>
      <p:pic>
        <p:nvPicPr>
          <p:cNvPr id="36868" name="Picture 4" descr="CRPIC101"/>
          <p:cNvPicPr>
            <a:picLocks noChangeAspect="1" noChangeArrowheads="1"/>
          </p:cNvPicPr>
          <p:nvPr/>
        </p:nvPicPr>
        <p:blipFill>
          <a:blip r:embed="rId3" cstate="print"/>
          <a:srcRect t="2376" b="4753"/>
          <a:stretch>
            <a:fillRect/>
          </a:stretch>
        </p:blipFill>
        <p:spPr bwMode="auto">
          <a:xfrm>
            <a:off x="4724400" y="0"/>
            <a:ext cx="4419600" cy="3276600"/>
          </a:xfrm>
          <a:prstGeom prst="rect">
            <a:avLst/>
          </a:prstGeom>
          <a:noFill/>
          <a:ln w="9525">
            <a:solidFill>
              <a:schemeClr val="tx1"/>
            </a:solidFill>
            <a:miter lim="800000"/>
            <a:headEnd/>
            <a:tailEnd/>
          </a:ln>
        </p:spPr>
      </p:pic>
      <p:pic>
        <p:nvPicPr>
          <p:cNvPr id="5" name="Picture 7" descr="USAscopes"/>
          <p:cNvPicPr>
            <a:picLocks noChangeAspect="1" noChangeArrowheads="1"/>
          </p:cNvPicPr>
          <p:nvPr/>
        </p:nvPicPr>
        <p:blipFill>
          <a:blip r:embed="rId4" cstate="print"/>
          <a:srcRect/>
          <a:stretch>
            <a:fillRect/>
          </a:stretch>
        </p:blipFill>
        <p:spPr bwMode="auto">
          <a:xfrm>
            <a:off x="5638800" y="4146003"/>
            <a:ext cx="3505200" cy="2711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7r"/>
          <p:cNvPicPr>
            <a:picLocks noChangeAspect="1" noChangeArrowheads="1"/>
          </p:cNvPicPr>
          <p:nvPr/>
        </p:nvPicPr>
        <p:blipFill>
          <a:blip r:embed="rId2" cstate="print"/>
          <a:srcRect/>
          <a:stretch>
            <a:fillRect/>
          </a:stretch>
        </p:blipFill>
        <p:spPr bwMode="auto">
          <a:xfrm>
            <a:off x="2133600" y="1066800"/>
            <a:ext cx="5410200" cy="4054475"/>
          </a:xfrm>
          <a:prstGeom prst="rect">
            <a:avLst/>
          </a:prstGeom>
          <a:noFill/>
          <a:ln w="9525">
            <a:noFill/>
            <a:miter lim="800000"/>
            <a:headEnd/>
            <a:tailEnd/>
          </a:ln>
        </p:spPr>
      </p:pic>
    </p:spTree>
    <p:extLst>
      <p:ext uri="{BB962C8B-B14F-4D97-AF65-F5344CB8AC3E}">
        <p14:creationId xmlns:p14="http://schemas.microsoft.com/office/powerpoint/2010/main" val="2823728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1"/>
          </p:nvPr>
        </p:nvSpPr>
        <p:spPr>
          <a:xfrm>
            <a:off x="0" y="304800"/>
            <a:ext cx="3048000" cy="5791200"/>
          </a:xfrm>
        </p:spPr>
        <p:txBody>
          <a:bodyPr/>
          <a:lstStyle/>
          <a:p>
            <a:pPr eaLnBrk="1" hangingPunct="1">
              <a:defRPr/>
            </a:pPr>
            <a:endParaRPr lang="en-US" dirty="0" smtClean="0"/>
          </a:p>
          <a:p>
            <a:pPr eaLnBrk="1" hangingPunct="1">
              <a:defRPr/>
            </a:pPr>
            <a:r>
              <a:rPr lang="en-US" dirty="0" smtClean="0"/>
              <a:t>Synthesis? </a:t>
            </a:r>
          </a:p>
          <a:p>
            <a:pPr eaLnBrk="1" hangingPunct="1">
              <a:defRPr/>
            </a:pPr>
            <a:r>
              <a:rPr lang="en-US" dirty="0" smtClean="0"/>
              <a:t>Full gospel movement</a:t>
            </a:r>
          </a:p>
          <a:p>
            <a:pPr lvl="1" eaLnBrk="1" hangingPunct="1">
              <a:defRPr/>
            </a:pPr>
            <a:r>
              <a:rPr lang="en-US" dirty="0" smtClean="0"/>
              <a:t>Aimee McPherson on the radio</a:t>
            </a:r>
          </a:p>
          <a:p>
            <a:pPr lvl="2" eaLnBrk="1" hangingPunct="1">
              <a:defRPr/>
            </a:pPr>
            <a:r>
              <a:rPr lang="en-US" dirty="0" smtClean="0"/>
              <a:t>600 branches – </a:t>
            </a:r>
            <a:r>
              <a:rPr lang="en-US" dirty="0" err="1" smtClean="0"/>
              <a:t>megachurch</a:t>
            </a:r>
            <a:r>
              <a:rPr lang="en-US" dirty="0" smtClean="0"/>
              <a:t> of 5500 in LA </a:t>
            </a:r>
          </a:p>
          <a:p>
            <a:pPr lvl="2" eaLnBrk="1" hangingPunct="1">
              <a:defRPr/>
            </a:pPr>
            <a:r>
              <a:rPr lang="en-US" dirty="0" smtClean="0"/>
              <a:t>“heaven a cross between Pasadena and DC” </a:t>
            </a:r>
          </a:p>
          <a:p>
            <a:pPr lvl="1" eaLnBrk="1" hangingPunct="1">
              <a:defRPr/>
            </a:pPr>
            <a:r>
              <a:rPr lang="en-US" dirty="0" smtClean="0"/>
              <a:t>Billy Sunday and muscular Christianity </a:t>
            </a:r>
          </a:p>
        </p:txBody>
      </p:sp>
      <p:pic>
        <p:nvPicPr>
          <p:cNvPr id="30725" name="Picture 7" descr="billy_sunday_caricature"/>
          <p:cNvPicPr>
            <a:picLocks noChangeAspect="1" noChangeArrowheads="1"/>
          </p:cNvPicPr>
          <p:nvPr/>
        </p:nvPicPr>
        <p:blipFill>
          <a:blip r:embed="rId2" cstate="print"/>
          <a:srcRect/>
          <a:stretch>
            <a:fillRect/>
          </a:stretch>
        </p:blipFill>
        <p:spPr bwMode="auto">
          <a:xfrm>
            <a:off x="6286500" y="0"/>
            <a:ext cx="2857500" cy="4419600"/>
          </a:xfrm>
          <a:prstGeom prst="rect">
            <a:avLst/>
          </a:prstGeom>
          <a:noFill/>
          <a:ln w="9525">
            <a:noFill/>
            <a:miter lim="800000"/>
            <a:headEnd/>
            <a:tailEnd/>
          </a:ln>
        </p:spPr>
      </p:pic>
      <p:pic>
        <p:nvPicPr>
          <p:cNvPr id="30726" name="Picture 9" descr="aimee4"/>
          <p:cNvPicPr>
            <a:picLocks noChangeAspect="1" noChangeArrowheads="1"/>
          </p:cNvPicPr>
          <p:nvPr/>
        </p:nvPicPr>
        <p:blipFill>
          <a:blip r:embed="rId3" cstate="print"/>
          <a:srcRect/>
          <a:stretch>
            <a:fillRect/>
          </a:stretch>
        </p:blipFill>
        <p:spPr bwMode="auto">
          <a:xfrm>
            <a:off x="3352800" y="2438400"/>
            <a:ext cx="29146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defRPr/>
            </a:pPr>
            <a:r>
              <a:rPr lang="en-US" smtClean="0"/>
              <a:t>Change and Backlash</a:t>
            </a:r>
          </a:p>
        </p:txBody>
      </p:sp>
      <p:pic>
        <p:nvPicPr>
          <p:cNvPr id="3076" name="Picture 4" descr="americangothic"/>
          <p:cNvPicPr>
            <a:picLocks noChangeAspect="1" noChangeArrowheads="1"/>
          </p:cNvPicPr>
          <p:nvPr/>
        </p:nvPicPr>
        <p:blipFill>
          <a:blip r:embed="rId2" cstate="print"/>
          <a:srcRect/>
          <a:stretch>
            <a:fillRect/>
          </a:stretch>
        </p:blipFill>
        <p:spPr bwMode="auto">
          <a:xfrm>
            <a:off x="304800" y="0"/>
            <a:ext cx="3324225" cy="4038600"/>
          </a:xfrm>
          <a:prstGeom prst="rect">
            <a:avLst/>
          </a:prstGeom>
          <a:noFill/>
          <a:ln w="9525">
            <a:noFill/>
            <a:miter lim="800000"/>
            <a:headEnd/>
            <a:tailEnd/>
          </a:ln>
        </p:spPr>
      </p:pic>
      <p:pic>
        <p:nvPicPr>
          <p:cNvPr id="3077" name="Picture 5" descr="dancing"/>
          <p:cNvPicPr>
            <a:picLocks noChangeAspect="1" noChangeArrowheads="1"/>
          </p:cNvPicPr>
          <p:nvPr/>
        </p:nvPicPr>
        <p:blipFill>
          <a:blip r:embed="rId3" cstate="print"/>
          <a:srcRect/>
          <a:stretch>
            <a:fillRect/>
          </a:stretch>
        </p:blipFill>
        <p:spPr bwMode="auto">
          <a:xfrm>
            <a:off x="5734050" y="2438400"/>
            <a:ext cx="3409950" cy="4419600"/>
          </a:xfrm>
          <a:prstGeom prst="rect">
            <a:avLst/>
          </a:prstGeom>
          <a:noFill/>
          <a:ln w="9525">
            <a:noFill/>
            <a:miter lim="800000"/>
            <a:headEnd/>
            <a:tailEnd/>
          </a:ln>
        </p:spPr>
      </p:pic>
      <p:sp>
        <p:nvSpPr>
          <p:cNvPr id="3078" name="Text Box 6"/>
          <p:cNvSpPr txBox="1">
            <a:spLocks noChangeArrowheads="1"/>
          </p:cNvSpPr>
          <p:nvPr/>
        </p:nvSpPr>
        <p:spPr bwMode="auto">
          <a:xfrm>
            <a:off x="4419600" y="533400"/>
            <a:ext cx="3733800" cy="701675"/>
          </a:xfrm>
          <a:prstGeom prst="rect">
            <a:avLst/>
          </a:prstGeom>
          <a:noFill/>
          <a:ln w="9525">
            <a:noFill/>
            <a:miter lim="800000"/>
            <a:headEnd/>
            <a:tailEnd/>
          </a:ln>
        </p:spPr>
        <p:txBody>
          <a:bodyPr>
            <a:spAutoFit/>
          </a:bodyPr>
          <a:lstStyle/>
          <a:p>
            <a:r>
              <a:rPr lang="en-US" sz="4000"/>
              <a:t>1920s</a:t>
            </a:r>
          </a:p>
        </p:txBody>
      </p:sp>
      <p:sp>
        <p:nvSpPr>
          <p:cNvPr id="3079" name="Text Box 7"/>
          <p:cNvSpPr txBox="1">
            <a:spLocks noChangeArrowheads="1"/>
          </p:cNvSpPr>
          <p:nvPr/>
        </p:nvSpPr>
        <p:spPr bwMode="auto">
          <a:xfrm>
            <a:off x="4060825" y="754063"/>
            <a:ext cx="3559175" cy="366712"/>
          </a:xfrm>
          <a:prstGeom prst="rect">
            <a:avLst/>
          </a:prstGeom>
          <a:noFill/>
          <a:ln w="9525">
            <a:noFill/>
            <a:miter lim="800000"/>
            <a:headEnd/>
            <a:tailEnd/>
          </a:ln>
        </p:spPr>
        <p:txBody>
          <a:bodyPr>
            <a:spAutoFit/>
          </a:bodyPr>
          <a:lstStyle/>
          <a:p>
            <a:pPr>
              <a:spcBef>
                <a:spcPct val="50000"/>
              </a:spcBef>
            </a:pPr>
            <a:endParaRPr lang="en-US"/>
          </a:p>
        </p:txBody>
      </p:sp>
      <p:sp>
        <p:nvSpPr>
          <p:cNvPr id="3080" name="Text Box 8"/>
          <p:cNvSpPr txBox="1">
            <a:spLocks noChangeArrowheads="1"/>
          </p:cNvSpPr>
          <p:nvPr/>
        </p:nvSpPr>
        <p:spPr bwMode="auto">
          <a:xfrm>
            <a:off x="4022725" y="488950"/>
            <a:ext cx="4435475" cy="366713"/>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Heroes for “America” </a:t>
            </a:r>
            <a:endParaRPr lang="en-US" dirty="0"/>
          </a:p>
        </p:txBody>
      </p:sp>
      <p:sp>
        <p:nvSpPr>
          <p:cNvPr id="52227" name="Rectangle 3"/>
          <p:cNvSpPr>
            <a:spLocks noGrp="1" noChangeArrowheads="1"/>
          </p:cNvSpPr>
          <p:nvPr>
            <p:ph sz="half" idx="1"/>
          </p:nvPr>
        </p:nvSpPr>
        <p:spPr/>
        <p:txBody>
          <a:bodyPr/>
          <a:lstStyle/>
          <a:p>
            <a:pPr eaLnBrk="1" hangingPunct="1">
              <a:defRPr/>
            </a:pPr>
            <a:r>
              <a:rPr lang="en-US" dirty="0" smtClean="0"/>
              <a:t>Lindberg – 1927, solo effort, Christian from the heartland, </a:t>
            </a:r>
          </a:p>
          <a:p>
            <a:pPr eaLnBrk="1" hangingPunct="1">
              <a:defRPr/>
            </a:pPr>
            <a:r>
              <a:rPr lang="en-US" dirty="0" smtClean="0"/>
              <a:t>What traditional Americans could do? </a:t>
            </a:r>
          </a:p>
          <a:p>
            <a:pPr lvl="1" eaLnBrk="1" hangingPunct="1">
              <a:defRPr/>
            </a:pPr>
            <a:r>
              <a:rPr lang="en-US" dirty="0" smtClean="0"/>
              <a:t>Later an isolationist</a:t>
            </a:r>
          </a:p>
        </p:txBody>
      </p:sp>
      <p:sp>
        <p:nvSpPr>
          <p:cNvPr id="5" name="Content Placeholder 4"/>
          <p:cNvSpPr>
            <a:spLocks noGrp="1"/>
          </p:cNvSpPr>
          <p:nvPr>
            <p:ph sz="half" idx="2"/>
          </p:nvPr>
        </p:nvSpPr>
        <p:spPr/>
        <p:txBody>
          <a:bodyPr/>
          <a:lstStyle/>
          <a:p>
            <a:endParaRPr lang="en-US"/>
          </a:p>
        </p:txBody>
      </p:sp>
      <p:pic>
        <p:nvPicPr>
          <p:cNvPr id="31749" name="Picture 7" descr="Charles-Lindberg"/>
          <p:cNvPicPr>
            <a:picLocks noChangeAspect="1" noChangeArrowheads="1"/>
          </p:cNvPicPr>
          <p:nvPr/>
        </p:nvPicPr>
        <p:blipFill>
          <a:blip r:embed="rId2" cstate="print"/>
          <a:srcRect/>
          <a:stretch>
            <a:fillRect/>
          </a:stretch>
        </p:blipFill>
        <p:spPr bwMode="auto">
          <a:xfrm>
            <a:off x="4572000" y="1981200"/>
            <a:ext cx="42481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1066800" y="304800"/>
            <a:ext cx="3733800" cy="1431925"/>
          </a:xfrm>
        </p:spPr>
        <p:txBody>
          <a:bodyPr/>
          <a:lstStyle/>
          <a:p>
            <a:pPr eaLnBrk="1" hangingPunct="1">
              <a:defRPr/>
            </a:pPr>
            <a:r>
              <a:rPr lang="en-US" dirty="0" smtClean="0"/>
              <a:t> </a:t>
            </a:r>
            <a:r>
              <a:rPr lang="en-US" sz="1800" dirty="0" smtClean="0"/>
              <a:t>Prohibition – last gasp of progressives but urban population turned against it</a:t>
            </a:r>
          </a:p>
        </p:txBody>
      </p:sp>
      <p:sp>
        <p:nvSpPr>
          <p:cNvPr id="29701" name="Rectangle 5"/>
          <p:cNvSpPr>
            <a:spLocks noGrp="1" noChangeArrowheads="1"/>
          </p:cNvSpPr>
          <p:nvPr>
            <p:ph type="body" sz="half" idx="1"/>
          </p:nvPr>
        </p:nvSpPr>
        <p:spPr/>
        <p:txBody>
          <a:bodyPr/>
          <a:lstStyle/>
          <a:p>
            <a:pPr eaLnBrk="1" hangingPunct="1">
              <a:defRPr/>
            </a:pPr>
            <a:r>
              <a:rPr lang="en-US" sz="1800" dirty="0" smtClean="0"/>
              <a:t>1/20 Volstead Act to enforce 18</a:t>
            </a:r>
            <a:r>
              <a:rPr lang="en-US" sz="1800" baseline="30000" dirty="0" smtClean="0"/>
              <a:t>th</a:t>
            </a:r>
            <a:r>
              <a:rPr lang="en-US" sz="1800" dirty="0" smtClean="0"/>
              <a:t> A.  Progressive victory!</a:t>
            </a:r>
          </a:p>
          <a:p>
            <a:pPr eaLnBrk="1" hangingPunct="1">
              <a:defRPr/>
            </a:pPr>
            <a:r>
              <a:rPr lang="en-US" sz="1800" dirty="0" smtClean="0"/>
              <a:t>Billy Sunday “The reign of tears is over.  The slums will soon be only a memory.  We will turn our prisons into factories… men will walk upright now.  Women will smile and children will”</a:t>
            </a:r>
          </a:p>
          <a:p>
            <a:pPr eaLnBrk="1" hangingPunct="1">
              <a:buNone/>
              <a:defRPr/>
            </a:pPr>
            <a:endParaRPr lang="en-US" sz="1800" dirty="0" smtClean="0"/>
          </a:p>
        </p:txBody>
      </p:sp>
      <p:pic>
        <p:nvPicPr>
          <p:cNvPr id="21509" name="Picture 7" descr="http://3.bp.blogspot.com/_GhndObs8JNI/TS2pqH-bvTI/AAAAAAAACds/6dpjsCW7FHE/s1600/Prohibition.gif"/>
          <p:cNvPicPr>
            <a:picLocks noChangeAspect="1" noChangeArrowheads="1"/>
          </p:cNvPicPr>
          <p:nvPr/>
        </p:nvPicPr>
        <p:blipFill>
          <a:blip r:embed="rId2" cstate="print"/>
          <a:srcRect/>
          <a:stretch>
            <a:fillRect/>
          </a:stretch>
        </p:blipFill>
        <p:spPr bwMode="auto">
          <a:xfrm>
            <a:off x="5105400" y="609600"/>
            <a:ext cx="3686175"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blindpig"/>
          <p:cNvPicPr>
            <a:picLocks noChangeAspect="1" noChangeArrowheads="1"/>
          </p:cNvPicPr>
          <p:nvPr/>
        </p:nvPicPr>
        <p:blipFill>
          <a:blip r:embed="rId2" cstate="print"/>
          <a:srcRect/>
          <a:stretch>
            <a:fillRect/>
          </a:stretch>
        </p:blipFill>
        <p:spPr bwMode="auto">
          <a:xfrm>
            <a:off x="155575" y="46038"/>
            <a:ext cx="3429000" cy="2590800"/>
          </a:xfrm>
          <a:prstGeom prst="rect">
            <a:avLst/>
          </a:prstGeom>
          <a:noFill/>
          <a:ln w="9525">
            <a:noFill/>
            <a:miter lim="800000"/>
            <a:headEnd/>
            <a:tailEnd/>
          </a:ln>
        </p:spPr>
      </p:pic>
      <p:pic>
        <p:nvPicPr>
          <p:cNvPr id="23557" name="Picture 7" descr="Flask1926"/>
          <p:cNvPicPr>
            <a:picLocks noChangeAspect="1" noChangeArrowheads="1"/>
          </p:cNvPicPr>
          <p:nvPr/>
        </p:nvPicPr>
        <p:blipFill>
          <a:blip r:embed="rId3" cstate="print"/>
          <a:srcRect/>
          <a:stretch>
            <a:fillRect/>
          </a:stretch>
        </p:blipFill>
        <p:spPr bwMode="auto">
          <a:xfrm>
            <a:off x="5029200" y="762000"/>
            <a:ext cx="3686175" cy="5715000"/>
          </a:xfrm>
          <a:prstGeom prst="rect">
            <a:avLst/>
          </a:prstGeom>
          <a:noFill/>
          <a:ln w="9525">
            <a:noFill/>
            <a:miter lim="800000"/>
            <a:headEnd/>
            <a:tailEnd/>
          </a:ln>
        </p:spPr>
      </p:pic>
      <p:pic>
        <p:nvPicPr>
          <p:cNvPr id="23558" name="Picture 9" descr="speak%20easy"/>
          <p:cNvPicPr>
            <a:picLocks noChangeAspect="1" noChangeArrowheads="1"/>
          </p:cNvPicPr>
          <p:nvPr/>
        </p:nvPicPr>
        <p:blipFill>
          <a:blip r:embed="rId4" cstate="print"/>
          <a:srcRect/>
          <a:stretch>
            <a:fillRect/>
          </a:stretch>
        </p:blipFill>
        <p:spPr bwMode="auto">
          <a:xfrm>
            <a:off x="533400" y="3402013"/>
            <a:ext cx="3733800" cy="3036887"/>
          </a:xfrm>
          <a:prstGeom prst="rect">
            <a:avLst/>
          </a:prstGeom>
          <a:noFill/>
          <a:ln w="9525">
            <a:noFill/>
            <a:miter lim="800000"/>
            <a:headEnd/>
            <a:tailEnd/>
          </a:ln>
        </p:spPr>
      </p:pic>
    </p:spTree>
    <p:extLst>
      <p:ext uri="{BB962C8B-B14F-4D97-AF65-F5344CB8AC3E}">
        <p14:creationId xmlns:p14="http://schemas.microsoft.com/office/powerpoint/2010/main" val="375426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6019800" y="304800"/>
            <a:ext cx="2590800" cy="1143000"/>
          </a:xfrm>
        </p:spPr>
        <p:txBody>
          <a:bodyPr/>
          <a:lstStyle/>
          <a:p>
            <a:pPr eaLnBrk="1" hangingPunct="1">
              <a:defRPr/>
            </a:pPr>
            <a:endParaRPr lang="en-US" dirty="0" smtClean="0"/>
          </a:p>
        </p:txBody>
      </p:sp>
      <p:sp>
        <p:nvSpPr>
          <p:cNvPr id="29701" name="Rectangle 5"/>
          <p:cNvSpPr>
            <a:spLocks noGrp="1" noChangeArrowheads="1"/>
          </p:cNvSpPr>
          <p:nvPr>
            <p:ph type="body" sz="half" idx="1"/>
          </p:nvPr>
        </p:nvSpPr>
        <p:spPr>
          <a:xfrm>
            <a:off x="304800" y="533400"/>
            <a:ext cx="4457700" cy="5562600"/>
          </a:xfrm>
        </p:spPr>
        <p:txBody>
          <a:bodyPr/>
          <a:lstStyle/>
          <a:p>
            <a:pPr eaLnBrk="1" hangingPunct="1">
              <a:defRPr/>
            </a:pPr>
            <a:r>
              <a:rPr lang="en-US" sz="2400" dirty="0"/>
              <a:t>What went wrong? Problems of enforcement</a:t>
            </a:r>
          </a:p>
          <a:p>
            <a:pPr lvl="1" eaLnBrk="1" hangingPunct="1">
              <a:defRPr/>
            </a:pPr>
            <a:r>
              <a:rPr lang="en-US" sz="1600" dirty="0"/>
              <a:t>Wets: liberals, immigrants, educated v. </a:t>
            </a:r>
            <a:r>
              <a:rPr lang="en-US" sz="1600" dirty="0" err="1"/>
              <a:t>Drys</a:t>
            </a:r>
            <a:r>
              <a:rPr lang="en-US" sz="1600" dirty="0"/>
              <a:t>: native born protestants</a:t>
            </a:r>
          </a:p>
          <a:p>
            <a:pPr lvl="1" eaLnBrk="1" hangingPunct="1">
              <a:defRPr/>
            </a:pPr>
            <a:r>
              <a:rPr lang="en-US" sz="1600" dirty="0"/>
              <a:t>NY repealed enforcement bureau in 1923</a:t>
            </a:r>
          </a:p>
          <a:p>
            <a:pPr lvl="1" eaLnBrk="1" hangingPunct="1">
              <a:defRPr/>
            </a:pPr>
            <a:r>
              <a:rPr lang="en-US" sz="1600" dirty="0"/>
              <a:t>Speakeasies</a:t>
            </a:r>
          </a:p>
          <a:p>
            <a:pPr lvl="1" eaLnBrk="1" hangingPunct="1">
              <a:defRPr/>
            </a:pPr>
            <a:r>
              <a:rPr lang="en-US" sz="1600" dirty="0"/>
              <a:t>Organized crime – Al Capone</a:t>
            </a:r>
          </a:p>
          <a:p>
            <a:pPr lvl="1" eaLnBrk="1" hangingPunct="1">
              <a:defRPr/>
            </a:pPr>
            <a:r>
              <a:rPr lang="en-US" sz="1600" dirty="0"/>
              <a:t>1928 – Hoover (dry) v. Smith (Wet)</a:t>
            </a:r>
          </a:p>
          <a:p>
            <a:pPr eaLnBrk="1" hangingPunct="1">
              <a:defRPr/>
            </a:pPr>
            <a:endParaRPr lang="en-US" sz="2400" dirty="0" smtClean="0"/>
          </a:p>
          <a:p>
            <a:pPr eaLnBrk="1" hangingPunct="1">
              <a:defRPr/>
            </a:pPr>
            <a:r>
              <a:rPr lang="en-US" sz="2400" dirty="0" smtClean="0"/>
              <a:t>Repealed in 1933.  – consumption went down to 1/3 prewar level</a:t>
            </a:r>
          </a:p>
        </p:txBody>
      </p:sp>
      <p:pic>
        <p:nvPicPr>
          <p:cNvPr id="22533" name="Picture 8" descr="Valentines_Day"/>
          <p:cNvPicPr>
            <a:picLocks noChangeAspect="1" noChangeArrowheads="1"/>
          </p:cNvPicPr>
          <p:nvPr/>
        </p:nvPicPr>
        <p:blipFill>
          <a:blip r:embed="rId2" cstate="print"/>
          <a:srcRect/>
          <a:stretch>
            <a:fillRect/>
          </a:stretch>
        </p:blipFill>
        <p:spPr bwMode="auto">
          <a:xfrm>
            <a:off x="4572000" y="2171700"/>
            <a:ext cx="478155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Republican Resurgence – The End of Progressivism</a:t>
            </a:r>
          </a:p>
        </p:txBody>
      </p:sp>
      <p:sp>
        <p:nvSpPr>
          <p:cNvPr id="54276" name="Rectangle 4"/>
          <p:cNvSpPr>
            <a:spLocks noGrp="1" noChangeArrowheads="1"/>
          </p:cNvSpPr>
          <p:nvPr>
            <p:ph type="body" sz="half" idx="1"/>
          </p:nvPr>
        </p:nvSpPr>
        <p:spPr/>
        <p:txBody>
          <a:bodyPr/>
          <a:lstStyle/>
          <a:p>
            <a:pPr eaLnBrk="1" hangingPunct="1">
              <a:lnSpc>
                <a:spcPct val="80000"/>
              </a:lnSpc>
              <a:defRPr/>
            </a:pPr>
            <a:endParaRPr lang="en-US" sz="2400" dirty="0" smtClean="0"/>
          </a:p>
          <a:p>
            <a:pPr eaLnBrk="1" hangingPunct="1">
              <a:lnSpc>
                <a:spcPct val="80000"/>
              </a:lnSpc>
              <a:defRPr/>
            </a:pPr>
            <a:r>
              <a:rPr lang="en-US" sz="2400" dirty="0" smtClean="0"/>
              <a:t>No more crusading</a:t>
            </a:r>
          </a:p>
          <a:p>
            <a:pPr eaLnBrk="1" hangingPunct="1">
              <a:lnSpc>
                <a:spcPct val="80000"/>
              </a:lnSpc>
              <a:defRPr/>
            </a:pPr>
            <a:r>
              <a:rPr lang="en-US" sz="2400" dirty="0" smtClean="0"/>
              <a:t>Wilson it is only once a generation that a people can be lifted above materialism</a:t>
            </a:r>
          </a:p>
          <a:p>
            <a:pPr eaLnBrk="1" hangingPunct="1">
              <a:lnSpc>
                <a:spcPct val="80000"/>
              </a:lnSpc>
              <a:defRPr/>
            </a:pPr>
            <a:r>
              <a:rPr lang="en-US" sz="2400" dirty="0" smtClean="0"/>
              <a:t>Control of Presidency returned to GOP – although rural areas and south remained democratic </a:t>
            </a:r>
          </a:p>
          <a:p>
            <a:pPr lvl="1" eaLnBrk="1" hangingPunct="1">
              <a:lnSpc>
                <a:spcPct val="80000"/>
              </a:lnSpc>
              <a:defRPr/>
            </a:pPr>
            <a:r>
              <a:rPr lang="en-US" sz="2000" dirty="0" smtClean="0"/>
              <a:t>Harding</a:t>
            </a:r>
          </a:p>
          <a:p>
            <a:pPr lvl="1" eaLnBrk="1" hangingPunct="1">
              <a:lnSpc>
                <a:spcPct val="80000"/>
              </a:lnSpc>
              <a:defRPr/>
            </a:pPr>
            <a:r>
              <a:rPr lang="en-US" sz="2000" dirty="0" smtClean="0"/>
              <a:t>Coolidge</a:t>
            </a:r>
          </a:p>
          <a:p>
            <a:pPr lvl="1" eaLnBrk="1" hangingPunct="1">
              <a:lnSpc>
                <a:spcPct val="80000"/>
              </a:lnSpc>
              <a:defRPr/>
            </a:pPr>
            <a:r>
              <a:rPr lang="en-US" sz="2000" dirty="0" smtClean="0"/>
              <a:t>Hoover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66800" y="304800"/>
            <a:ext cx="4724400" cy="1431925"/>
          </a:xfrm>
        </p:spPr>
        <p:txBody>
          <a:bodyPr/>
          <a:lstStyle/>
          <a:p>
            <a:pPr eaLnBrk="1" hangingPunct="1">
              <a:defRPr/>
            </a:pPr>
            <a:r>
              <a:rPr lang="en-US" dirty="0" smtClean="0"/>
              <a:t> déjà vu all over again</a:t>
            </a:r>
          </a:p>
        </p:txBody>
      </p:sp>
      <p:sp>
        <p:nvSpPr>
          <p:cNvPr id="56323" name="Rectangle 3"/>
          <p:cNvSpPr>
            <a:spLocks noGrp="1" noChangeArrowheads="1"/>
          </p:cNvSpPr>
          <p:nvPr>
            <p:ph type="body" sz="half" idx="1"/>
          </p:nvPr>
        </p:nvSpPr>
        <p:spPr>
          <a:xfrm>
            <a:off x="381000" y="1981200"/>
            <a:ext cx="4381500" cy="4667250"/>
          </a:xfrm>
        </p:spPr>
        <p:txBody>
          <a:bodyPr/>
          <a:lstStyle/>
          <a:p>
            <a:pPr eaLnBrk="1" hangingPunct="1">
              <a:lnSpc>
                <a:spcPct val="80000"/>
              </a:lnSpc>
              <a:defRPr/>
            </a:pPr>
            <a:r>
              <a:rPr lang="en-US" sz="1800" dirty="0" smtClean="0"/>
              <a:t>Harding – the Old Guard </a:t>
            </a:r>
          </a:p>
          <a:p>
            <a:pPr lvl="1" eaLnBrk="1" hangingPunct="1">
              <a:lnSpc>
                <a:spcPct val="80000"/>
              </a:lnSpc>
              <a:defRPr/>
            </a:pPr>
            <a:r>
              <a:rPr lang="en-US" sz="1800" dirty="0" smtClean="0"/>
              <a:t>“America’s present need is not heroics, but healing … normalcy” </a:t>
            </a:r>
          </a:p>
          <a:p>
            <a:pPr lvl="1" eaLnBrk="1" hangingPunct="1">
              <a:lnSpc>
                <a:spcPct val="80000"/>
              </a:lnSpc>
              <a:defRPr/>
            </a:pPr>
            <a:r>
              <a:rPr lang="en-US" sz="1800" dirty="0" smtClean="0"/>
              <a:t>Appointed 4 justices opposed to progressivism </a:t>
            </a:r>
          </a:p>
          <a:p>
            <a:pPr lvl="1" eaLnBrk="1" hangingPunct="1">
              <a:lnSpc>
                <a:spcPct val="80000"/>
              </a:lnSpc>
              <a:defRPr/>
            </a:pPr>
            <a:r>
              <a:rPr lang="en-US" sz="1800" b="1" u="sng" dirty="0" smtClean="0"/>
              <a:t>Sec of Treasury Mellon – trickle down:  drastic lowering of tax rates, reduced inheritance tax and tax on corporate profits – why a problem?</a:t>
            </a:r>
          </a:p>
          <a:p>
            <a:pPr lvl="1" eaLnBrk="1" hangingPunct="1">
              <a:lnSpc>
                <a:spcPct val="80000"/>
              </a:lnSpc>
              <a:defRPr/>
            </a:pPr>
            <a:r>
              <a:rPr lang="en-US" sz="1800" dirty="0" smtClean="0"/>
              <a:t>Raised tariffs </a:t>
            </a:r>
            <a:r>
              <a:rPr lang="en-US" sz="1800" dirty="0" err="1" smtClean="0"/>
              <a:t>Fordney</a:t>
            </a:r>
            <a:r>
              <a:rPr lang="en-US" sz="1800" dirty="0" smtClean="0"/>
              <a:t> </a:t>
            </a:r>
            <a:r>
              <a:rPr lang="en-US" sz="1800" dirty="0" err="1" smtClean="0"/>
              <a:t>McCumber</a:t>
            </a:r>
            <a:r>
              <a:rPr lang="en-US" sz="1800" dirty="0" smtClean="0"/>
              <a:t> Tariff (38%) </a:t>
            </a:r>
          </a:p>
          <a:p>
            <a:pPr lvl="1" eaLnBrk="1" hangingPunct="1">
              <a:lnSpc>
                <a:spcPct val="80000"/>
              </a:lnSpc>
              <a:defRPr/>
            </a:pPr>
            <a:r>
              <a:rPr lang="en-US" sz="1800" dirty="0" smtClean="0"/>
              <a:t>Business consolidation –anti trust laws relaxed</a:t>
            </a:r>
          </a:p>
          <a:p>
            <a:pPr lvl="1" eaLnBrk="1" hangingPunct="1">
              <a:lnSpc>
                <a:spcPct val="80000"/>
              </a:lnSpc>
              <a:defRPr/>
            </a:pPr>
            <a:r>
              <a:rPr lang="en-US" sz="1800" dirty="0" smtClean="0"/>
              <a:t>Use of injunctions</a:t>
            </a:r>
          </a:p>
          <a:p>
            <a:pPr lvl="1" eaLnBrk="1" hangingPunct="1">
              <a:lnSpc>
                <a:spcPct val="80000"/>
              </a:lnSpc>
              <a:defRPr/>
            </a:pPr>
            <a:r>
              <a:rPr lang="en-US" sz="1800" dirty="0" smtClean="0"/>
              <a:t>Corruption: Teapot Dome (Albert Fall) , Veteran’s Administration</a:t>
            </a:r>
          </a:p>
        </p:txBody>
      </p:sp>
      <p:pic>
        <p:nvPicPr>
          <p:cNvPr id="33797" name="Picture 6" descr="Warren G. Harding">
            <a:hlinkClick r:id="rId2" tooltip="Warren G. Harding"/>
          </p:cNvPr>
          <p:cNvPicPr>
            <a:picLocks noChangeAspect="1" noChangeArrowheads="1"/>
          </p:cNvPicPr>
          <p:nvPr/>
        </p:nvPicPr>
        <p:blipFill>
          <a:blip r:embed="rId3" cstate="print"/>
          <a:srcRect/>
          <a:stretch>
            <a:fillRect/>
          </a:stretch>
        </p:blipFill>
        <p:spPr bwMode="auto">
          <a:xfrm>
            <a:off x="5943600" y="0"/>
            <a:ext cx="1790700" cy="2381250"/>
          </a:xfrm>
          <a:prstGeom prst="rect">
            <a:avLst/>
          </a:prstGeom>
          <a:noFill/>
          <a:ln w="9525">
            <a:noFill/>
            <a:miter lim="800000"/>
            <a:headEnd/>
            <a:tailEnd/>
          </a:ln>
        </p:spPr>
      </p:pic>
      <p:pic>
        <p:nvPicPr>
          <p:cNvPr id="33798" name="Picture 10" descr="37020608"/>
          <p:cNvPicPr>
            <a:picLocks noChangeAspect="1" noChangeArrowheads="1"/>
          </p:cNvPicPr>
          <p:nvPr/>
        </p:nvPicPr>
        <p:blipFill>
          <a:blip r:embed="rId4" cstate="print"/>
          <a:srcRect/>
          <a:stretch>
            <a:fillRect/>
          </a:stretch>
        </p:blipFill>
        <p:spPr bwMode="auto">
          <a:xfrm>
            <a:off x="5181600" y="2362200"/>
            <a:ext cx="34671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1"/>
          </p:nvPr>
        </p:nvSpPr>
        <p:spPr>
          <a:xfrm>
            <a:off x="1066800" y="533400"/>
            <a:ext cx="3695700" cy="5562600"/>
          </a:xfrm>
        </p:spPr>
        <p:txBody>
          <a:bodyPr/>
          <a:lstStyle/>
          <a:p>
            <a:pPr eaLnBrk="1" hangingPunct="1">
              <a:defRPr/>
            </a:pPr>
            <a:r>
              <a:rPr lang="en-US" dirty="0" smtClean="0"/>
              <a:t>Calvin Coolidge (1923 – 29) – “the chief business of the American people is business”  </a:t>
            </a:r>
          </a:p>
          <a:p>
            <a:pPr lvl="1" eaLnBrk="1" hangingPunct="1">
              <a:defRPr/>
            </a:pPr>
            <a:r>
              <a:rPr lang="en-US" dirty="0" smtClean="0"/>
              <a:t>Decreased taxes and debt</a:t>
            </a:r>
          </a:p>
          <a:p>
            <a:pPr eaLnBrk="1" hangingPunct="1">
              <a:defRPr/>
            </a:pPr>
            <a:r>
              <a:rPr lang="en-US" dirty="0" smtClean="0"/>
              <a:t>Slept 12 hours a day!</a:t>
            </a:r>
          </a:p>
        </p:txBody>
      </p:sp>
      <p:sp>
        <p:nvSpPr>
          <p:cNvPr id="58373" name="Rectangle 5"/>
          <p:cNvSpPr>
            <a:spLocks noGrp="1" noChangeArrowheads="1"/>
          </p:cNvSpPr>
          <p:nvPr>
            <p:ph type="body" sz="half" idx="2"/>
          </p:nvPr>
        </p:nvSpPr>
        <p:spPr/>
        <p:txBody>
          <a:bodyPr/>
          <a:lstStyle/>
          <a:p>
            <a:pPr eaLnBrk="1" hangingPunct="1">
              <a:defRPr/>
            </a:pPr>
            <a:endParaRPr lang="en-US" smtClean="0"/>
          </a:p>
        </p:txBody>
      </p:sp>
      <p:pic>
        <p:nvPicPr>
          <p:cNvPr id="35844" name="Picture 7" descr="Coolidge1"/>
          <p:cNvPicPr>
            <a:picLocks noChangeAspect="1" noChangeArrowheads="1"/>
          </p:cNvPicPr>
          <p:nvPr/>
        </p:nvPicPr>
        <p:blipFill>
          <a:blip r:embed="rId2" cstate="print"/>
          <a:srcRect/>
          <a:stretch>
            <a:fillRect/>
          </a:stretch>
        </p:blipFill>
        <p:spPr bwMode="auto">
          <a:xfrm>
            <a:off x="4572000" y="3284538"/>
            <a:ext cx="4572000" cy="3573462"/>
          </a:xfrm>
          <a:prstGeom prst="rect">
            <a:avLst/>
          </a:prstGeom>
          <a:noFill/>
          <a:ln w="9525">
            <a:noFill/>
            <a:miter lim="800000"/>
            <a:headEnd/>
            <a:tailEnd/>
          </a:ln>
        </p:spPr>
      </p:pic>
      <p:pic>
        <p:nvPicPr>
          <p:cNvPr id="35845" name="Picture 8" descr="cartoon"/>
          <p:cNvPicPr>
            <a:picLocks noGrp="1" noChangeAspect="1" noChangeArrowheads="1"/>
          </p:cNvPicPr>
          <p:nvPr>
            <p:ph type="title"/>
          </p:nvPr>
        </p:nvPicPr>
        <p:blipFill>
          <a:blip r:embed="rId3" cstate="print"/>
          <a:srcRect/>
          <a:stretch>
            <a:fillRect/>
          </a:stretch>
        </p:blipFill>
        <p:spPr>
          <a:xfrm>
            <a:off x="5210175" y="0"/>
            <a:ext cx="3136900" cy="35814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New Economic Order</a:t>
            </a:r>
          </a:p>
        </p:txBody>
      </p:sp>
      <p:sp>
        <p:nvSpPr>
          <p:cNvPr id="31748" name="Rectangle 4"/>
          <p:cNvSpPr>
            <a:spLocks noGrp="1" noChangeArrowheads="1"/>
          </p:cNvSpPr>
          <p:nvPr>
            <p:ph type="body" sz="half" idx="1"/>
          </p:nvPr>
        </p:nvSpPr>
        <p:spPr>
          <a:xfrm>
            <a:off x="0" y="1371600"/>
            <a:ext cx="4114800" cy="5486400"/>
          </a:xfrm>
        </p:spPr>
        <p:txBody>
          <a:bodyPr/>
          <a:lstStyle/>
          <a:p>
            <a:pPr eaLnBrk="1" hangingPunct="1">
              <a:lnSpc>
                <a:spcPct val="80000"/>
              </a:lnSpc>
              <a:defRPr/>
            </a:pPr>
            <a:r>
              <a:rPr lang="en-US" sz="2000" dirty="0" smtClean="0"/>
              <a:t>Brief recession after ww1/demobilization</a:t>
            </a:r>
          </a:p>
          <a:p>
            <a:pPr eaLnBrk="1" hangingPunct="1">
              <a:lnSpc>
                <a:spcPct val="80000"/>
              </a:lnSpc>
              <a:defRPr/>
            </a:pPr>
            <a:r>
              <a:rPr lang="en-US" sz="2000" dirty="0" smtClean="0"/>
              <a:t>GNP soared from $70B in 1922 - $100B in 1929</a:t>
            </a:r>
          </a:p>
          <a:p>
            <a:pPr eaLnBrk="1" hangingPunct="1">
              <a:lnSpc>
                <a:spcPct val="80000"/>
              </a:lnSpc>
              <a:defRPr/>
            </a:pPr>
            <a:r>
              <a:rPr lang="en-US" sz="2000" dirty="0" smtClean="0"/>
              <a:t>New Economy  - based on consumer goods – cars, appliances, radios</a:t>
            </a:r>
          </a:p>
          <a:p>
            <a:pPr lvl="1" eaLnBrk="1" hangingPunct="1">
              <a:lnSpc>
                <a:spcPct val="80000"/>
              </a:lnSpc>
              <a:defRPr/>
            </a:pPr>
            <a:r>
              <a:rPr lang="en-US" sz="1600" dirty="0" smtClean="0"/>
              <a:t>60% of homes electrified</a:t>
            </a:r>
          </a:p>
          <a:p>
            <a:pPr lvl="1" eaLnBrk="1" hangingPunct="1">
              <a:lnSpc>
                <a:spcPct val="80000"/>
              </a:lnSpc>
              <a:defRPr/>
            </a:pPr>
            <a:r>
              <a:rPr lang="en-US" sz="1600" dirty="0" smtClean="0"/>
              <a:t>23M cars by 1930 (9% of the economy)</a:t>
            </a:r>
          </a:p>
          <a:p>
            <a:pPr lvl="1" eaLnBrk="1" hangingPunct="1">
              <a:lnSpc>
                <a:spcPct val="80000"/>
              </a:lnSpc>
              <a:defRPr/>
            </a:pPr>
            <a:r>
              <a:rPr lang="en-US" sz="1600" dirty="0" smtClean="0"/>
              <a:t>Radios and networks</a:t>
            </a:r>
          </a:p>
        </p:txBody>
      </p:sp>
      <p:pic>
        <p:nvPicPr>
          <p:cNvPr id="36869" name="Picture 7" descr="http://t3.gstatic.com/images?q=tbn:ANd9GcQJ165ZSQBlhxlzCXNrrpcACa4rQVlm8S4-kHREgHV5G9mL_NNpA7ANpnLa">
            <a:hlinkClick r:id="rId2"/>
          </p:cNvPr>
          <p:cNvPicPr>
            <a:picLocks noChangeAspect="1" noChangeArrowheads="1"/>
          </p:cNvPicPr>
          <p:nvPr/>
        </p:nvPicPr>
        <p:blipFill>
          <a:blip r:embed="rId3" cstate="print"/>
          <a:srcRect/>
          <a:stretch>
            <a:fillRect/>
          </a:stretch>
        </p:blipFill>
        <p:spPr bwMode="auto">
          <a:xfrm>
            <a:off x="4267200" y="2209800"/>
            <a:ext cx="4148138" cy="34290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295400" y="4340608"/>
            <a:ext cx="2466066" cy="246048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066800"/>
            <a:ext cx="3048000" cy="5029200"/>
          </a:xfrm>
        </p:spPr>
        <p:txBody>
          <a:bodyPr/>
          <a:lstStyle/>
          <a:p>
            <a:pPr eaLnBrk="1" hangingPunct="1">
              <a:lnSpc>
                <a:spcPct val="80000"/>
              </a:lnSpc>
              <a:defRPr/>
            </a:pPr>
            <a:r>
              <a:rPr lang="en-US" sz="2000" dirty="0" smtClean="0"/>
              <a:t>Business Practices Promoted Industrial Expansion!!!</a:t>
            </a:r>
          </a:p>
          <a:p>
            <a:pPr lvl="1" eaLnBrk="1" hangingPunct="1">
              <a:lnSpc>
                <a:spcPct val="80000"/>
              </a:lnSpc>
              <a:defRPr/>
            </a:pPr>
            <a:r>
              <a:rPr lang="en-US" sz="1600" dirty="0" err="1" smtClean="0"/>
              <a:t>Taylorism</a:t>
            </a:r>
            <a:r>
              <a:rPr lang="en-US" sz="1600" dirty="0" smtClean="0"/>
              <a:t>/</a:t>
            </a:r>
            <a:r>
              <a:rPr lang="en-US" sz="1600" dirty="0" err="1" smtClean="0"/>
              <a:t>Fordism</a:t>
            </a:r>
            <a:endParaRPr lang="en-US" sz="1600" dirty="0" smtClean="0"/>
          </a:p>
          <a:p>
            <a:pPr lvl="1" eaLnBrk="1" hangingPunct="1">
              <a:lnSpc>
                <a:spcPct val="80000"/>
              </a:lnSpc>
              <a:defRPr/>
            </a:pPr>
            <a:r>
              <a:rPr lang="en-US" sz="1600" dirty="0" smtClean="0"/>
              <a:t>Assembly lines</a:t>
            </a:r>
          </a:p>
          <a:p>
            <a:pPr lvl="1" eaLnBrk="1" hangingPunct="1">
              <a:lnSpc>
                <a:spcPct val="80000"/>
              </a:lnSpc>
              <a:defRPr/>
            </a:pPr>
            <a:r>
              <a:rPr lang="en-US" sz="1600" dirty="0" smtClean="0"/>
              <a:t>Anti Union Activity and management violence but better wages</a:t>
            </a:r>
          </a:p>
          <a:p>
            <a:pPr lvl="1" eaLnBrk="1" hangingPunct="1">
              <a:lnSpc>
                <a:spcPct val="80000"/>
              </a:lnSpc>
              <a:defRPr/>
            </a:pPr>
            <a:r>
              <a:rPr lang="en-US" sz="1600" dirty="0" smtClean="0"/>
              <a:t>Mergers (again) ½ business activity by 100 companies</a:t>
            </a:r>
          </a:p>
          <a:p>
            <a:pPr eaLnBrk="1" hangingPunct="1">
              <a:lnSpc>
                <a:spcPct val="80000"/>
              </a:lnSpc>
              <a:defRPr/>
            </a:pPr>
            <a:r>
              <a:rPr lang="en-US" sz="1800" dirty="0" smtClean="0"/>
              <a:t>Republican caretakers “We care not what Democrats pass, if we can administer them” </a:t>
            </a:r>
          </a:p>
          <a:p>
            <a:pPr lvl="1" eaLnBrk="1" hangingPunct="1">
              <a:lnSpc>
                <a:spcPct val="80000"/>
              </a:lnSpc>
              <a:defRPr/>
            </a:pPr>
            <a:r>
              <a:rPr lang="en-US" sz="1800" dirty="0" err="1" smtClean="0"/>
              <a:t>Probusiness</a:t>
            </a:r>
            <a:r>
              <a:rPr lang="en-US" sz="1800" dirty="0" smtClean="0"/>
              <a:t> men to advisory boards</a:t>
            </a:r>
          </a:p>
          <a:p>
            <a:pPr eaLnBrk="1" hangingPunct="1">
              <a:lnSpc>
                <a:spcPct val="80000"/>
              </a:lnSpc>
              <a:defRPr/>
            </a:pPr>
            <a:endParaRPr lang="en-US" sz="2000" dirty="0" smtClean="0"/>
          </a:p>
          <a:p>
            <a:pPr>
              <a:defRPr/>
            </a:pPr>
            <a:endParaRPr lang="en-US" dirty="0"/>
          </a:p>
        </p:txBody>
      </p:sp>
      <p:pic>
        <p:nvPicPr>
          <p:cNvPr id="40965" name="Picture 7" descr="P"/>
          <p:cNvPicPr>
            <a:picLocks noChangeAspect="1" noChangeArrowheads="1"/>
          </p:cNvPicPr>
          <p:nvPr/>
        </p:nvPicPr>
        <p:blipFill>
          <a:blip r:embed="rId2" cstate="print"/>
          <a:srcRect/>
          <a:stretch>
            <a:fillRect/>
          </a:stretch>
        </p:blipFill>
        <p:spPr bwMode="auto">
          <a:xfrm>
            <a:off x="4114800" y="762000"/>
            <a:ext cx="5181600" cy="424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Cars, Radios, Movies</a:t>
            </a:r>
          </a:p>
        </p:txBody>
      </p:sp>
      <p:sp>
        <p:nvSpPr>
          <p:cNvPr id="33796" name="Rectangle 4"/>
          <p:cNvSpPr>
            <a:spLocks noGrp="1" noChangeArrowheads="1"/>
          </p:cNvSpPr>
          <p:nvPr>
            <p:ph type="body" sz="half" idx="1"/>
          </p:nvPr>
        </p:nvSpPr>
        <p:spPr/>
        <p:txBody>
          <a:bodyPr/>
          <a:lstStyle/>
          <a:p>
            <a:pPr eaLnBrk="1" hangingPunct="1">
              <a:lnSpc>
                <a:spcPct val="80000"/>
              </a:lnSpc>
              <a:defRPr/>
            </a:pPr>
            <a:endParaRPr lang="en-US" sz="2000" smtClean="0"/>
          </a:p>
          <a:p>
            <a:pPr eaLnBrk="1" hangingPunct="1">
              <a:lnSpc>
                <a:spcPct val="80000"/>
              </a:lnSpc>
              <a:defRPr/>
            </a:pPr>
            <a:r>
              <a:rPr lang="en-US" sz="2000" smtClean="0"/>
              <a:t>Radios – first commercial broadcast 1920; first networks 1926 </a:t>
            </a:r>
            <a:r>
              <a:rPr lang="en-US" sz="2000" smtClean="0">
                <a:sym typeface="Wingdings" pitchFamily="2" charset="2"/>
              </a:rPr>
              <a:t> mass culture</a:t>
            </a:r>
          </a:p>
          <a:p>
            <a:pPr eaLnBrk="1" hangingPunct="1">
              <a:lnSpc>
                <a:spcPct val="80000"/>
              </a:lnSpc>
              <a:defRPr/>
            </a:pPr>
            <a:r>
              <a:rPr lang="en-US" sz="2000" smtClean="0"/>
              <a:t>Movies weekly attendance 80M!</a:t>
            </a:r>
          </a:p>
          <a:p>
            <a:pPr eaLnBrk="1" hangingPunct="1">
              <a:lnSpc>
                <a:spcPct val="80000"/>
              </a:lnSpc>
              <a:defRPr/>
            </a:pPr>
            <a:r>
              <a:rPr lang="en-US" sz="2000" smtClean="0"/>
              <a:t>Cars dominated economy by 1927 -27M (more than tubs)</a:t>
            </a:r>
          </a:p>
          <a:p>
            <a:pPr lvl="1" eaLnBrk="1" hangingPunct="1">
              <a:lnSpc>
                <a:spcPct val="80000"/>
              </a:lnSpc>
              <a:defRPr/>
            </a:pPr>
            <a:r>
              <a:rPr lang="en-US" sz="1800" smtClean="0"/>
              <a:t>Freedom from oversight</a:t>
            </a:r>
          </a:p>
          <a:p>
            <a:pPr lvl="1" eaLnBrk="1" hangingPunct="1">
              <a:lnSpc>
                <a:spcPct val="80000"/>
              </a:lnSpc>
              <a:defRPr/>
            </a:pPr>
            <a:r>
              <a:rPr lang="en-US" sz="1800" smtClean="0"/>
              <a:t>True suburbs</a:t>
            </a:r>
          </a:p>
          <a:p>
            <a:pPr lvl="1" eaLnBrk="1" hangingPunct="1">
              <a:lnSpc>
                <a:spcPct val="80000"/>
              </a:lnSpc>
              <a:defRPr/>
            </a:pPr>
            <a:r>
              <a:rPr lang="en-US" sz="1800" smtClean="0"/>
              <a:t>Decreased isolation of rural areas</a:t>
            </a:r>
          </a:p>
        </p:txBody>
      </p:sp>
      <p:pic>
        <p:nvPicPr>
          <p:cNvPr id="17413" name="Picture 7" descr="Sheik2"/>
          <p:cNvPicPr>
            <a:picLocks noChangeAspect="1" noChangeArrowheads="1"/>
          </p:cNvPicPr>
          <p:nvPr/>
        </p:nvPicPr>
        <p:blipFill>
          <a:blip r:embed="rId2" cstate="print"/>
          <a:srcRect/>
          <a:stretch>
            <a:fillRect/>
          </a:stretch>
        </p:blipFill>
        <p:spPr bwMode="auto">
          <a:xfrm>
            <a:off x="4724400" y="1676400"/>
            <a:ext cx="380047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1920s – A New and Threatening America </a:t>
            </a:r>
          </a:p>
        </p:txBody>
      </p:sp>
      <p:sp>
        <p:nvSpPr>
          <p:cNvPr id="3075" name="Rectangle 3"/>
          <p:cNvSpPr>
            <a:spLocks noGrp="1" noChangeArrowheads="1"/>
          </p:cNvSpPr>
          <p:nvPr>
            <p:ph type="body" sz="half" idx="1"/>
          </p:nvPr>
        </p:nvSpPr>
        <p:spPr>
          <a:xfrm>
            <a:off x="1066800" y="1981200"/>
            <a:ext cx="3702050" cy="4114800"/>
          </a:xfrm>
        </p:spPr>
        <p:txBody>
          <a:bodyPr/>
          <a:lstStyle/>
          <a:p>
            <a:pPr eaLnBrk="1" hangingPunct="1">
              <a:lnSpc>
                <a:spcPct val="90000"/>
              </a:lnSpc>
              <a:defRPr/>
            </a:pPr>
            <a:r>
              <a:rPr lang="en-US" sz="2000" dirty="0" smtClean="0"/>
              <a:t>Cultural diversity</a:t>
            </a:r>
          </a:p>
          <a:p>
            <a:pPr eaLnBrk="1" hangingPunct="1">
              <a:lnSpc>
                <a:spcPct val="90000"/>
              </a:lnSpc>
              <a:defRPr/>
            </a:pPr>
            <a:r>
              <a:rPr lang="en-US" sz="2000" dirty="0" smtClean="0"/>
              <a:t>Urbanism</a:t>
            </a:r>
          </a:p>
          <a:p>
            <a:pPr lvl="1" eaLnBrk="1" hangingPunct="1">
              <a:lnSpc>
                <a:spcPct val="90000"/>
              </a:lnSpc>
              <a:defRPr/>
            </a:pPr>
            <a:r>
              <a:rPr lang="en-US" sz="1600" dirty="0" smtClean="0"/>
              <a:t>Radios, Magazines, Movies were shocking (NYC and LA)!</a:t>
            </a:r>
          </a:p>
          <a:p>
            <a:pPr eaLnBrk="1" hangingPunct="1">
              <a:lnSpc>
                <a:spcPct val="90000"/>
              </a:lnSpc>
              <a:defRPr/>
            </a:pPr>
            <a:r>
              <a:rPr lang="en-US" sz="2000" dirty="0" smtClean="0"/>
              <a:t>Shifting Base of political and cultural power</a:t>
            </a:r>
          </a:p>
          <a:p>
            <a:pPr eaLnBrk="1" hangingPunct="1">
              <a:lnSpc>
                <a:spcPct val="90000"/>
              </a:lnSpc>
              <a:defRPr/>
            </a:pPr>
            <a:r>
              <a:rPr lang="en-US" sz="2000" dirty="0" smtClean="0"/>
              <a:t>Traditional America – rural and southern America – rocked </a:t>
            </a:r>
            <a:r>
              <a:rPr lang="en-US" sz="2000" dirty="0" smtClean="0">
                <a:sym typeface="Wingdings" pitchFamily="2" charset="2"/>
              </a:rPr>
              <a:t> backlash</a:t>
            </a:r>
            <a:endParaRPr lang="en-US" sz="2000" dirty="0" smtClean="0"/>
          </a:p>
        </p:txBody>
      </p:sp>
      <p:pic>
        <p:nvPicPr>
          <p:cNvPr id="5" name="Picture 5" descr="rural_urban"/>
          <p:cNvPicPr>
            <a:picLocks noChangeAspect="1" noChangeArrowheads="1"/>
          </p:cNvPicPr>
          <p:nvPr/>
        </p:nvPicPr>
        <p:blipFill>
          <a:blip r:embed="rId2" cstate="print"/>
          <a:srcRect/>
          <a:stretch>
            <a:fillRect/>
          </a:stretch>
        </p:blipFill>
        <p:spPr bwMode="auto">
          <a:xfrm>
            <a:off x="4638675" y="3141663"/>
            <a:ext cx="4505325" cy="3716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341897_p_11_10"/>
          <p:cNvPicPr>
            <a:picLocks noChangeAspect="1" noChangeArrowheads="1"/>
          </p:cNvPicPr>
          <p:nvPr/>
        </p:nvPicPr>
        <p:blipFill>
          <a:blip r:embed="rId3" cstate="print"/>
          <a:srcRect/>
          <a:stretch>
            <a:fillRect/>
          </a:stretch>
        </p:blipFill>
        <p:spPr bwMode="auto">
          <a:xfrm>
            <a:off x="457200" y="168275"/>
            <a:ext cx="8305800" cy="6578600"/>
          </a:xfrm>
          <a:prstGeom prst="rect">
            <a:avLst/>
          </a:prstGeom>
          <a:noFill/>
          <a:ln w="57150">
            <a:solidFill>
              <a:schemeClr val="accent2"/>
            </a:solidFill>
            <a:miter lim="800000"/>
            <a:headEnd/>
            <a:tailEnd/>
          </a:ln>
        </p:spPr>
      </p:pic>
      <p:sp>
        <p:nvSpPr>
          <p:cNvPr id="41986" name="Rectangle 2"/>
          <p:cNvSpPr>
            <a:spLocks noGrp="1" noChangeArrowheads="1"/>
          </p:cNvSpPr>
          <p:nvPr>
            <p:ph type="title"/>
          </p:nvPr>
        </p:nvSpPr>
        <p:spPr>
          <a:xfrm>
            <a:off x="762000" y="228600"/>
            <a:ext cx="7772400" cy="381000"/>
          </a:xfrm>
        </p:spPr>
        <p:txBody>
          <a:bodyPr/>
          <a:lstStyle/>
          <a:p>
            <a:pPr>
              <a:defRPr/>
            </a:pPr>
            <a:r>
              <a:rPr lang="en-US" sz="2400" smtClean="0">
                <a:solidFill>
                  <a:srgbClr val="660000"/>
                </a:solidFill>
                <a:effectLst>
                  <a:outerShdw blurRad="38100" dist="38100" dir="2700000" algn="tl">
                    <a:srgbClr val="000000"/>
                  </a:outerShdw>
                </a:effectLst>
                <a:latin typeface="Trebuchet MS" pitchFamily="34" charset="0"/>
              </a:rPr>
              <a:t>July 4, Nantasket Beach, Massachusetts, early 1920s</a:t>
            </a:r>
          </a:p>
        </p:txBody>
      </p:sp>
    </p:spTree>
    <p:extLst>
      <p:ext uri="{BB962C8B-B14F-4D97-AF65-F5344CB8AC3E}">
        <p14:creationId xmlns:p14="http://schemas.microsoft.com/office/powerpoint/2010/main" val="1316940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09600" y="457200"/>
            <a:ext cx="5181600" cy="762000"/>
          </a:xfrm>
        </p:spPr>
        <p:txBody>
          <a:bodyPr/>
          <a:lstStyle/>
          <a:p>
            <a:pPr>
              <a:defRPr/>
            </a:pPr>
            <a:r>
              <a:rPr lang="en-US" smtClean="0"/>
              <a:t>Auto Manufacturing </a:t>
            </a:r>
          </a:p>
        </p:txBody>
      </p:sp>
      <p:pic>
        <p:nvPicPr>
          <p:cNvPr id="13315" name="Picture 3" descr="21855"/>
          <p:cNvPicPr>
            <a:picLocks noChangeAspect="1" noChangeArrowheads="1"/>
          </p:cNvPicPr>
          <p:nvPr/>
        </p:nvPicPr>
        <p:blipFill>
          <a:blip r:embed="rId3" cstate="print"/>
          <a:srcRect/>
          <a:stretch>
            <a:fillRect/>
          </a:stretch>
        </p:blipFill>
        <p:spPr bwMode="auto">
          <a:xfrm>
            <a:off x="2043504" y="2133600"/>
            <a:ext cx="6643296" cy="4589463"/>
          </a:xfrm>
          <a:prstGeom prst="rect">
            <a:avLst/>
          </a:prstGeom>
          <a:noFill/>
          <a:ln w="38100">
            <a:solidFill>
              <a:schemeClr val="tx2"/>
            </a:solidFill>
            <a:miter lim="800000"/>
            <a:headEnd/>
            <a:tailEnd/>
          </a:ln>
        </p:spPr>
      </p:pic>
    </p:spTree>
    <p:extLst>
      <p:ext uri="{BB962C8B-B14F-4D97-AF65-F5344CB8AC3E}">
        <p14:creationId xmlns:p14="http://schemas.microsoft.com/office/powerpoint/2010/main" val="4239421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457200"/>
            <a:ext cx="7772400" cy="1219200"/>
          </a:xfrm>
        </p:spPr>
        <p:txBody>
          <a:bodyPr/>
          <a:lstStyle/>
          <a:p>
            <a:pPr eaLnBrk="1" hangingPunct="1">
              <a:defRPr/>
            </a:pPr>
            <a:r>
              <a:rPr lang="en-US" sz="5400" dirty="0" smtClean="0"/>
              <a:t>Consumer Economy</a:t>
            </a:r>
          </a:p>
        </p:txBody>
      </p:sp>
      <p:pic>
        <p:nvPicPr>
          <p:cNvPr id="11285" name="Picture 21" descr="old_appliances5"/>
          <p:cNvPicPr>
            <a:picLocks noChangeAspect="1" noChangeArrowheads="1"/>
          </p:cNvPicPr>
          <p:nvPr/>
        </p:nvPicPr>
        <p:blipFill>
          <a:blip r:embed="rId3" cstate="print"/>
          <a:srcRect/>
          <a:stretch>
            <a:fillRect/>
          </a:stretch>
        </p:blipFill>
        <p:spPr bwMode="auto">
          <a:xfrm>
            <a:off x="533400" y="2057400"/>
            <a:ext cx="1271239" cy="1828800"/>
          </a:xfrm>
          <a:prstGeom prst="rect">
            <a:avLst/>
          </a:prstGeom>
          <a:noFill/>
          <a:ln w="9525">
            <a:noFill/>
            <a:miter lim="800000"/>
            <a:headEnd/>
            <a:tailEnd/>
          </a:ln>
        </p:spPr>
      </p:pic>
      <p:pic>
        <p:nvPicPr>
          <p:cNvPr id="11287" name="Picture 23" descr="kitchen_june_28_2006_002"/>
          <p:cNvPicPr>
            <a:picLocks noChangeAspect="1" noChangeArrowheads="1"/>
          </p:cNvPicPr>
          <p:nvPr/>
        </p:nvPicPr>
        <p:blipFill>
          <a:blip r:embed="rId4" cstate="print"/>
          <a:srcRect/>
          <a:stretch>
            <a:fillRect/>
          </a:stretch>
        </p:blipFill>
        <p:spPr bwMode="auto">
          <a:xfrm>
            <a:off x="7543800" y="228600"/>
            <a:ext cx="1600200" cy="2133600"/>
          </a:xfrm>
          <a:prstGeom prst="rect">
            <a:avLst/>
          </a:prstGeom>
          <a:noFill/>
          <a:ln w="9525">
            <a:noFill/>
            <a:miter lim="800000"/>
            <a:headEnd/>
            <a:tailEnd/>
          </a:ln>
        </p:spPr>
      </p:pic>
      <p:pic>
        <p:nvPicPr>
          <p:cNvPr id="11289" name="Picture 25" descr="Roper1920a"/>
          <p:cNvPicPr>
            <a:picLocks noChangeAspect="1" noChangeArrowheads="1"/>
          </p:cNvPicPr>
          <p:nvPr/>
        </p:nvPicPr>
        <p:blipFill>
          <a:blip r:embed="rId5" cstate="print"/>
          <a:srcRect/>
          <a:stretch>
            <a:fillRect/>
          </a:stretch>
        </p:blipFill>
        <p:spPr bwMode="auto">
          <a:xfrm>
            <a:off x="2438400" y="1905000"/>
            <a:ext cx="2481263" cy="2743200"/>
          </a:xfrm>
          <a:prstGeom prst="rect">
            <a:avLst/>
          </a:prstGeom>
          <a:noFill/>
          <a:ln w="9525">
            <a:noFill/>
            <a:miter lim="800000"/>
            <a:headEnd/>
            <a:tailEnd/>
          </a:ln>
        </p:spPr>
      </p:pic>
      <p:pic>
        <p:nvPicPr>
          <p:cNvPr id="11291" name="Picture 27" descr="2mb1225bba">
            <a:hlinkClick r:id="rId6"/>
          </p:cNvPr>
          <p:cNvPicPr>
            <a:picLocks noChangeAspect="1" noChangeArrowheads="1"/>
          </p:cNvPicPr>
          <p:nvPr/>
        </p:nvPicPr>
        <p:blipFill>
          <a:blip r:embed="rId7" cstate="print"/>
          <a:srcRect/>
          <a:stretch>
            <a:fillRect/>
          </a:stretch>
        </p:blipFill>
        <p:spPr bwMode="auto">
          <a:xfrm>
            <a:off x="0" y="3962400"/>
            <a:ext cx="1447800" cy="1447800"/>
          </a:xfrm>
          <a:prstGeom prst="rect">
            <a:avLst/>
          </a:prstGeom>
          <a:noFill/>
          <a:ln w="9525">
            <a:noFill/>
            <a:miter lim="800000"/>
            <a:headEnd/>
            <a:tailEnd/>
          </a:ln>
        </p:spPr>
      </p:pic>
      <p:pic>
        <p:nvPicPr>
          <p:cNvPr id="11293" name="Picture 29" descr="novelty1920sultantelephone"/>
          <p:cNvPicPr>
            <a:picLocks noChangeAspect="1" noChangeArrowheads="1"/>
          </p:cNvPicPr>
          <p:nvPr/>
        </p:nvPicPr>
        <p:blipFill>
          <a:blip r:embed="rId8" cstate="print"/>
          <a:srcRect/>
          <a:stretch>
            <a:fillRect/>
          </a:stretch>
        </p:blipFill>
        <p:spPr bwMode="auto">
          <a:xfrm>
            <a:off x="152400" y="5486400"/>
            <a:ext cx="1371600" cy="1371600"/>
          </a:xfrm>
          <a:prstGeom prst="rect">
            <a:avLst/>
          </a:prstGeom>
          <a:noFill/>
          <a:ln w="9525">
            <a:noFill/>
            <a:miter lim="800000"/>
            <a:headEnd/>
            <a:tailEnd/>
          </a:ln>
        </p:spPr>
      </p:pic>
      <p:pic>
        <p:nvPicPr>
          <p:cNvPr id="11297" name="Picture 33" descr="1920sTriDentB1">
            <a:hlinkClick r:id="rId9"/>
          </p:cNvPr>
          <p:cNvPicPr>
            <a:picLocks noChangeAspect="1" noChangeArrowheads="1"/>
          </p:cNvPicPr>
          <p:nvPr/>
        </p:nvPicPr>
        <p:blipFill>
          <a:blip r:embed="rId10" cstate="print"/>
          <a:srcRect/>
          <a:stretch>
            <a:fillRect/>
          </a:stretch>
        </p:blipFill>
        <p:spPr bwMode="auto">
          <a:xfrm>
            <a:off x="4800600" y="4772025"/>
            <a:ext cx="1685925" cy="2085975"/>
          </a:xfrm>
          <a:prstGeom prst="rect">
            <a:avLst/>
          </a:prstGeom>
          <a:noFill/>
          <a:ln w="9525">
            <a:noFill/>
            <a:miter lim="800000"/>
            <a:headEnd/>
            <a:tailEnd/>
          </a:ln>
        </p:spPr>
      </p:pic>
      <p:pic>
        <p:nvPicPr>
          <p:cNvPr id="11299" name="Picture 35" descr="Electric iron, 1939"/>
          <p:cNvPicPr>
            <a:picLocks noChangeAspect="1" noChangeArrowheads="1"/>
          </p:cNvPicPr>
          <p:nvPr/>
        </p:nvPicPr>
        <p:blipFill>
          <a:blip r:embed="rId11" cstate="print"/>
          <a:srcRect/>
          <a:stretch>
            <a:fillRect/>
          </a:stretch>
        </p:blipFill>
        <p:spPr bwMode="auto">
          <a:xfrm>
            <a:off x="6762750" y="5029200"/>
            <a:ext cx="2381250" cy="1828800"/>
          </a:xfrm>
          <a:prstGeom prst="rect">
            <a:avLst/>
          </a:prstGeom>
          <a:noFill/>
          <a:ln w="9525">
            <a:noFill/>
            <a:miter lim="800000"/>
            <a:headEnd/>
            <a:tailEnd/>
          </a:ln>
        </p:spPr>
      </p:pic>
      <p:pic>
        <p:nvPicPr>
          <p:cNvPr id="11301" name="Picture 37" descr="Electric waffle iron, ca. 1940"/>
          <p:cNvPicPr>
            <a:picLocks noChangeAspect="1" noChangeArrowheads="1"/>
          </p:cNvPicPr>
          <p:nvPr/>
        </p:nvPicPr>
        <p:blipFill>
          <a:blip r:embed="rId12" cstate="print"/>
          <a:srcRect/>
          <a:stretch>
            <a:fillRect/>
          </a:stretch>
        </p:blipFill>
        <p:spPr bwMode="auto">
          <a:xfrm>
            <a:off x="1752600" y="4724400"/>
            <a:ext cx="2905125" cy="1905000"/>
          </a:xfrm>
          <a:prstGeom prst="rect">
            <a:avLst/>
          </a:prstGeom>
          <a:noFill/>
          <a:ln w="9525">
            <a:noFill/>
            <a:miter lim="800000"/>
            <a:headEnd/>
            <a:tailEnd/>
          </a:ln>
        </p:spPr>
      </p:pic>
      <p:pic>
        <p:nvPicPr>
          <p:cNvPr id="11303" name="Picture 39" descr="is-bdtools"/>
          <p:cNvPicPr>
            <a:picLocks noChangeAspect="1" noChangeArrowheads="1"/>
          </p:cNvPicPr>
          <p:nvPr/>
        </p:nvPicPr>
        <p:blipFill>
          <a:blip r:embed="rId13" cstate="print"/>
          <a:srcRect/>
          <a:stretch>
            <a:fillRect/>
          </a:stretch>
        </p:blipFill>
        <p:spPr bwMode="auto">
          <a:xfrm>
            <a:off x="5029200" y="2057400"/>
            <a:ext cx="1992313" cy="2524125"/>
          </a:xfrm>
          <a:prstGeom prst="rect">
            <a:avLst/>
          </a:prstGeom>
          <a:noFill/>
          <a:ln w="9525">
            <a:noFill/>
            <a:miter lim="800000"/>
            <a:headEnd/>
            <a:tailEnd/>
          </a:ln>
        </p:spPr>
      </p:pic>
      <p:pic>
        <p:nvPicPr>
          <p:cNvPr id="37900" name="Picture 13" descr="http://mrmorganperiod1.wikispaces.com/file/view/radio-1920s.jpg/103068535/radio-1920s.jpg"/>
          <p:cNvPicPr>
            <a:picLocks noChangeAspect="1" noChangeArrowheads="1"/>
          </p:cNvPicPr>
          <p:nvPr/>
        </p:nvPicPr>
        <p:blipFill>
          <a:blip r:embed="rId14" cstate="print"/>
          <a:srcRect/>
          <a:stretch>
            <a:fillRect/>
          </a:stretch>
        </p:blipFill>
        <p:spPr bwMode="auto">
          <a:xfrm>
            <a:off x="7086600" y="2971800"/>
            <a:ext cx="1819275" cy="193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12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iterate type="lt">
                                    <p:tmAbs val="75"/>
                                  </p:iterate>
                                  <p:childTnLst>
                                    <p:set>
                                      <p:cBhvr>
                                        <p:cTn id="16" dur="1" fill="hold">
                                          <p:stCondLst>
                                            <p:cond delay="74"/>
                                          </p:stCondLst>
                                        </p:cTn>
                                        <p:tgtEl>
                                          <p:spTgt spid="112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1303"/>
                                        </p:tgtEl>
                                        <p:attrNameLst>
                                          <p:attrName>style.visibility</p:attrName>
                                        </p:attrNameLst>
                                      </p:cBhvr>
                                      <p:to>
                                        <p:strVal val="visible"/>
                                      </p:to>
                                    </p:set>
                                    <p:animEffect transition="in" filter="strips(downLeft)">
                                      <p:cBhvr>
                                        <p:cTn id="21" dur="500"/>
                                        <p:tgtEl>
                                          <p:spTgt spid="11303"/>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1287"/>
                                        </p:tgtEl>
                                        <p:attrNameLst>
                                          <p:attrName>style.visibility</p:attrName>
                                        </p:attrNameLst>
                                      </p:cBhvr>
                                      <p:to>
                                        <p:strVal val="visible"/>
                                      </p:to>
                                    </p:set>
                                    <p:animEffect transition="in" filter="wedge">
                                      <p:cBhvr>
                                        <p:cTn id="26" dur="500"/>
                                        <p:tgtEl>
                                          <p:spTgt spid="11287"/>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499"/>
                                          </p:stCondLst>
                                        </p:cTn>
                                        <p:tgtEl>
                                          <p:spTgt spid="11291"/>
                                        </p:tgtEl>
                                        <p:attrNameLst>
                                          <p:attrName>style.visibility</p:attrName>
                                        </p:attrNameLst>
                                      </p:cBhvr>
                                      <p:to>
                                        <p:strVal val="visible"/>
                                      </p:to>
                                    </p:set>
                                    <p:anim to="" calcmode="lin" valueType="num">
                                      <p:cBhvr>
                                        <p:cTn id="31" dur="1" fill="hold"/>
                                        <p:tgtEl>
                                          <p:spTgt spid="11291"/>
                                        </p:tgtEl>
                                        <p:attrNameLst>
                                          <p:attrName/>
                                        </p:attrNameLst>
                                      </p:cBhvr>
                                    </p:anim>
                                  </p:childTnLst>
                                </p:cTn>
                              </p:par>
                            </p:childTnLst>
                          </p:cTn>
                        </p:par>
                        <p:par>
                          <p:cTn id="32" fill="hold">
                            <p:stCondLst>
                              <p:cond delay="500"/>
                            </p:stCondLst>
                            <p:childTnLst>
                              <p:par>
                                <p:cTn id="33" presetID="24" presetClass="entr" presetSubtype="0" fill="hold" nodeType="afterEffect">
                                  <p:stCondLst>
                                    <p:cond delay="0"/>
                                  </p:stCondLst>
                                  <p:childTnLst>
                                    <p:set>
                                      <p:cBhvr>
                                        <p:cTn id="34" dur="1" fill="hold">
                                          <p:stCondLst>
                                            <p:cond delay="499"/>
                                          </p:stCondLst>
                                        </p:cTn>
                                        <p:tgtEl>
                                          <p:spTgt spid="11293"/>
                                        </p:tgtEl>
                                        <p:attrNameLst>
                                          <p:attrName>style.visibility</p:attrName>
                                        </p:attrNameLst>
                                      </p:cBhvr>
                                      <p:to>
                                        <p:strVal val="visible"/>
                                      </p:to>
                                    </p:set>
                                    <p:anim to="" calcmode="lin" valueType="num">
                                      <p:cBhvr>
                                        <p:cTn id="35" dur="1" fill="hold"/>
                                        <p:tgtEl>
                                          <p:spTgt spid="11293"/>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1130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1297"/>
                                        </p:tgtEl>
                                        <p:attrNameLst>
                                          <p:attrName>style.visibility</p:attrName>
                                        </p:attrNameLst>
                                      </p:cBhvr>
                                      <p:to>
                                        <p:strVal val="visible"/>
                                      </p:to>
                                    </p:set>
                                    <p:animEffect transition="in" filter="slide(fromBottom)">
                                      <p:cBhvr>
                                        <p:cTn id="44" dur="500"/>
                                        <p:tgtEl>
                                          <p:spTgt spid="1129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1299"/>
                                        </p:tgtEl>
                                        <p:attrNameLst>
                                          <p:attrName>style.visibility</p:attrName>
                                        </p:attrNameLst>
                                      </p:cBhvr>
                                      <p:to>
                                        <p:strVal val="visible"/>
                                      </p:to>
                                    </p:set>
                                    <p:animEffect transition="in" filter="dissolve">
                                      <p:cBhvr>
                                        <p:cTn id="49" dur="500"/>
                                        <p:tgtEl>
                                          <p:spTgt spid="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Grp="1" noChangeArrowheads="1"/>
          </p:cNvSpPr>
          <p:nvPr>
            <p:ph type="title"/>
          </p:nvPr>
        </p:nvSpPr>
        <p:spPr>
          <a:xfrm>
            <a:off x="152400" y="990600"/>
            <a:ext cx="4495800" cy="639763"/>
          </a:xfrm>
        </p:spPr>
        <p:txBody>
          <a:bodyPr/>
          <a:lstStyle/>
          <a:p>
            <a:pPr>
              <a:defRPr/>
            </a:pPr>
            <a:r>
              <a:rPr lang="en-US" sz="4000" dirty="0" smtClean="0"/>
              <a:t>CONSUMERISM </a:t>
            </a:r>
            <a:r>
              <a:rPr lang="en-US" sz="2400" dirty="0" smtClean="0"/>
              <a:t>– anti puritanism </a:t>
            </a:r>
          </a:p>
        </p:txBody>
      </p:sp>
      <p:sp>
        <p:nvSpPr>
          <p:cNvPr id="19459" name="Rectangle 7"/>
          <p:cNvSpPr>
            <a:spLocks noGrp="1" noChangeArrowheads="1"/>
          </p:cNvSpPr>
          <p:nvPr>
            <p:ph type="body" idx="1"/>
          </p:nvPr>
        </p:nvSpPr>
        <p:spPr>
          <a:xfrm>
            <a:off x="609600" y="2133600"/>
            <a:ext cx="3962400" cy="1981200"/>
          </a:xfrm>
        </p:spPr>
        <p:txBody>
          <a:bodyPr/>
          <a:lstStyle/>
          <a:p>
            <a:pPr>
              <a:lnSpc>
                <a:spcPct val="80000"/>
              </a:lnSpc>
            </a:pPr>
            <a:r>
              <a:rPr lang="en-US" sz="2800" dirty="0" smtClean="0"/>
              <a:t>advertising </a:t>
            </a:r>
            <a:r>
              <a:rPr lang="en-US" sz="1400" dirty="0" smtClean="0"/>
              <a:t>(image vs. utility)</a:t>
            </a:r>
          </a:p>
          <a:p>
            <a:pPr>
              <a:lnSpc>
                <a:spcPct val="80000"/>
              </a:lnSpc>
            </a:pPr>
            <a:r>
              <a:rPr lang="en-US" sz="2800" dirty="0" smtClean="0"/>
              <a:t>buying on credit</a:t>
            </a:r>
          </a:p>
          <a:p>
            <a:pPr>
              <a:lnSpc>
                <a:spcPct val="80000"/>
              </a:lnSpc>
            </a:pPr>
            <a:r>
              <a:rPr lang="en-US" sz="2800" dirty="0" smtClean="0"/>
              <a:t>chain stores</a:t>
            </a:r>
          </a:p>
        </p:txBody>
      </p:sp>
      <p:pic>
        <p:nvPicPr>
          <p:cNvPr id="19460" name="Picture 8" descr="Chp23-02p677.gif                                               00019A15Macintosh HD                   B2317375:"/>
          <p:cNvPicPr>
            <a:picLocks noChangeAspect="1" noChangeArrowheads="1"/>
          </p:cNvPicPr>
          <p:nvPr/>
        </p:nvPicPr>
        <p:blipFill>
          <a:blip r:embed="rId3" r:link="rId4" cstate="print"/>
          <a:srcRect t="2412" r="1086" b="7236"/>
          <a:stretch>
            <a:fillRect/>
          </a:stretch>
        </p:blipFill>
        <p:spPr bwMode="auto">
          <a:xfrm>
            <a:off x="1066800" y="4065588"/>
            <a:ext cx="3124200" cy="2570162"/>
          </a:xfrm>
          <a:prstGeom prst="rect">
            <a:avLst/>
          </a:prstGeom>
          <a:noFill/>
          <a:ln w="38100">
            <a:solidFill>
              <a:schemeClr val="tx1"/>
            </a:solidFill>
            <a:miter lim="800000"/>
            <a:headEnd/>
            <a:tailEnd/>
          </a:ln>
        </p:spPr>
      </p:pic>
      <p:sp>
        <p:nvSpPr>
          <p:cNvPr id="147465" name="Text Box 9"/>
          <p:cNvSpPr txBox="1">
            <a:spLocks noChangeArrowheads="1"/>
          </p:cNvSpPr>
          <p:nvPr/>
        </p:nvSpPr>
        <p:spPr bwMode="auto">
          <a:xfrm>
            <a:off x="0" y="5715000"/>
            <a:ext cx="1143000" cy="730250"/>
          </a:xfrm>
          <a:prstGeom prst="rect">
            <a:avLst/>
          </a:prstGeom>
          <a:noFill/>
          <a:ln w="9525">
            <a:noFill/>
            <a:miter lim="800000"/>
            <a:headEnd/>
            <a:tailEnd/>
          </a:ln>
          <a:effectLst/>
        </p:spPr>
        <p:txBody>
          <a:bodyPr>
            <a:spAutoFit/>
          </a:bodyPr>
          <a:lstStyle/>
          <a:p>
            <a:pPr>
              <a:spcBef>
                <a:spcPct val="50000"/>
              </a:spcBef>
              <a:defRPr/>
            </a:pPr>
            <a:r>
              <a:rPr lang="en-US" altLang="en-US" sz="1400" b="1">
                <a:effectLst>
                  <a:outerShdw blurRad="38100" dist="38100" dir="2700000" algn="tl">
                    <a:srgbClr val="C0C0C0"/>
                  </a:outerShdw>
                </a:effectLst>
                <a:latin typeface="Trebuchet MS" pitchFamily="34" charset="0"/>
              </a:rPr>
              <a:t>Consumer Debt, 1920–1931</a:t>
            </a:r>
            <a:endParaRPr lang="en-US" sz="1400" b="1">
              <a:effectLst>
                <a:outerShdw blurRad="38100" dist="38100" dir="2700000" algn="tl">
                  <a:srgbClr val="C0C0C0"/>
                </a:outerShdw>
              </a:effectLst>
              <a:latin typeface="Trebuchet MS" pitchFamily="34" charset="0"/>
            </a:endParaRPr>
          </a:p>
        </p:txBody>
      </p:sp>
      <p:pic>
        <p:nvPicPr>
          <p:cNvPr id="19462" name="Picture 12" descr="341897_p_11_01"/>
          <p:cNvPicPr>
            <a:picLocks noChangeAspect="1" noChangeArrowheads="1"/>
          </p:cNvPicPr>
          <p:nvPr/>
        </p:nvPicPr>
        <p:blipFill>
          <a:blip r:embed="rId5" cstate="print"/>
          <a:srcRect/>
          <a:stretch>
            <a:fillRect/>
          </a:stretch>
        </p:blipFill>
        <p:spPr bwMode="auto">
          <a:xfrm>
            <a:off x="4546600" y="304800"/>
            <a:ext cx="4165600" cy="6172200"/>
          </a:xfrm>
          <a:prstGeom prst="rect">
            <a:avLst/>
          </a:prstGeom>
          <a:noFill/>
          <a:ln w="57150">
            <a:solidFill>
              <a:schemeClr val="tx1"/>
            </a:solidFill>
            <a:miter lim="800000"/>
            <a:headEnd/>
            <a:tailEnd/>
          </a:ln>
        </p:spPr>
      </p:pic>
      <p:sp>
        <p:nvSpPr>
          <p:cNvPr id="19463" name="Text Box 13"/>
          <p:cNvSpPr txBox="1">
            <a:spLocks noChangeArrowheads="1"/>
          </p:cNvSpPr>
          <p:nvPr/>
        </p:nvSpPr>
        <p:spPr bwMode="auto">
          <a:xfrm>
            <a:off x="4572000" y="6491288"/>
            <a:ext cx="4267200" cy="366712"/>
          </a:xfrm>
          <a:prstGeom prst="rect">
            <a:avLst/>
          </a:prstGeom>
          <a:noFill/>
          <a:ln w="9525">
            <a:noFill/>
            <a:miter lim="800000"/>
            <a:headEnd/>
            <a:tailEnd/>
          </a:ln>
        </p:spPr>
        <p:txBody>
          <a:bodyPr>
            <a:spAutoFit/>
          </a:bodyPr>
          <a:lstStyle/>
          <a:p>
            <a:r>
              <a:rPr lang="en-US" sz="1400" b="1">
                <a:latin typeface="Trebuchet MS" pitchFamily="34" charset="0"/>
              </a:rPr>
              <a:t>General Electric ad</a:t>
            </a:r>
            <a:r>
              <a:rPr lang="en-US" b="1"/>
              <a:t>  </a:t>
            </a:r>
            <a:r>
              <a:rPr lang="en-US" sz="900" i="1"/>
              <a:t>(Picture Research Consultants &amp; Archives</a:t>
            </a:r>
            <a:r>
              <a:rPr lang="en-US" sz="90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5" descr="listerine"/>
          <p:cNvPicPr>
            <a:picLocks noChangeAspect="1" noChangeArrowheads="1"/>
          </p:cNvPicPr>
          <p:nvPr/>
        </p:nvPicPr>
        <p:blipFill>
          <a:blip r:embed="rId2" cstate="print"/>
          <a:srcRect/>
          <a:stretch>
            <a:fillRect/>
          </a:stretch>
        </p:blipFill>
        <p:spPr bwMode="auto">
          <a:xfrm>
            <a:off x="838200" y="1981200"/>
            <a:ext cx="3514725" cy="4419600"/>
          </a:xfrm>
          <a:prstGeom prst="rect">
            <a:avLst/>
          </a:prstGeom>
          <a:noFill/>
          <a:ln w="9525">
            <a:noFill/>
            <a:miter lim="800000"/>
            <a:headEnd/>
            <a:tailEnd/>
          </a:ln>
        </p:spPr>
      </p:pic>
      <p:pic>
        <p:nvPicPr>
          <p:cNvPr id="38917" name="Picture 7" descr="images26packardsedan"/>
          <p:cNvPicPr>
            <a:picLocks noChangeAspect="1" noChangeArrowheads="1"/>
          </p:cNvPicPr>
          <p:nvPr/>
        </p:nvPicPr>
        <p:blipFill>
          <a:blip r:embed="rId3" cstate="print"/>
          <a:srcRect/>
          <a:stretch>
            <a:fillRect/>
          </a:stretch>
        </p:blipFill>
        <p:spPr bwMode="auto">
          <a:xfrm>
            <a:off x="5105400" y="1981200"/>
            <a:ext cx="3228975" cy="441960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Advertising!</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1874286" y="185647"/>
            <a:ext cx="5395428" cy="6486706"/>
          </a:xfrm>
          <a:prstGeom prst="rect">
            <a:avLst/>
          </a:prstGeom>
        </p:spPr>
      </p:pic>
    </p:spTree>
    <p:extLst>
      <p:ext uri="{BB962C8B-B14F-4D97-AF65-F5344CB8AC3E}">
        <p14:creationId xmlns:p14="http://schemas.microsoft.com/office/powerpoint/2010/main" val="3112138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5" descr="lysol_big"/>
          <p:cNvPicPr>
            <a:picLocks noChangeAspect="1" noChangeArrowheads="1"/>
          </p:cNvPicPr>
          <p:nvPr/>
        </p:nvPicPr>
        <p:blipFill>
          <a:blip r:embed="rId2" cstate="print"/>
          <a:srcRect/>
          <a:stretch>
            <a:fillRect/>
          </a:stretch>
        </p:blipFill>
        <p:spPr bwMode="auto">
          <a:xfrm>
            <a:off x="1939925" y="0"/>
            <a:ext cx="520065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4648200" y="533400"/>
            <a:ext cx="4419600" cy="519113"/>
          </a:xfrm>
          <a:prstGeom prst="rect">
            <a:avLst/>
          </a:prstGeom>
          <a:noFill/>
          <a:ln w="9525">
            <a:noFill/>
            <a:miter lim="800000"/>
            <a:headEnd/>
            <a:tailEnd/>
          </a:ln>
          <a:effectLst/>
        </p:spPr>
        <p:txBody>
          <a:bodyPr>
            <a:spAutoFit/>
          </a:bodyPr>
          <a:lstStyle/>
          <a:p>
            <a:pPr eaLnBrk="1" hangingPunct="1">
              <a:defRPr/>
            </a:pPr>
            <a:endParaRPr lang="en-US" sz="2800" b="1">
              <a:solidFill>
                <a:schemeClr val="tx2"/>
              </a:solidFill>
              <a:effectLst>
                <a:outerShdw blurRad="38100" dist="38100" dir="2700000" algn="tl">
                  <a:srgbClr val="000000"/>
                </a:outerShdw>
              </a:effectLst>
              <a:latin typeface="Garamond" pitchFamily="18" charset="0"/>
              <a:cs typeface="Times New Roman" pitchFamily="18" charset="0"/>
            </a:endParaRPr>
          </a:p>
        </p:txBody>
      </p:sp>
      <p:sp>
        <p:nvSpPr>
          <p:cNvPr id="178179" name="Rectangle 3"/>
          <p:cNvSpPr>
            <a:spLocks noGrp="1" noChangeArrowheads="1"/>
          </p:cNvSpPr>
          <p:nvPr>
            <p:ph type="title" idx="4294967295"/>
          </p:nvPr>
        </p:nvSpPr>
        <p:spPr>
          <a:xfrm>
            <a:off x="4572000" y="533400"/>
            <a:ext cx="4572000" cy="685800"/>
          </a:xfrm>
        </p:spPr>
        <p:txBody>
          <a:bodyPr/>
          <a:lstStyle/>
          <a:p>
            <a:pPr>
              <a:defRPr/>
            </a:pPr>
            <a:r>
              <a:rPr lang="en-US" dirty="0" smtClean="0">
                <a:solidFill>
                  <a:srgbClr val="EAEAEA"/>
                </a:solidFill>
              </a:rPr>
              <a:t>Credit</a:t>
            </a:r>
            <a:endParaRPr lang="en-US" dirty="0" smtClean="0">
              <a:solidFill>
                <a:srgbClr val="EAEAEA"/>
              </a:solidFill>
              <a:effectLst>
                <a:outerShdw blurRad="38100" dist="38100" dir="2700000" algn="tl">
                  <a:srgbClr val="000000"/>
                </a:outerShdw>
              </a:effectLst>
            </a:endParaRPr>
          </a:p>
        </p:txBody>
      </p:sp>
      <p:pic>
        <p:nvPicPr>
          <p:cNvPr id="22532" name="Picture 4" descr="341897_p_11_13"/>
          <p:cNvPicPr>
            <a:picLocks noChangeAspect="1" noChangeArrowheads="1"/>
          </p:cNvPicPr>
          <p:nvPr/>
        </p:nvPicPr>
        <p:blipFill>
          <a:blip r:embed="rId3" cstate="print"/>
          <a:srcRect l="9906" t="3995" r="9906" b="3995"/>
          <a:stretch>
            <a:fillRect/>
          </a:stretch>
        </p:blipFill>
        <p:spPr bwMode="auto">
          <a:xfrm>
            <a:off x="152400" y="304800"/>
            <a:ext cx="4454525" cy="6324600"/>
          </a:xfrm>
          <a:prstGeom prst="rect">
            <a:avLst/>
          </a:prstGeom>
          <a:noFill/>
          <a:ln w="38100">
            <a:solidFill>
              <a:srgbClr val="CC3300"/>
            </a:solidFill>
            <a:miter lim="800000"/>
            <a:headEnd/>
            <a:tailEnd/>
          </a:ln>
        </p:spPr>
      </p:pic>
      <p:sp>
        <p:nvSpPr>
          <p:cNvPr id="22533" name="Rectangle 5"/>
          <p:cNvSpPr>
            <a:spLocks noChangeArrowheads="1"/>
          </p:cNvSpPr>
          <p:nvPr/>
        </p:nvSpPr>
        <p:spPr bwMode="auto">
          <a:xfrm>
            <a:off x="152400" y="6705600"/>
            <a:ext cx="2895600" cy="152400"/>
          </a:xfrm>
          <a:prstGeom prst="rect">
            <a:avLst/>
          </a:prstGeom>
          <a:noFill/>
          <a:ln w="9525">
            <a:noFill/>
            <a:miter lim="800000"/>
            <a:headEnd/>
            <a:tailEnd/>
          </a:ln>
        </p:spPr>
        <p:txBody>
          <a:bodyPr/>
          <a:lstStyle/>
          <a:p>
            <a:pPr algn="r" eaLnBrk="1" hangingPunct="1"/>
            <a:r>
              <a:rPr lang="en-US" sz="800">
                <a:latin typeface="Arial" charset="0"/>
                <a:cs typeface="Arial" charset="0"/>
              </a:rPr>
              <a:t>Copyright © Houghton Mifflin Company. All rights reserved</a:t>
            </a:r>
          </a:p>
        </p:txBody>
      </p:sp>
      <p:sp>
        <p:nvSpPr>
          <p:cNvPr id="178182" name="Text Box 6"/>
          <p:cNvSpPr txBox="1">
            <a:spLocks noChangeArrowheads="1"/>
          </p:cNvSpPr>
          <p:nvPr/>
        </p:nvSpPr>
        <p:spPr bwMode="auto">
          <a:xfrm>
            <a:off x="4495800" y="4724400"/>
            <a:ext cx="4343400" cy="1844675"/>
          </a:xfrm>
          <a:prstGeom prst="rect">
            <a:avLst/>
          </a:prstGeom>
          <a:solidFill>
            <a:srgbClr val="EAEAEA">
              <a:alpha val="89999"/>
            </a:srgbClr>
          </a:solidFill>
          <a:ln w="19050">
            <a:solidFill>
              <a:srgbClr val="CC3300"/>
            </a:solidFill>
            <a:miter lim="800000"/>
            <a:headEnd/>
            <a:tailEnd/>
          </a:ln>
          <a:effectLst/>
        </p:spPr>
        <p:txBody>
          <a:bodyPr>
            <a:spAutoFit/>
          </a:bodyPr>
          <a:lstStyle/>
          <a:p>
            <a:pPr>
              <a:defRPr/>
            </a:pPr>
            <a:r>
              <a:rPr lang="en-US" sz="2000" b="1">
                <a:solidFill>
                  <a:srgbClr val="CC3300"/>
                </a:solidFill>
                <a:effectLst>
                  <a:outerShdw blurRad="38100" dist="38100" dir="2700000" algn="tl">
                    <a:srgbClr val="000000"/>
                  </a:outerShdw>
                </a:effectLst>
              </a:rPr>
              <a:t>&lt;</a:t>
            </a:r>
            <a:r>
              <a:rPr lang="en-US" b="1">
                <a:solidFill>
                  <a:srgbClr val="CC3300"/>
                </a:solidFill>
                <a:effectLst>
                  <a:outerShdw blurRad="38100" dist="38100" dir="2700000" algn="tl">
                    <a:srgbClr val="000000"/>
                  </a:outerShdw>
                </a:effectLst>
              </a:rPr>
              <a:t> </a:t>
            </a:r>
            <a:r>
              <a:rPr lang="en-US" sz="1400">
                <a:solidFill>
                  <a:srgbClr val="CC3300"/>
                </a:solidFill>
                <a:effectLst>
                  <a:outerShdw blurRad="38100" dist="38100" dir="2700000" algn="tl">
                    <a:srgbClr val="000000"/>
                  </a:outerShdw>
                </a:effectLst>
                <a:latin typeface="Trebuchet MS" pitchFamily="34" charset="0"/>
              </a:rPr>
              <a:t>Ford ad:</a:t>
            </a:r>
            <a:r>
              <a:rPr lang="en-US" sz="1400">
                <a:solidFill>
                  <a:schemeClr val="tx2"/>
                </a:solidFill>
                <a:effectLst>
                  <a:outerShdw blurRad="38100" dist="38100" dir="2700000" algn="tl">
                    <a:srgbClr val="000000"/>
                  </a:outerShdw>
                </a:effectLst>
                <a:latin typeface="Trebuchet MS" pitchFamily="34" charset="0"/>
              </a:rPr>
              <a:t> </a:t>
            </a:r>
            <a:r>
              <a:rPr lang="en-US" sz="1400">
                <a:solidFill>
                  <a:srgbClr val="660000"/>
                </a:solidFill>
                <a:latin typeface="Trebuchet MS" pitchFamily="34" charset="0"/>
              </a:rPr>
              <a:t>“Every family -- with even the most modest income, can now afford a car of their own." </a:t>
            </a:r>
          </a:p>
          <a:p>
            <a:pPr>
              <a:defRPr/>
            </a:pPr>
            <a:endParaRPr lang="en-US" sz="700">
              <a:solidFill>
                <a:srgbClr val="660000"/>
              </a:solidFill>
              <a:latin typeface="Trebuchet MS" pitchFamily="34" charset="0"/>
            </a:endParaRPr>
          </a:p>
          <a:p>
            <a:pPr>
              <a:defRPr/>
            </a:pPr>
            <a:r>
              <a:rPr lang="en-US" sz="1400">
                <a:solidFill>
                  <a:srgbClr val="660000"/>
                </a:solidFill>
                <a:latin typeface="Trebuchet MS" pitchFamily="34" charset="0"/>
              </a:rPr>
              <a:t>“Every family should have their own car. . .You live but once and the years roll by quickly. Why wait for tomorrow for things that you rightfully should enjoy today?" </a:t>
            </a:r>
          </a:p>
          <a:p>
            <a:pPr>
              <a:defRPr/>
            </a:pPr>
            <a:endParaRPr lang="en-US" sz="700">
              <a:solidFill>
                <a:srgbClr val="660000"/>
              </a:solidFill>
              <a:latin typeface="Trebuchet MS" pitchFamily="34" charset="0"/>
            </a:endParaRPr>
          </a:p>
          <a:p>
            <a:pPr>
              <a:defRPr/>
            </a:pPr>
            <a:r>
              <a:rPr lang="en-US" sz="1000" i="1"/>
              <a:t>(Library of Congress)</a:t>
            </a:r>
            <a:endParaRPr lang="en-US" sz="1000"/>
          </a:p>
        </p:txBody>
      </p:sp>
      <p:pic>
        <p:nvPicPr>
          <p:cNvPr id="22535" name="Picture 7" descr="Dodge"/>
          <p:cNvPicPr>
            <a:picLocks noChangeAspect="1" noChangeArrowheads="1"/>
          </p:cNvPicPr>
          <p:nvPr/>
        </p:nvPicPr>
        <p:blipFill>
          <a:blip r:embed="rId4" cstate="print"/>
          <a:srcRect/>
          <a:stretch>
            <a:fillRect/>
          </a:stretch>
        </p:blipFill>
        <p:spPr bwMode="auto">
          <a:xfrm>
            <a:off x="4800600" y="1295400"/>
            <a:ext cx="4191000" cy="3000375"/>
          </a:xfrm>
          <a:prstGeom prst="rect">
            <a:avLst/>
          </a:prstGeom>
          <a:noFill/>
          <a:ln w="50800">
            <a:solidFill>
              <a:schemeClr val="hlink"/>
            </a:solidFill>
            <a:miter lim="800000"/>
            <a:headEnd/>
            <a:tailEnd/>
          </a:ln>
        </p:spPr>
      </p:pic>
      <p:sp>
        <p:nvSpPr>
          <p:cNvPr id="178184" name="Text Box 8"/>
          <p:cNvSpPr txBox="1">
            <a:spLocks noChangeArrowheads="1"/>
          </p:cNvSpPr>
          <p:nvPr/>
        </p:nvSpPr>
        <p:spPr bwMode="auto">
          <a:xfrm>
            <a:off x="5181600" y="4267200"/>
            <a:ext cx="3276600" cy="366713"/>
          </a:xfrm>
          <a:prstGeom prst="rect">
            <a:avLst/>
          </a:prstGeom>
          <a:noFill/>
          <a:ln w="9525">
            <a:noFill/>
            <a:miter lim="800000"/>
            <a:headEnd/>
            <a:tailEnd/>
          </a:ln>
          <a:effectLst/>
        </p:spPr>
        <p:txBody>
          <a:bodyPr>
            <a:spAutoFit/>
          </a:bodyPr>
          <a:lstStyle/>
          <a:p>
            <a:pPr>
              <a:spcBef>
                <a:spcPct val="50000"/>
              </a:spcBef>
              <a:defRPr/>
            </a:pPr>
            <a:r>
              <a:rPr lang="en-US" b="1">
                <a:effectLst>
                  <a:outerShdw blurRad="38100" dist="38100" dir="2700000" algn="tl">
                    <a:srgbClr val="000000"/>
                  </a:outerShdw>
                </a:effectLst>
              </a:rPr>
              <a:t>Dodge advertisement photo, 1933</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body" sz="half" idx="1"/>
          </p:nvPr>
        </p:nvSpPr>
        <p:spPr>
          <a:xfrm>
            <a:off x="0" y="228600"/>
            <a:ext cx="3810000" cy="6629400"/>
          </a:xfrm>
        </p:spPr>
        <p:txBody>
          <a:bodyPr/>
          <a:lstStyle/>
          <a:p>
            <a:pPr eaLnBrk="1" hangingPunct="1">
              <a:defRPr/>
            </a:pPr>
            <a:r>
              <a:rPr lang="en-US" dirty="0" smtClean="0"/>
              <a:t>Retreat from foreign affairs </a:t>
            </a:r>
          </a:p>
          <a:p>
            <a:pPr lvl="1" eaLnBrk="1" hangingPunct="1">
              <a:defRPr/>
            </a:pPr>
            <a:r>
              <a:rPr lang="en-US" dirty="0" smtClean="0"/>
              <a:t>Observers sent to LN</a:t>
            </a:r>
          </a:p>
          <a:p>
            <a:pPr lvl="1" eaLnBrk="1" hangingPunct="1">
              <a:defRPr/>
            </a:pPr>
            <a:r>
              <a:rPr lang="en-US" dirty="0" smtClean="0"/>
              <a:t>Washington Naval Conference – 5:5:3 – to cut spending</a:t>
            </a:r>
          </a:p>
          <a:p>
            <a:pPr lvl="2" eaLnBrk="1" hangingPunct="1">
              <a:defRPr/>
            </a:pPr>
            <a:r>
              <a:rPr lang="en-US" dirty="0" smtClean="0"/>
              <a:t>US would not fortify Philippines</a:t>
            </a:r>
          </a:p>
          <a:p>
            <a:pPr lvl="2" eaLnBrk="1" hangingPunct="1">
              <a:defRPr/>
            </a:pPr>
            <a:r>
              <a:rPr lang="en-US" dirty="0" smtClean="0"/>
              <a:t>Japan slighted</a:t>
            </a:r>
          </a:p>
          <a:p>
            <a:pPr lvl="1" eaLnBrk="1" hangingPunct="1">
              <a:defRPr/>
            </a:pPr>
            <a:r>
              <a:rPr lang="en-US" dirty="0" smtClean="0"/>
              <a:t>9 Power Treaty to keep China open</a:t>
            </a:r>
          </a:p>
          <a:p>
            <a:pPr lvl="1" eaLnBrk="1" hangingPunct="1">
              <a:defRPr/>
            </a:pPr>
            <a:r>
              <a:rPr lang="en-US" dirty="0" smtClean="0"/>
              <a:t>Kellogg Briand Pact: member nations agreed to not fight         </a:t>
            </a:r>
          </a:p>
        </p:txBody>
      </p:sp>
      <p:sp>
        <p:nvSpPr>
          <p:cNvPr id="60422" name="Rectangle 6"/>
          <p:cNvSpPr>
            <a:spLocks noGrp="1" noChangeArrowheads="1"/>
          </p:cNvSpPr>
          <p:nvPr>
            <p:ph type="body" sz="half" idx="2"/>
          </p:nvPr>
        </p:nvSpPr>
        <p:spPr/>
        <p:txBody>
          <a:bodyPr/>
          <a:lstStyle/>
          <a:p>
            <a:pPr eaLnBrk="1" hangingPunct="1">
              <a:defRPr/>
            </a:pPr>
            <a:endParaRPr lang="en-US" smtClean="0"/>
          </a:p>
        </p:txBody>
      </p:sp>
      <p:pic>
        <p:nvPicPr>
          <p:cNvPr id="34821" name="Picture 8" descr="USA-P-Strategy-4"/>
          <p:cNvPicPr>
            <a:picLocks noChangeAspect="1" noChangeArrowheads="1"/>
          </p:cNvPicPr>
          <p:nvPr/>
        </p:nvPicPr>
        <p:blipFill>
          <a:blip r:embed="rId2" cstate="print"/>
          <a:srcRect/>
          <a:stretch>
            <a:fillRect/>
          </a:stretch>
        </p:blipFill>
        <p:spPr bwMode="auto">
          <a:xfrm>
            <a:off x="3581400" y="2738438"/>
            <a:ext cx="5562600" cy="4119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3200" smtClean="0"/>
              <a:t>Explain how each of the following contributed to the economic depression of 1929</a:t>
            </a:r>
          </a:p>
        </p:txBody>
      </p:sp>
      <p:sp>
        <p:nvSpPr>
          <p:cNvPr id="94211" name="Rectangle 3"/>
          <p:cNvSpPr>
            <a:spLocks noGrp="1" noChangeArrowheads="1"/>
          </p:cNvSpPr>
          <p:nvPr>
            <p:ph type="body" idx="1"/>
          </p:nvPr>
        </p:nvSpPr>
        <p:spPr/>
        <p:txBody>
          <a:bodyPr/>
          <a:lstStyle/>
          <a:p>
            <a:pPr marL="609600" indent="-609600" eaLnBrk="1" hangingPunct="1">
              <a:lnSpc>
                <a:spcPct val="80000"/>
              </a:lnSpc>
              <a:buFont typeface="Wingdings" pitchFamily="2" charset="2"/>
              <a:buAutoNum type="arabicPeriod"/>
              <a:defRPr/>
            </a:pPr>
            <a:r>
              <a:rPr lang="en-US" sz="2400" smtClean="0"/>
              <a:t>The Fordney and McCumber Tariffs</a:t>
            </a:r>
          </a:p>
          <a:p>
            <a:pPr marL="609600" indent="-609600" eaLnBrk="1" hangingPunct="1">
              <a:lnSpc>
                <a:spcPct val="80000"/>
              </a:lnSpc>
              <a:buFont typeface="Wingdings" pitchFamily="2" charset="2"/>
              <a:buAutoNum type="arabicPeriod"/>
              <a:defRPr/>
            </a:pPr>
            <a:r>
              <a:rPr lang="en-US" sz="2400" smtClean="0"/>
              <a:t>The desire of Harding and Coolidge to lower taxes and cut government spending. </a:t>
            </a:r>
          </a:p>
          <a:p>
            <a:pPr marL="609600" indent="-609600" eaLnBrk="1" hangingPunct="1">
              <a:lnSpc>
                <a:spcPct val="80000"/>
              </a:lnSpc>
              <a:buFont typeface="Wingdings" pitchFamily="2" charset="2"/>
              <a:buAutoNum type="arabicPeriod"/>
              <a:defRPr/>
            </a:pPr>
            <a:r>
              <a:rPr lang="en-US" sz="2400" smtClean="0"/>
              <a:t>The decline in farm income </a:t>
            </a:r>
          </a:p>
          <a:p>
            <a:pPr marL="609600" indent="-609600" eaLnBrk="1" hangingPunct="1">
              <a:lnSpc>
                <a:spcPct val="80000"/>
              </a:lnSpc>
              <a:buFont typeface="Wingdings" pitchFamily="2" charset="2"/>
              <a:buAutoNum type="arabicPeriod"/>
              <a:defRPr/>
            </a:pPr>
            <a:r>
              <a:rPr lang="en-US" sz="2400" smtClean="0"/>
              <a:t>The fact that 16 million families earned less than $2000 a year</a:t>
            </a:r>
          </a:p>
          <a:p>
            <a:pPr marL="609600" indent="-609600" eaLnBrk="1" hangingPunct="1">
              <a:lnSpc>
                <a:spcPct val="80000"/>
              </a:lnSpc>
              <a:buFont typeface="Wingdings" pitchFamily="2" charset="2"/>
              <a:buAutoNum type="arabicPeriod"/>
              <a:defRPr/>
            </a:pPr>
            <a:r>
              <a:rPr lang="en-US" sz="2400" smtClean="0"/>
              <a:t>Value of building permits issued fell over 25% between 1925 and 1928. </a:t>
            </a:r>
          </a:p>
          <a:p>
            <a:pPr marL="609600" indent="-609600" eaLnBrk="1" hangingPunct="1">
              <a:lnSpc>
                <a:spcPct val="80000"/>
              </a:lnSpc>
              <a:buFont typeface="Wingdings" pitchFamily="2" charset="2"/>
              <a:buAutoNum type="arabicPeriod"/>
              <a:defRPr/>
            </a:pPr>
            <a:r>
              <a:rPr lang="en-US" sz="2400" smtClean="0"/>
              <a:t>The stock market crash of October 1929</a:t>
            </a:r>
          </a:p>
          <a:p>
            <a:pPr marL="609600" indent="-609600" eaLnBrk="1" hangingPunct="1">
              <a:lnSpc>
                <a:spcPct val="80000"/>
              </a:lnSpc>
              <a:buFont typeface="Wingdings" pitchFamily="2" charset="2"/>
              <a:buAutoNum type="arabicPeriod"/>
              <a:defRPr/>
            </a:pPr>
            <a:r>
              <a:rPr lang="en-US" sz="2400" smtClean="0"/>
              <a:t>1300 banks failed in 1930; 3700 failed in 1931 – 1932.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Cities and Immigrants</a:t>
            </a:r>
          </a:p>
        </p:txBody>
      </p:sp>
      <p:sp>
        <p:nvSpPr>
          <p:cNvPr id="5124" name="Rectangle 4"/>
          <p:cNvSpPr>
            <a:spLocks noGrp="1" noChangeArrowheads="1"/>
          </p:cNvSpPr>
          <p:nvPr>
            <p:ph type="body" sz="half" idx="1"/>
          </p:nvPr>
        </p:nvSpPr>
        <p:spPr>
          <a:xfrm>
            <a:off x="990600" y="1371600"/>
            <a:ext cx="3702050" cy="4724400"/>
          </a:xfrm>
        </p:spPr>
        <p:txBody>
          <a:bodyPr/>
          <a:lstStyle/>
          <a:p>
            <a:pPr eaLnBrk="1" hangingPunct="1">
              <a:lnSpc>
                <a:spcPct val="80000"/>
              </a:lnSpc>
              <a:defRPr/>
            </a:pPr>
            <a:r>
              <a:rPr lang="en-US" sz="1800" dirty="0" smtClean="0"/>
              <a:t>Immigration soaring.  430K in 1920, 800K in 1921.  rates never before seen</a:t>
            </a:r>
          </a:p>
          <a:p>
            <a:pPr eaLnBrk="1" hangingPunct="1">
              <a:lnSpc>
                <a:spcPct val="80000"/>
              </a:lnSpc>
              <a:defRPr/>
            </a:pPr>
            <a:r>
              <a:rPr lang="en-US" sz="1800" dirty="0" smtClean="0"/>
              <a:t>New immigrants dominant</a:t>
            </a:r>
          </a:p>
          <a:p>
            <a:pPr eaLnBrk="1" hangingPunct="1">
              <a:lnSpc>
                <a:spcPct val="80000"/>
              </a:lnSpc>
              <a:defRPr/>
            </a:pPr>
            <a:r>
              <a:rPr lang="en-US" sz="1800" dirty="0" smtClean="0"/>
              <a:t>Urbanism: for the first time a majority (54 of 106M lived in cities.  ¼ lived in cities over 100,000. </a:t>
            </a:r>
          </a:p>
          <a:p>
            <a:pPr eaLnBrk="1" hangingPunct="1">
              <a:lnSpc>
                <a:spcPct val="80000"/>
              </a:lnSpc>
              <a:defRPr/>
            </a:pPr>
            <a:r>
              <a:rPr lang="en-US" sz="1800" dirty="0" smtClean="0"/>
              <a:t>Urban values shaped radio, magazines, advertising</a:t>
            </a:r>
          </a:p>
          <a:p>
            <a:pPr eaLnBrk="1" hangingPunct="1">
              <a:lnSpc>
                <a:spcPct val="80000"/>
              </a:lnSpc>
              <a:defRPr/>
            </a:pPr>
            <a:r>
              <a:rPr lang="en-US" sz="1800" dirty="0" smtClean="0"/>
              <a:t>“it is a garbage can!... When the hordes of aliens walk to the ballot box and their votes outnumber yours, then that alien horde has got you by the throat.” – a member of the KKK</a:t>
            </a:r>
          </a:p>
          <a:p>
            <a:pPr eaLnBrk="1" hangingPunct="1">
              <a:lnSpc>
                <a:spcPct val="80000"/>
              </a:lnSpc>
              <a:defRPr/>
            </a:pPr>
            <a:r>
              <a:rPr lang="en-US" sz="1800" dirty="0" smtClean="0"/>
              <a:t>“rural Americans are real Americans… You can’t always be sure with other Americans.  Not all of them are real.” – D. Quayle -1988</a:t>
            </a:r>
          </a:p>
        </p:txBody>
      </p:sp>
      <p:pic>
        <p:nvPicPr>
          <p:cNvPr id="7173" name="Picture 7" descr="immistat"/>
          <p:cNvPicPr>
            <a:picLocks noChangeAspect="1" noChangeArrowheads="1"/>
          </p:cNvPicPr>
          <p:nvPr/>
        </p:nvPicPr>
        <p:blipFill>
          <a:blip r:embed="rId2" cstate="print"/>
          <a:srcRect/>
          <a:stretch>
            <a:fillRect/>
          </a:stretch>
        </p:blipFill>
        <p:spPr bwMode="auto">
          <a:xfrm>
            <a:off x="4648200" y="4419600"/>
            <a:ext cx="3686175" cy="2133600"/>
          </a:xfrm>
          <a:prstGeom prst="rect">
            <a:avLst/>
          </a:prstGeom>
          <a:noFill/>
          <a:ln w="9525">
            <a:noFill/>
            <a:miter lim="800000"/>
            <a:headEnd/>
            <a:tailEnd/>
          </a:ln>
        </p:spPr>
      </p:pic>
      <p:pic>
        <p:nvPicPr>
          <p:cNvPr id="7174" name="Picture 9" descr="NofAd02"/>
          <p:cNvPicPr>
            <a:picLocks noChangeAspect="1" noChangeArrowheads="1"/>
          </p:cNvPicPr>
          <p:nvPr/>
        </p:nvPicPr>
        <p:blipFill>
          <a:blip r:embed="rId3" cstate="print"/>
          <a:srcRect/>
          <a:stretch>
            <a:fillRect/>
          </a:stretch>
        </p:blipFill>
        <p:spPr bwMode="auto">
          <a:xfrm>
            <a:off x="7286625" y="0"/>
            <a:ext cx="18573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a:xfrm>
            <a:off x="914400" y="533400"/>
            <a:ext cx="7239000" cy="533400"/>
          </a:xfrm>
        </p:spPr>
        <p:txBody>
          <a:bodyPr/>
          <a:lstStyle/>
          <a:p>
            <a:pPr>
              <a:defRPr/>
            </a:pPr>
            <a:r>
              <a:rPr lang="en-US" sz="4000" smtClean="0">
                <a:effectLst>
                  <a:outerShdw blurRad="38100" dist="38100" dir="2700000" algn="tl">
                    <a:srgbClr val="000000"/>
                  </a:outerShdw>
                </a:effectLst>
              </a:rPr>
              <a:t>Immigration, 1921-1960</a:t>
            </a:r>
          </a:p>
        </p:txBody>
      </p:sp>
      <p:pic>
        <p:nvPicPr>
          <p:cNvPr id="39939" name="Picture 5" descr="bri24362_f2401"/>
          <p:cNvPicPr>
            <a:picLocks noChangeAspect="1" noChangeArrowheads="1"/>
          </p:cNvPicPr>
          <p:nvPr/>
        </p:nvPicPr>
        <p:blipFill>
          <a:blip r:embed="rId3" cstate="print"/>
          <a:srcRect t="1199" b="1199"/>
          <a:stretch>
            <a:fillRect/>
          </a:stretch>
        </p:blipFill>
        <p:spPr bwMode="auto">
          <a:xfrm>
            <a:off x="838200" y="1219200"/>
            <a:ext cx="7467600" cy="54641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ch23_02"/>
          <p:cNvPicPr>
            <a:picLocks noGrp="1" noChangeAspect="1" noChangeArrowheads="1"/>
          </p:cNvPicPr>
          <p:nvPr>
            <p:ph idx="1"/>
          </p:nvPr>
        </p:nvPicPr>
        <p:blipFill>
          <a:blip r:embed="rId3" cstate="print"/>
          <a:srcRect/>
          <a:stretch>
            <a:fillRect/>
          </a:stretch>
        </p:blipFill>
        <p:spPr>
          <a:xfrm>
            <a:off x="228600" y="1173163"/>
            <a:ext cx="8686800" cy="515937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pPr eaLnBrk="1" hangingPunct="1">
              <a:defRPr/>
            </a:pPr>
            <a:r>
              <a:rPr lang="en-US" smtClean="0"/>
              <a:t>Science and Ideas</a:t>
            </a:r>
          </a:p>
        </p:txBody>
      </p:sp>
      <p:sp>
        <p:nvSpPr>
          <p:cNvPr id="9221" name="Rectangle 5"/>
          <p:cNvSpPr>
            <a:spLocks noGrp="1" noChangeArrowheads="1"/>
          </p:cNvSpPr>
          <p:nvPr>
            <p:ph type="body" sz="half" idx="1"/>
          </p:nvPr>
        </p:nvSpPr>
        <p:spPr>
          <a:xfrm>
            <a:off x="457200" y="1524000"/>
            <a:ext cx="4038600" cy="5334000"/>
          </a:xfrm>
        </p:spPr>
        <p:txBody>
          <a:bodyPr/>
          <a:lstStyle/>
          <a:p>
            <a:pPr eaLnBrk="1" hangingPunct="1">
              <a:lnSpc>
                <a:spcPct val="80000"/>
              </a:lnSpc>
              <a:defRPr/>
            </a:pPr>
            <a:r>
              <a:rPr lang="en-US" b="1" dirty="0" smtClean="0"/>
              <a:t>Relativism: absolutes questioned – is anything as it seems? </a:t>
            </a:r>
          </a:p>
          <a:p>
            <a:pPr eaLnBrk="1" hangingPunct="1">
              <a:lnSpc>
                <a:spcPct val="80000"/>
              </a:lnSpc>
              <a:defRPr/>
            </a:pPr>
            <a:r>
              <a:rPr lang="en-US" sz="2000" dirty="0" smtClean="0"/>
              <a:t>Darwin + Evolution: the Bible might not be the whole truth</a:t>
            </a:r>
          </a:p>
          <a:p>
            <a:pPr eaLnBrk="1" hangingPunct="1">
              <a:lnSpc>
                <a:spcPct val="80000"/>
              </a:lnSpc>
              <a:defRPr/>
            </a:pPr>
            <a:r>
              <a:rPr lang="en-US" sz="2000" dirty="0" smtClean="0"/>
              <a:t>Freud</a:t>
            </a:r>
          </a:p>
          <a:p>
            <a:pPr eaLnBrk="1" hangingPunct="1">
              <a:lnSpc>
                <a:spcPct val="80000"/>
              </a:lnSpc>
              <a:defRPr/>
            </a:pPr>
            <a:r>
              <a:rPr lang="en-US" sz="2000" dirty="0" smtClean="0"/>
              <a:t>Margaret Mead – societies define their own culture and that of the west might not be the best – Coming of Age in Samoa (later discovered to be a hoax)</a:t>
            </a:r>
          </a:p>
          <a:p>
            <a:pPr eaLnBrk="1" hangingPunct="1">
              <a:lnSpc>
                <a:spcPct val="80000"/>
              </a:lnSpc>
              <a:defRPr/>
            </a:pPr>
            <a:r>
              <a:rPr lang="en-US" sz="2000" dirty="0" smtClean="0"/>
              <a:t>Einstein/Heisenberg- relativity and uncertainty theory– even time might not be absolute </a:t>
            </a:r>
          </a:p>
          <a:p>
            <a:pPr eaLnBrk="1" hangingPunct="1">
              <a:lnSpc>
                <a:spcPct val="80000"/>
              </a:lnSpc>
              <a:defRPr/>
            </a:pPr>
            <a:endParaRPr lang="en-US" sz="2000" dirty="0" smtClean="0"/>
          </a:p>
        </p:txBody>
      </p:sp>
      <p:pic>
        <p:nvPicPr>
          <p:cNvPr id="8197" name="Picture 8" descr="karikaturK211"/>
          <p:cNvPicPr>
            <a:picLocks noChangeAspect="1" noChangeArrowheads="1"/>
          </p:cNvPicPr>
          <p:nvPr/>
        </p:nvPicPr>
        <p:blipFill>
          <a:blip r:embed="rId2" cstate="print"/>
          <a:srcRect/>
          <a:stretch>
            <a:fillRect/>
          </a:stretch>
        </p:blipFill>
        <p:spPr bwMode="auto">
          <a:xfrm>
            <a:off x="4724400" y="1600200"/>
            <a:ext cx="34480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Literature and Arts</a:t>
            </a:r>
          </a:p>
        </p:txBody>
      </p:sp>
      <p:sp>
        <p:nvSpPr>
          <p:cNvPr id="13316" name="Rectangle 4"/>
          <p:cNvSpPr>
            <a:spLocks noGrp="1" noChangeArrowheads="1"/>
          </p:cNvSpPr>
          <p:nvPr>
            <p:ph type="body" sz="half" idx="1"/>
          </p:nvPr>
        </p:nvSpPr>
        <p:spPr>
          <a:xfrm>
            <a:off x="1066800" y="1981200"/>
            <a:ext cx="3702050" cy="4114800"/>
          </a:xfrm>
        </p:spPr>
        <p:txBody>
          <a:bodyPr/>
          <a:lstStyle/>
          <a:p>
            <a:pPr eaLnBrk="1" hangingPunct="1">
              <a:defRPr/>
            </a:pPr>
            <a:r>
              <a:rPr lang="en-US" sz="2400" smtClean="0"/>
              <a:t>Sinclair Lewis - Main Street and Babbitt – questioned conformity in America</a:t>
            </a:r>
          </a:p>
          <a:p>
            <a:pPr eaLnBrk="1" hangingPunct="1">
              <a:defRPr/>
            </a:pPr>
            <a:r>
              <a:rPr lang="en-US" sz="2400" smtClean="0"/>
              <a:t>F. Scott Fitzgerald </a:t>
            </a:r>
          </a:p>
          <a:p>
            <a:pPr eaLnBrk="1" hangingPunct="1">
              <a:defRPr/>
            </a:pPr>
            <a:r>
              <a:rPr lang="en-US" sz="2400" smtClean="0"/>
              <a:t>HL Mencken – Baltimore columnist “booboisie”</a:t>
            </a:r>
          </a:p>
          <a:p>
            <a:pPr eaLnBrk="1" hangingPunct="1">
              <a:defRPr/>
            </a:pPr>
            <a:r>
              <a:rPr lang="en-US" sz="2400" smtClean="0"/>
              <a:t>Jazz – freer in form, improvised, African American roots, a “syncopated embrace” </a:t>
            </a:r>
          </a:p>
        </p:txBody>
      </p:sp>
      <p:pic>
        <p:nvPicPr>
          <p:cNvPr id="9221" name="Picture 7" descr="0451522516"/>
          <p:cNvPicPr>
            <a:picLocks noChangeAspect="1" noChangeArrowheads="1"/>
          </p:cNvPicPr>
          <p:nvPr/>
        </p:nvPicPr>
        <p:blipFill>
          <a:blip r:embed="rId2" cstate="print"/>
          <a:srcRect/>
          <a:stretch>
            <a:fillRect/>
          </a:stretch>
        </p:blipFill>
        <p:spPr bwMode="auto">
          <a:xfrm>
            <a:off x="5410200" y="1524000"/>
            <a:ext cx="26003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9420</TotalTime>
  <Words>2202</Words>
  <Application>Microsoft Office PowerPoint</Application>
  <PresentationFormat>On-screen Show (4:3)</PresentationFormat>
  <Paragraphs>242</Paragraphs>
  <Slides>49</Slides>
  <Notes>15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49</vt:i4>
      </vt:variant>
    </vt:vector>
  </HeadingPairs>
  <TitlesOfParts>
    <vt:vector size="60" baseType="lpstr">
      <vt:lpstr>Arial</vt:lpstr>
      <vt:lpstr>Calibri</vt:lpstr>
      <vt:lpstr>Garamond</vt:lpstr>
      <vt:lpstr>Tahoma</vt:lpstr>
      <vt:lpstr>Times New Roman</vt:lpstr>
      <vt:lpstr>Trebuchet MS</vt:lpstr>
      <vt:lpstr>Wingdings</vt:lpstr>
      <vt:lpstr>Shimmer</vt:lpstr>
      <vt:lpstr>1_Shimmer</vt:lpstr>
      <vt:lpstr>2_Shimmer</vt:lpstr>
      <vt:lpstr>3_Shimmer</vt:lpstr>
      <vt:lpstr>End of progressivism!</vt:lpstr>
      <vt:lpstr>Warmup:  Answer the following using the handout.  </vt:lpstr>
      <vt:lpstr>PowerPoint Presentation</vt:lpstr>
      <vt:lpstr>1920s – A New and Threatening America </vt:lpstr>
      <vt:lpstr>Cities and Immigrants</vt:lpstr>
      <vt:lpstr>Immigration, 1921-1960</vt:lpstr>
      <vt:lpstr>PowerPoint Presentation</vt:lpstr>
      <vt:lpstr>Science and Ideas</vt:lpstr>
      <vt:lpstr>Literature and Arts</vt:lpstr>
      <vt:lpstr>The News</vt:lpstr>
      <vt:lpstr>PowerPoint Presentation</vt:lpstr>
      <vt:lpstr>The Harlem Renaissance, “Negro Nationalism” </vt:lpstr>
      <vt:lpstr>Note the attitudes – would B. Washington have stated such ideas? </vt:lpstr>
      <vt:lpstr>PowerPoint Presentation</vt:lpstr>
      <vt:lpstr>ROLE OF WOMEN – the “flapper” – do not overgeneralize – which women were flappers? </vt:lpstr>
      <vt:lpstr>PowerPoint Presentation</vt:lpstr>
      <vt:lpstr>PowerPoint Presentation</vt:lpstr>
      <vt:lpstr>PowerPoint Presentation</vt:lpstr>
      <vt:lpstr>Backlash (reaction to change and progressivism) – The Guardians</vt:lpstr>
      <vt:lpstr>Nativism</vt:lpstr>
      <vt:lpstr>PowerPoint Presentation</vt:lpstr>
      <vt:lpstr>Persecution and Execution of Sacco and Vanzetti</vt:lpstr>
      <vt:lpstr>The New Klan</vt:lpstr>
      <vt:lpstr>Ku Klux Klan</vt:lpstr>
      <vt:lpstr>PowerPoint Presentation</vt:lpstr>
      <vt:lpstr>Ku Klux Klan</vt:lpstr>
      <vt:lpstr>Religion</vt:lpstr>
      <vt:lpstr>PowerPoint Presentation</vt:lpstr>
      <vt:lpstr>PowerPoint Presentation</vt:lpstr>
      <vt:lpstr>New Heroes for “America” </vt:lpstr>
      <vt:lpstr> Prohibition – last gasp of progressives but urban population turned against it</vt:lpstr>
      <vt:lpstr>PowerPoint Presentation</vt:lpstr>
      <vt:lpstr>PowerPoint Presentation</vt:lpstr>
      <vt:lpstr>Republican Resurgence – The End of Progressivism</vt:lpstr>
      <vt:lpstr> déjà vu all over again</vt:lpstr>
      <vt:lpstr>PowerPoint Presentation</vt:lpstr>
      <vt:lpstr>New Economic Order</vt:lpstr>
      <vt:lpstr>PowerPoint Presentation</vt:lpstr>
      <vt:lpstr>Cars, Radios, Movies</vt:lpstr>
      <vt:lpstr>July 4, Nantasket Beach, Massachusetts, early 1920s</vt:lpstr>
      <vt:lpstr>Auto Manufacturing </vt:lpstr>
      <vt:lpstr>Consumer Economy</vt:lpstr>
      <vt:lpstr>CONSUMERISM – anti puritanism </vt:lpstr>
      <vt:lpstr>Advertising!</vt:lpstr>
      <vt:lpstr>PowerPoint Presentation</vt:lpstr>
      <vt:lpstr>PowerPoint Presentation</vt:lpstr>
      <vt:lpstr>Credit</vt:lpstr>
      <vt:lpstr>PowerPoint Presentation</vt:lpstr>
      <vt:lpstr>Explain how each of the following contributed to the economic depression of 1929</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1920s</dc:title>
  <dc:creator>Administrator</dc:creator>
  <cp:lastModifiedBy>bmerrill1</cp:lastModifiedBy>
  <cp:revision>181</cp:revision>
  <dcterms:created xsi:type="dcterms:W3CDTF">2008-03-17T17:44:53Z</dcterms:created>
  <dcterms:modified xsi:type="dcterms:W3CDTF">2016-12-12T15:52:18Z</dcterms:modified>
</cp:coreProperties>
</file>