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48" r:id="rId2"/>
    <p:sldId id="343" r:id="rId3"/>
    <p:sldId id="344" r:id="rId4"/>
    <p:sldId id="345" r:id="rId5"/>
    <p:sldId id="346" r:id="rId6"/>
    <p:sldId id="324" r:id="rId7"/>
    <p:sldId id="267" r:id="rId8"/>
    <p:sldId id="268" r:id="rId9"/>
    <p:sldId id="271" r:id="rId10"/>
    <p:sldId id="272" r:id="rId11"/>
    <p:sldId id="273" r:id="rId12"/>
    <p:sldId id="274" r:id="rId13"/>
    <p:sldId id="278" r:id="rId14"/>
    <p:sldId id="280" r:id="rId15"/>
    <p:sldId id="321" r:id="rId16"/>
    <p:sldId id="347" r:id="rId17"/>
    <p:sldId id="349" r:id="rId18"/>
    <p:sldId id="351" r:id="rId19"/>
    <p:sldId id="352" r:id="rId20"/>
    <p:sldId id="308" r:id="rId21"/>
    <p:sldId id="310" r:id="rId22"/>
    <p:sldId id="312" r:id="rId23"/>
    <p:sldId id="326" r:id="rId24"/>
    <p:sldId id="327" r:id="rId25"/>
    <p:sldId id="328" r:id="rId26"/>
    <p:sldId id="329" r:id="rId27"/>
    <p:sldId id="331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9" autoAdjust="0"/>
    <p:restoredTop sz="86423" autoAdjust="0"/>
  </p:normalViewPr>
  <p:slideViewPr>
    <p:cSldViewPr>
      <p:cViewPr varScale="1">
        <p:scale>
          <a:sx n="77" d="100"/>
          <a:sy n="77" d="100"/>
        </p:scale>
        <p:origin x="11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87FE3-1A21-40AF-BB72-74FCDE640571}" type="datetimeFigureOut">
              <a:rPr lang="en-US" smtClean="0"/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6E9E8-A2A8-43BE-A67F-413D665B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removed the Soviet Union as a potential ally for Britain and France if a war with Germany broke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E9E8-A2A8-43BE-A67F-413D665BFE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5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At the same time, t</a:t>
            </a:r>
            <a:r>
              <a:rPr lang="en-US" altLang="en-US" sz="1200" dirty="0" smtClean="0">
                <a:effectLst/>
              </a:rPr>
              <a:t>he Soviets also moved against Finland and the Baltic States (Latvia, Lithuania, and Estonia)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E9E8-A2A8-43BE-A67F-413D665BFE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8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04893726-D2A9-44A7-97B7-16D8CBDAA102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5711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E9E8-A2A8-43BE-A67F-413D665BFE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0079-66A6-4D48-8135-5C7F89FBA28F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A4B5-FE35-4DBC-B967-46846494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B1D3-45A2-448E-B7BA-DF0F0C561B01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F61C-CED4-4DDA-9945-F73DE2B55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4CAB-36A7-4DEF-8AB7-78BC6D2D990D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68204-1612-4A60-82CF-2A200B154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67E86-F30E-490B-A933-708DA7CB234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5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AFD4-F3AC-4DE5-907E-5EFF95BFC15D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521A-BCB4-4823-BF8E-C5744120E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6CDD-AFF9-43CD-988E-B67B58DF4484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F2B8-B0A7-4986-A46C-EA8592085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2527-90C7-4E35-AF5B-9C731CF1FF59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B0B26-F9A7-463C-9009-65569ECF2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3D0F-BC5A-4C6C-A162-4A489FB49D09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32C9-6284-4B62-AC0B-F721E4BC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877C-709C-4F4C-9280-8DA24ED39373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ADD4-29E2-40B0-96ED-FC65EE0AB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54B6A-1B4C-4A17-9029-C1132996D956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38B6-789A-433E-B039-5D761FEB0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19BA-67A6-4C10-9F63-DF950366DE12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7A42-AC0A-4494-AD71-FEBB14D95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BD4E-2D09-47E3-9190-7CAD4A008AD1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BD8F-1588-4C3E-A9F6-4A1C8C22F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7C01B2-A203-4F93-B45D-8717F48668FE}" type="datetimeFigureOut">
              <a:rPr lang="en-US"/>
              <a:pPr>
                <a:defRPr/>
              </a:pPr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DE46D0-3E83-48FC-B66A-00283CF69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hyperlink" Target="http://en.wikipedia.org/wiki/File:Freedom_of_Worship.jpg" TargetMode="External"/><Relationship Id="rId5" Type="http://schemas.openxmlformats.org/officeDocument/2006/relationships/image" Target="../media/image31.jpeg"/><Relationship Id="rId6" Type="http://schemas.openxmlformats.org/officeDocument/2006/relationships/hyperlink" Target="http://upload.wikimedia.org/wikipedia/en/d/db/Freedom_From_Want.jpg" TargetMode="External"/><Relationship Id="rId7" Type="http://schemas.openxmlformats.org/officeDocument/2006/relationships/image" Target="../media/image32.jpeg"/><Relationship Id="rId8" Type="http://schemas.openxmlformats.org/officeDocument/2006/relationships/hyperlink" Target="http://en.wikipedia.org/wiki/File:Freedom_From_Fear_painting.JPG" TargetMode="External"/><Relationship Id="rId9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upload.wikimedia.org/wikipedia/en/3/3c/Freedom_of_Speech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0200"/>
            <a:ext cx="4648200" cy="4525963"/>
          </a:xfrm>
        </p:spPr>
        <p:txBody>
          <a:bodyPr/>
          <a:lstStyle/>
          <a:p>
            <a:r>
              <a:rPr lang="en-US" sz="2400" dirty="0" smtClean="0"/>
              <a:t>Objective: Examine the events leading up to WWII</a:t>
            </a:r>
          </a:p>
          <a:p>
            <a:r>
              <a:rPr lang="en-US" sz="2400" dirty="0" smtClean="0"/>
              <a:t>Review: Name </a:t>
            </a:r>
            <a:r>
              <a:rPr lang="en-US" sz="2400" dirty="0"/>
              <a:t>4 methods of enforcement of </a:t>
            </a:r>
            <a:r>
              <a:rPr lang="en-US" sz="2400" dirty="0" smtClean="0"/>
              <a:t>totalitarianism</a:t>
            </a:r>
          </a:p>
          <a:p>
            <a:r>
              <a:rPr lang="en-US" sz="2400" dirty="0" smtClean="0"/>
              <a:t>Using the cartoon: Who are the ”America first” people at the time?</a:t>
            </a:r>
          </a:p>
          <a:p>
            <a:r>
              <a:rPr lang="en-US" sz="2400" dirty="0" smtClean="0"/>
              <a:t>What is the cartoon trying to say?</a:t>
            </a:r>
          </a:p>
          <a:p>
            <a:r>
              <a:rPr lang="en-US" sz="2400" dirty="0" smtClean="0"/>
              <a:t>Do you recognize the cartoon artist?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86343"/>
            <a:ext cx="4608949" cy="46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7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smtClean="0"/>
              <a:t>The Munich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13693"/>
            <a:ext cx="4495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Britain and </a:t>
            </a:r>
            <a:r>
              <a:rPr lang="en-US" dirty="0" smtClean="0"/>
              <a:t>France </a:t>
            </a: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</a:rPr>
              <a:t>decide </a:t>
            </a: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</a:rPr>
              <a:t>on a policy of </a:t>
            </a: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</a:rPr>
              <a:t>appeasement, agreed </a:t>
            </a: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</a:rPr>
              <a:t>to support </a:t>
            </a:r>
            <a:r>
              <a:rPr lang="en-US" b="1" i="1" u="sng" dirty="0" smtClean="0">
                <a:solidFill>
                  <a:schemeClr val="bg2">
                    <a:lumMod val="75000"/>
                  </a:schemeClr>
                </a:solidFill>
              </a:rPr>
              <a:t>Germany’s</a:t>
            </a: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</a:rPr>
              <a:t>claim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</a:rPr>
              <a:t>Hitler promises to not make further demands/threats</a:t>
            </a:r>
            <a:endParaRPr lang="en-US" b="1" u="sng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pic>
        <p:nvPicPr>
          <p:cNvPr id="29700" name="Picture 2" descr="http://www.beyondbandofbrothers.com/app/img/newsletter/czechconferen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65601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 dirty="0" smtClean="0"/>
              <a:t>Appeasement Fails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 March 1939, </a:t>
            </a:r>
            <a:r>
              <a:rPr lang="en-US" dirty="0" smtClean="0"/>
              <a:t>Hitler </a:t>
            </a:r>
            <a:r>
              <a:rPr lang="en-US" dirty="0" smtClean="0"/>
              <a:t>invaded </a:t>
            </a:r>
            <a:r>
              <a:rPr lang="en-US" dirty="0" smtClean="0"/>
              <a:t>Czechoslovakia</a:t>
            </a:r>
          </a:p>
          <a:p>
            <a:r>
              <a:rPr lang="en-US" dirty="0" smtClean="0"/>
              <a:t>Poland panicked, sought </a:t>
            </a:r>
            <a:r>
              <a:rPr lang="en-US" dirty="0" smtClean="0"/>
              <a:t>guarantees of protection from England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France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2" descr="http://histclo.com/imagef/date/2008/09/prague38-0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38100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 dirty="0" smtClean="0"/>
              <a:t>The Nazi-Soviet 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4038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August 1939-Germany </a:t>
            </a:r>
            <a:r>
              <a:rPr lang="en-US" dirty="0" smtClean="0"/>
              <a:t>and the Soviet Union </a:t>
            </a:r>
            <a:r>
              <a:rPr lang="en-US" dirty="0" smtClean="0"/>
              <a:t>announced they </a:t>
            </a:r>
            <a:r>
              <a:rPr lang="en-US" dirty="0" smtClean="0"/>
              <a:t>signed </a:t>
            </a:r>
            <a:r>
              <a:rPr lang="en-US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</a:t>
            </a:r>
            <a:r>
              <a:rPr lang="en-US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non-aggression </a:t>
            </a:r>
            <a:r>
              <a:rPr lang="en-US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lang="en-US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ot alliance</a:t>
            </a:r>
            <a:r>
              <a:rPr lang="en-US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just </a:t>
            </a:r>
            <a:r>
              <a:rPr lang="en-US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agreement not to fight </a:t>
            </a:r>
            <a:r>
              <a:rPr lang="en-US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each other</a:t>
            </a:r>
            <a:endParaRPr lang="en-US" b="1" u="sng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</p:txBody>
      </p:sp>
      <p:pic>
        <p:nvPicPr>
          <p:cNvPr id="31748" name="Picture 2" descr="http://www.ibhistorytopics.com/wp-content/uploads/2009/10/nazi-soviet-pac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3273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 dirty="0" smtClean="0">
                <a:solidFill>
                  <a:schemeClr val="tx1"/>
                </a:solidFill>
              </a:rPr>
              <a:t>The Invasion of Poland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3072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ffectLst/>
              </a:rPr>
              <a:t>September 1, 1939</a:t>
            </a:r>
          </a:p>
          <a:p>
            <a:pPr eaLnBrk="1" hangingPunct="1"/>
            <a:r>
              <a:rPr lang="en-US" altLang="en-US" sz="2400" dirty="0" smtClean="0">
                <a:effectLst/>
              </a:rPr>
              <a:t>German forces invaded from the west</a:t>
            </a:r>
            <a:r>
              <a:rPr lang="en-US" altLang="en-US" sz="2400" dirty="0" smtClean="0">
                <a:effectLst/>
              </a:rPr>
              <a:t>, Soviets </a:t>
            </a:r>
            <a:r>
              <a:rPr lang="en-US" altLang="en-US" sz="2400" dirty="0" smtClean="0">
                <a:effectLst/>
              </a:rPr>
              <a:t>from the east</a:t>
            </a:r>
          </a:p>
          <a:p>
            <a:pPr eaLnBrk="1" hangingPunct="1"/>
            <a:r>
              <a:rPr lang="en-US" altLang="en-US" sz="2400" dirty="0" smtClean="0">
                <a:effectLst/>
              </a:rPr>
              <a:t>By the end of September, Poland had </a:t>
            </a:r>
            <a:r>
              <a:rPr lang="en-US" altLang="en-US" sz="2400" dirty="0" smtClean="0">
                <a:effectLst/>
              </a:rPr>
              <a:t>fallen</a:t>
            </a:r>
          </a:p>
          <a:p>
            <a:r>
              <a:rPr lang="en-US" sz="2400" u="sng" dirty="0" smtClean="0"/>
              <a:t>Britain </a:t>
            </a:r>
            <a:r>
              <a:rPr lang="en-US" sz="2400" u="sng" dirty="0"/>
              <a:t>and </a:t>
            </a:r>
            <a:r>
              <a:rPr lang="en-US" sz="2400" u="sng" dirty="0" smtClean="0"/>
              <a:t>France declared </a:t>
            </a:r>
            <a:r>
              <a:rPr lang="en-US" sz="2400" u="sng" dirty="0"/>
              <a:t>war against </a:t>
            </a:r>
            <a:r>
              <a:rPr lang="en-US" sz="2400" u="sng" dirty="0" smtClean="0"/>
              <a:t>Germany</a:t>
            </a:r>
            <a:endParaRPr lang="en-US" sz="2400" u="sng" dirty="0"/>
          </a:p>
        </p:txBody>
      </p:sp>
      <p:pic>
        <p:nvPicPr>
          <p:cNvPr id="3076" name="Picture 5" descr="Po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589463" cy="381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5400" b="1" dirty="0" smtClean="0">
                <a:effectLst/>
              </a:rPr>
              <a:t>Germany’s Next Moves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54025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 smtClean="0"/>
              <a:t>By </a:t>
            </a:r>
            <a:r>
              <a:rPr lang="en-US" altLang="en-US" sz="2500" dirty="0"/>
              <a:t>late spring of </a:t>
            </a:r>
            <a:r>
              <a:rPr lang="en-US" altLang="en-US" sz="2500" dirty="0" smtClean="0"/>
              <a:t>1940, Germany had i</a:t>
            </a:r>
            <a:r>
              <a:rPr lang="en-US" altLang="en-US" sz="2500" dirty="0" smtClean="0">
                <a:effectLst/>
              </a:rPr>
              <a:t>nvaded Denmark, Norway, Belgium</a:t>
            </a:r>
            <a:r>
              <a:rPr lang="en-US" altLang="en-US" sz="2500" dirty="0" smtClean="0">
                <a:effectLst/>
              </a:rPr>
              <a:t>, Luxembourg, </a:t>
            </a:r>
            <a:r>
              <a:rPr lang="en-US" altLang="en-US" sz="2500" dirty="0" smtClean="0">
                <a:effectLst/>
              </a:rPr>
              <a:t>the Netherlands, France</a:t>
            </a:r>
          </a:p>
          <a:p>
            <a:pPr>
              <a:lnSpc>
                <a:spcPct val="90000"/>
              </a:lnSpc>
            </a:pPr>
            <a:r>
              <a:rPr lang="en-US" altLang="en-US" sz="2400" u="sng" dirty="0" smtClean="0"/>
              <a:t>France </a:t>
            </a:r>
            <a:r>
              <a:rPr lang="en-US" altLang="en-US" sz="2400" u="sng" dirty="0"/>
              <a:t>formally </a:t>
            </a:r>
            <a:r>
              <a:rPr lang="en-US" altLang="en-US" sz="2400" u="sng" dirty="0" smtClean="0"/>
              <a:t>surrenders </a:t>
            </a:r>
            <a:r>
              <a:rPr lang="en-US" altLang="en-US" sz="2400" u="sng" dirty="0"/>
              <a:t>on June 22nd, </a:t>
            </a:r>
            <a:r>
              <a:rPr lang="en-US" altLang="en-US" sz="2400" u="sng" dirty="0" smtClean="0"/>
              <a:t>1940- 6 weeks after German invasion of France</a:t>
            </a:r>
            <a:endParaRPr lang="en-US" altLang="en-US" sz="2500" dirty="0" smtClean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smtClean="0">
              <a:effectLst/>
            </a:endParaRPr>
          </a:p>
        </p:txBody>
      </p:sp>
      <p:pic>
        <p:nvPicPr>
          <p:cNvPr id="6" name="Picture 5" descr="ParisHitler_narrowweb__300x383,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417638"/>
            <a:ext cx="41465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prod_44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4" y="2286000"/>
            <a:ext cx="434654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890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6000" dirty="0" smtClean="0"/>
              <a:t>Tripartite </a:t>
            </a:r>
            <a:r>
              <a:rPr lang="en-US" sz="6000" dirty="0"/>
              <a:t>Pact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45307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September 1940</a:t>
            </a:r>
            <a:endParaRPr lang="en-US" sz="2400" dirty="0" smtClean="0"/>
          </a:p>
          <a:p>
            <a:pPr>
              <a:defRPr/>
            </a:pP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ormally </a:t>
            </a:r>
            <a:r>
              <a:rPr lang="en-US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joined Italy, Germany, </a:t>
            </a:r>
            <a:r>
              <a:rPr lang="en-US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Japan in a military alliance</a:t>
            </a:r>
          </a:p>
          <a:p>
            <a:pPr>
              <a:defRPr/>
            </a:pPr>
            <a:r>
              <a:rPr lang="en-US" sz="2400" dirty="0" smtClean="0"/>
              <a:t>Divided up spheres of influence</a:t>
            </a:r>
          </a:p>
          <a:p>
            <a:pPr lvl="1">
              <a:defRPr/>
            </a:pPr>
            <a:r>
              <a:rPr lang="en-US" sz="1600" dirty="0" smtClean="0"/>
              <a:t>Germany-Europe</a:t>
            </a:r>
          </a:p>
          <a:p>
            <a:pPr lvl="1">
              <a:defRPr/>
            </a:pPr>
            <a:r>
              <a:rPr lang="en-US" sz="1600" dirty="0" smtClean="0"/>
              <a:t>Italy -Mediterranean </a:t>
            </a:r>
            <a:r>
              <a:rPr lang="en-US" sz="1600" dirty="0" smtClean="0"/>
              <a:t>and </a:t>
            </a:r>
            <a:r>
              <a:rPr lang="en-US" sz="1600" dirty="0" smtClean="0"/>
              <a:t>Africa</a:t>
            </a:r>
          </a:p>
          <a:p>
            <a:pPr lvl="1">
              <a:defRPr/>
            </a:pPr>
            <a:r>
              <a:rPr lang="en-US" sz="1600" dirty="0" smtClean="0"/>
              <a:t>Japan-East </a:t>
            </a:r>
            <a:r>
              <a:rPr lang="en-US" sz="1600" dirty="0" smtClean="0"/>
              <a:t>Asia and the Pacific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commits numerous violations of the Treaty of Versailles</a:t>
            </a:r>
          </a:p>
          <a:p>
            <a:r>
              <a:rPr lang="en-US" dirty="0" smtClean="0"/>
              <a:t>Wanting to avoid future conflict, France and Britain attempt to “appease” Germany</a:t>
            </a:r>
          </a:p>
          <a:p>
            <a:r>
              <a:rPr lang="en-US" dirty="0" smtClean="0"/>
              <a:t>Appeasement ultimately fails; German victories Czechoslovakia, Poland, Western Europe occur in short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8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2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4600" cy="3333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473"/>
            <a:ext cx="2438400" cy="3333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37561"/>
            <a:ext cx="2514600" cy="3520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352800"/>
            <a:ext cx="238705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3144548"/>
            <a:ext cx="3438698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What </a:t>
            </a:r>
            <a:r>
              <a:rPr lang="en-US" dirty="0"/>
              <a:t>aspects of the </a:t>
            </a:r>
            <a:r>
              <a:rPr lang="en-US" dirty="0" smtClean="0"/>
              <a:t>images stand </a:t>
            </a:r>
            <a:r>
              <a:rPr lang="en-US" dirty="0"/>
              <a:t>out to you</a:t>
            </a:r>
            <a:r>
              <a:rPr lang="en-US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What ideas or messages are being communicated in these images</a:t>
            </a:r>
            <a:r>
              <a:rPr lang="en-US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Why do you think these ideas are being portrayed?</a:t>
            </a:r>
            <a:endParaRPr lang="en-US" dirty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How </a:t>
            </a:r>
            <a:r>
              <a:rPr lang="en-US" dirty="0"/>
              <a:t>do these sources portray </a:t>
            </a:r>
            <a:r>
              <a:rPr lang="en-US" dirty="0" smtClean="0"/>
              <a:t>freedoms </a:t>
            </a:r>
            <a:r>
              <a:rPr lang="en-US" dirty="0"/>
              <a:t>in the </a:t>
            </a:r>
            <a:r>
              <a:rPr lang="en-US" dirty="0" smtClean="0"/>
              <a:t>U.S.?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4572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Warm Up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Objective: Explore </a:t>
            </a:r>
            <a:r>
              <a:rPr lang="en-US" sz="2800" dirty="0"/>
              <a:t>US Entry into </a:t>
            </a:r>
            <a:r>
              <a:rPr lang="en-US" sz="2800" dirty="0" smtClean="0"/>
              <a:t>WWI</a:t>
            </a:r>
            <a:r>
              <a:rPr lang="en-US" sz="28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373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Appeasement fails; Germany conquered France, Poland, others quickly.</a:t>
            </a:r>
          </a:p>
          <a:p>
            <a:r>
              <a:rPr lang="en-US" dirty="0" smtClean="0"/>
              <a:t>Germany-Soviet Union sign non-aggression pact.</a:t>
            </a:r>
          </a:p>
          <a:p>
            <a:r>
              <a:rPr lang="en-US" dirty="0" smtClean="0"/>
              <a:t>U.S.A.- Not involved, remaining “isolated”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5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Looms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52013"/>
              </p:ext>
            </p:extLst>
          </p:nvPr>
        </p:nvGraphicFramePr>
        <p:xfrm>
          <a:off x="152400" y="1447800"/>
          <a:ext cx="8839200" cy="258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371600"/>
                <a:gridCol w="5867400"/>
              </a:tblGrid>
              <a:tr h="273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Nation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Political Movement &amp; Beliefs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46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Joseph Stalin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Soviet Union (USSR)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baseline="0" dirty="0" smtClean="0">
                          <a:latin typeface="Calibri"/>
                          <a:ea typeface="Calibri"/>
                          <a:cs typeface="Times New Roman"/>
                        </a:rPr>
                        <a:t>Spread communism by worker’s revolution throughout the world; state ownership of property; eventual rule by the working </a:t>
                      </a:r>
                      <a:r>
                        <a:rPr lang="en-US" sz="1800" b="0" u="none" baseline="0" dirty="0" smtClean="0">
                          <a:latin typeface="Calibri"/>
                          <a:ea typeface="Calibri"/>
                          <a:cs typeface="Times New Roman"/>
                        </a:rPr>
                        <a:t>class</a:t>
                      </a:r>
                      <a:endParaRPr lang="en-US" sz="1800" b="0" u="none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smtClean="0">
                          <a:latin typeface="Calibri"/>
                          <a:ea typeface="Calibri"/>
                          <a:cs typeface="Times New Roman"/>
                        </a:rPr>
                        <a:t>Aggressive</a:t>
                      </a:r>
                      <a:r>
                        <a:rPr lang="en-US" sz="1800" b="1" u="none" baseline="0" dirty="0" smtClean="0">
                          <a:latin typeface="Calibri"/>
                          <a:ea typeface="Calibri"/>
                          <a:cs typeface="Times New Roman"/>
                        </a:rPr>
                        <a:t> actions taken in the 1920s and 1930s</a:t>
                      </a:r>
                      <a:endParaRPr lang="en-US" sz="18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 smtClean="0">
                          <a:latin typeface="+mn-lt"/>
                          <a:ea typeface="Calibri"/>
                          <a:cs typeface="Times New Roman"/>
                        </a:rPr>
                        <a:t>Massive campaigns to collectivize agriculture and to industrialize the nation (five-year plans); the Great Purge (“removed” anyone who threatened his rule)</a:t>
                      </a:r>
                      <a:endParaRPr lang="en-US" sz="18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82" name="Picture 2" descr="http://cdn1.thefamouspeople.com/profiles/images/joseph-stali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0"/>
            <a:ext cx="329184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https://img.4plebs.org/boards/pol/image/1391/47/13914701900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0524" y="4267200"/>
            <a:ext cx="5963476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5400" b="1" u="sng" dirty="0" smtClean="0">
                <a:effectLst/>
              </a:rPr>
              <a:t>What led to support for Isolationism?</a:t>
            </a:r>
            <a:endParaRPr lang="en-US" altLang="en-US" sz="5400" b="1" u="sng" dirty="0" smtClean="0">
              <a:effectLst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0214" y="1740131"/>
            <a:ext cx="4038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400" dirty="0" smtClean="0"/>
              <a:t>Idea of e</a:t>
            </a:r>
            <a:r>
              <a:rPr lang="en-US" altLang="en-US" sz="2400" dirty="0" smtClean="0"/>
              <a:t>ntangling alliances (League of Nations)</a:t>
            </a:r>
          </a:p>
          <a:p>
            <a:r>
              <a:rPr lang="en-US" altLang="en-US" sz="2400" dirty="0" smtClean="0"/>
              <a:t>By </a:t>
            </a:r>
            <a:r>
              <a:rPr lang="en-US" altLang="en-US" sz="2400" dirty="0" smtClean="0"/>
              <a:t>1934, Europe was </a:t>
            </a:r>
            <a:r>
              <a:rPr lang="en-US" altLang="en-US" sz="2400" dirty="0" smtClean="0"/>
              <a:t>broke; could </a:t>
            </a:r>
            <a:r>
              <a:rPr lang="en-US" altLang="en-US" sz="2400" dirty="0" smtClean="0"/>
              <a:t>not repay what they </a:t>
            </a:r>
            <a:r>
              <a:rPr lang="en-US" altLang="en-US" sz="2400" dirty="0" smtClean="0"/>
              <a:t>owed to U.S.</a:t>
            </a:r>
            <a:endParaRPr lang="en-US" altLang="en-US" sz="2400" dirty="0" smtClean="0">
              <a:effectLst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z="2800" smtClean="0">
              <a:effectLst/>
            </a:endParaRPr>
          </a:p>
        </p:txBody>
      </p:sp>
      <p:pic>
        <p:nvPicPr>
          <p:cNvPr id="30725" name="Picture 6" descr="dep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64008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600" b="1" u="sng" dirty="0" smtClean="0">
                <a:effectLst/>
              </a:rPr>
              <a:t>Neutrality </a:t>
            </a:r>
            <a:r>
              <a:rPr lang="en-US" altLang="en-US" sz="6600" b="1" u="sng" dirty="0" smtClean="0">
                <a:effectLst/>
              </a:rPr>
              <a:t>Acts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400" b="1" u="sng" dirty="0" smtClean="0">
                <a:effectLst/>
              </a:rPr>
              <a:t>Made it </a:t>
            </a:r>
            <a:r>
              <a:rPr lang="en-US" altLang="en-US" sz="2400" b="1" u="sng" dirty="0" smtClean="0">
                <a:effectLst/>
              </a:rPr>
              <a:t>illegal </a:t>
            </a:r>
            <a:r>
              <a:rPr lang="en-US" altLang="en-US" sz="2400" b="1" u="sng" dirty="0" smtClean="0">
                <a:effectLst/>
              </a:rPr>
              <a:t>for </a:t>
            </a:r>
            <a:r>
              <a:rPr lang="en-US" altLang="en-US" sz="2400" b="1" u="sng" dirty="0" smtClean="0">
                <a:effectLst/>
              </a:rPr>
              <a:t>US to sell weapons </a:t>
            </a:r>
            <a:r>
              <a:rPr lang="en-US" altLang="en-US" sz="2400" b="1" u="sng" dirty="0" smtClean="0">
                <a:effectLst/>
              </a:rPr>
              <a:t>to nations </a:t>
            </a:r>
            <a:r>
              <a:rPr lang="en-US" altLang="en-US" sz="2400" b="1" u="sng" dirty="0" smtClean="0">
                <a:effectLst/>
              </a:rPr>
              <a:t>at war</a:t>
            </a:r>
          </a:p>
          <a:p>
            <a:r>
              <a:rPr lang="en-US" altLang="en-US" sz="2400" dirty="0" smtClean="0">
                <a:effectLst/>
              </a:rPr>
              <a:t>1937- </a:t>
            </a:r>
            <a:r>
              <a:rPr lang="en-US" altLang="en-US" sz="2400" u="sng" dirty="0" smtClean="0">
                <a:effectLst/>
              </a:rPr>
              <a:t>non-military </a:t>
            </a:r>
            <a:r>
              <a:rPr lang="en-US" altLang="en-US" sz="2400" u="sng" dirty="0" smtClean="0">
                <a:effectLst/>
              </a:rPr>
              <a:t>supplies </a:t>
            </a:r>
            <a:r>
              <a:rPr lang="en-US" altLang="en-US" sz="2400" dirty="0" smtClean="0">
                <a:effectLst/>
              </a:rPr>
              <a:t>sold to nations at </a:t>
            </a:r>
            <a:r>
              <a:rPr lang="en-US" altLang="en-US" sz="2400" dirty="0" smtClean="0">
                <a:effectLst/>
              </a:rPr>
              <a:t>war </a:t>
            </a:r>
            <a:r>
              <a:rPr lang="en-US" altLang="en-US" sz="2400" dirty="0" smtClean="0">
                <a:effectLst/>
              </a:rPr>
              <a:t>paid </a:t>
            </a:r>
            <a:r>
              <a:rPr lang="en-US" altLang="en-US" sz="2400" dirty="0" smtClean="0">
                <a:effectLst/>
              </a:rPr>
              <a:t>for via </a:t>
            </a:r>
            <a:r>
              <a:rPr lang="en-US" altLang="en-US" sz="2400" b="1" u="sng" dirty="0" smtClean="0">
                <a:effectLst/>
              </a:rPr>
              <a:t>cash </a:t>
            </a:r>
            <a:r>
              <a:rPr lang="en-US" altLang="en-US" sz="2400" b="1" u="sng" dirty="0" smtClean="0">
                <a:effectLst/>
              </a:rPr>
              <a:t>and </a:t>
            </a:r>
            <a:r>
              <a:rPr lang="en-US" altLang="en-US" sz="2400" b="1" u="sng" dirty="0" smtClean="0">
                <a:effectLst/>
              </a:rPr>
              <a:t>carry</a:t>
            </a:r>
          </a:p>
          <a:p>
            <a:r>
              <a:rPr lang="en-US" altLang="en-US" sz="2400" b="1" u="sng" dirty="0" smtClean="0"/>
              <a:t>1939- allow arms sales to Britain (cash and carry)</a:t>
            </a:r>
            <a:r>
              <a:rPr lang="en-US" altLang="en-US" sz="2400" b="1" u="sng" dirty="0" smtClean="0">
                <a:effectLst/>
              </a:rPr>
              <a:t> </a:t>
            </a:r>
            <a:endParaRPr lang="en-US" altLang="en-US" sz="2400" b="1" u="sng" dirty="0" smtClean="0">
              <a:effectLst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z="2800" smtClean="0">
              <a:effectLst/>
            </a:endParaRPr>
          </a:p>
        </p:txBody>
      </p:sp>
      <p:pic>
        <p:nvPicPr>
          <p:cNvPr id="32773" name="Picture 6" descr="neutrality_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857489"/>
            <a:ext cx="4152900" cy="40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5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5400" b="1" u="sng" dirty="0" smtClean="0">
                <a:effectLst/>
              </a:rPr>
              <a:t>The Quarantine Speech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FDR </a:t>
            </a:r>
            <a:r>
              <a:rPr lang="en-US" altLang="en-US" sz="2800" dirty="0" smtClean="0">
                <a:effectLst/>
              </a:rPr>
              <a:t>called for a “quarantine” </a:t>
            </a:r>
            <a:r>
              <a:rPr lang="en-US" altLang="en-US" sz="2800" dirty="0" smtClean="0">
                <a:effectLst/>
              </a:rPr>
              <a:t>against </a:t>
            </a:r>
            <a:r>
              <a:rPr lang="en-US" altLang="en-US" sz="2800" dirty="0" smtClean="0">
                <a:effectLst/>
              </a:rPr>
              <a:t>any “aggressor” nations </a:t>
            </a:r>
            <a:endParaRPr lang="en-US" altLang="en-US" sz="2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Speech </a:t>
            </a:r>
            <a:r>
              <a:rPr lang="en-US" altLang="en-US" sz="2800" dirty="0" smtClean="0"/>
              <a:t>a</a:t>
            </a:r>
            <a:r>
              <a:rPr lang="en-US" altLang="en-US" sz="2800" dirty="0" smtClean="0">
                <a:effectLst/>
              </a:rPr>
              <a:t>ngered many American </a:t>
            </a:r>
            <a:r>
              <a:rPr lang="en-US" altLang="en-US" sz="2800" dirty="0" smtClean="0">
                <a:effectLst/>
              </a:rPr>
              <a:t>isolationists</a:t>
            </a:r>
            <a:endParaRPr lang="en-US" altLang="en-US" sz="2800" u="sng" dirty="0" smtClean="0">
              <a:effectLst/>
            </a:endParaRPr>
          </a:p>
        </p:txBody>
      </p:sp>
      <p:sp>
        <p:nvSpPr>
          <p:cNvPr id="34820" name="Rectangle 5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smtClean="0">
              <a:effectLst/>
            </a:endParaRPr>
          </a:p>
        </p:txBody>
      </p:sp>
      <p:pic>
        <p:nvPicPr>
          <p:cNvPr id="34821" name="Picture 7" descr="image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6482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4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4600" b="1" u="sng" dirty="0" smtClean="0">
                <a:effectLst/>
              </a:rPr>
              <a:t>Destroyers for Bases Deal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 dirty="0" smtClean="0">
                <a:effectLst/>
              </a:rPr>
              <a:t>Spring 1940: FDR agreed to trade 50 </a:t>
            </a:r>
            <a:r>
              <a:rPr lang="en-US" altLang="en-US" sz="2800" dirty="0" smtClean="0">
                <a:effectLst/>
              </a:rPr>
              <a:t>Navy </a:t>
            </a:r>
            <a:r>
              <a:rPr lang="en-US" altLang="en-US" sz="2800" dirty="0" smtClean="0">
                <a:effectLst/>
              </a:rPr>
              <a:t>destroyers to Britain </a:t>
            </a:r>
            <a:r>
              <a:rPr lang="en-US" altLang="en-US" sz="2800" dirty="0" smtClean="0">
                <a:effectLst/>
              </a:rPr>
              <a:t>in </a:t>
            </a:r>
            <a:r>
              <a:rPr lang="en-US" altLang="en-US" sz="2800" dirty="0" smtClean="0">
                <a:effectLst/>
              </a:rPr>
              <a:t>exchange for </a:t>
            </a:r>
            <a:r>
              <a:rPr lang="en-US" altLang="en-US" sz="2800" dirty="0" smtClean="0"/>
              <a:t>building</a:t>
            </a:r>
            <a:r>
              <a:rPr lang="en-US" altLang="en-US" sz="2800" dirty="0" smtClean="0">
                <a:effectLst/>
              </a:rPr>
              <a:t> </a:t>
            </a:r>
            <a:r>
              <a:rPr lang="en-US" altLang="en-US" sz="2800" dirty="0" smtClean="0">
                <a:effectLst/>
              </a:rPr>
              <a:t>US </a:t>
            </a:r>
            <a:r>
              <a:rPr lang="en-US" altLang="en-US" sz="2800" dirty="0" smtClean="0">
                <a:effectLst/>
              </a:rPr>
              <a:t>naval </a:t>
            </a:r>
            <a:r>
              <a:rPr lang="en-US" altLang="en-US" sz="2800" dirty="0" smtClean="0">
                <a:effectLst/>
              </a:rPr>
              <a:t>bases in </a:t>
            </a:r>
            <a:r>
              <a:rPr lang="en-US" altLang="en-US" sz="2800" dirty="0" smtClean="0">
                <a:effectLst/>
              </a:rPr>
              <a:t>British </a:t>
            </a:r>
            <a:r>
              <a:rPr lang="en-US" altLang="en-US" sz="2800" dirty="0" smtClean="0">
                <a:effectLst/>
              </a:rPr>
              <a:t>territories</a:t>
            </a:r>
          </a:p>
          <a:p>
            <a:endParaRPr lang="en-US" altLang="en-US" sz="2800" dirty="0" smtClean="0">
              <a:effectLst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z="2800" smtClean="0">
              <a:effectLst/>
            </a:endParaRPr>
          </a:p>
        </p:txBody>
      </p:sp>
      <p:pic>
        <p:nvPicPr>
          <p:cNvPr id="36869" name="Picture 6" descr="USA-Victory-p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4958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000" b="1" dirty="0" smtClean="0">
                <a:effectLst/>
              </a:rPr>
              <a:t>Isolationism Debate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6715" y="1587731"/>
            <a:ext cx="4038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S</a:t>
            </a:r>
            <a:r>
              <a:rPr lang="en-US" altLang="en-US" sz="2400" dirty="0" smtClean="0">
                <a:effectLst/>
              </a:rPr>
              <a:t>ome wanted </a:t>
            </a:r>
            <a:r>
              <a:rPr lang="en-US" altLang="en-US" sz="2400" dirty="0" smtClean="0">
                <a:effectLst/>
              </a:rPr>
              <a:t>US to take an active </a:t>
            </a:r>
            <a:r>
              <a:rPr lang="en-US" altLang="en-US" sz="2400" dirty="0" smtClean="0">
                <a:effectLst/>
              </a:rPr>
              <a:t>role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</a:t>
            </a:r>
            <a:r>
              <a:rPr lang="en-US" altLang="en-US" sz="2400" dirty="0" smtClean="0">
                <a:effectLst/>
              </a:rPr>
              <a:t>ome </a:t>
            </a:r>
            <a:r>
              <a:rPr lang="en-US" altLang="en-US" sz="2400" dirty="0" smtClean="0">
                <a:effectLst/>
              </a:rPr>
              <a:t>wanted the US to increase aid to the Allies but </a:t>
            </a:r>
            <a:r>
              <a:rPr lang="en-US" altLang="en-US" sz="2400" dirty="0" smtClean="0">
                <a:effectLst/>
              </a:rPr>
              <a:t>not fight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</a:t>
            </a:r>
            <a:r>
              <a:rPr lang="en-US" altLang="en-US" sz="2400" dirty="0" smtClean="0">
                <a:effectLst/>
              </a:rPr>
              <a:t>ome </a:t>
            </a:r>
            <a:r>
              <a:rPr lang="en-US" altLang="en-US" sz="2400" dirty="0" smtClean="0">
                <a:effectLst/>
              </a:rPr>
              <a:t>opposed ANY </a:t>
            </a:r>
            <a:r>
              <a:rPr lang="en-US" altLang="en-US" sz="2400" dirty="0" smtClean="0">
                <a:effectLst/>
              </a:rPr>
              <a:t>involvement</a:t>
            </a:r>
            <a:endParaRPr lang="en-US" altLang="en-US" sz="2400" dirty="0" smtClean="0">
              <a:effectLst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z="280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961" y="1838630"/>
            <a:ext cx="5039040" cy="42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4000" b="1" dirty="0" smtClean="0">
                <a:effectLst/>
              </a:rPr>
              <a:t>FDR’s “Four Freedoms” Speech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 dirty="0" smtClean="0">
                <a:effectLst/>
              </a:rPr>
              <a:t>January 1941</a:t>
            </a:r>
          </a:p>
          <a:p>
            <a:r>
              <a:rPr lang="en-US" altLang="en-US" sz="2800" dirty="0" smtClean="0">
                <a:effectLst/>
              </a:rPr>
              <a:t>Roosevelt </a:t>
            </a:r>
            <a:r>
              <a:rPr lang="en-US" sz="2800" dirty="0"/>
              <a:t>proposed four fundamental freedoms </a:t>
            </a:r>
            <a:r>
              <a:rPr lang="en-US" sz="2800" dirty="0" smtClean="0"/>
              <a:t>that </a:t>
            </a:r>
            <a:r>
              <a:rPr lang="en-US" sz="2800" dirty="0"/>
              <a:t>"</a:t>
            </a:r>
            <a:r>
              <a:rPr lang="en-US" sz="2800" dirty="0" smtClean="0"/>
              <a:t>everyone </a:t>
            </a:r>
            <a:r>
              <a:rPr lang="en-US" sz="2800" dirty="0"/>
              <a:t>in the world" ought to enjoy:</a:t>
            </a:r>
          </a:p>
          <a:p>
            <a:pPr lvl="1"/>
            <a:r>
              <a:rPr lang="en-US" altLang="en-US" sz="2400" dirty="0" smtClean="0">
                <a:effectLst/>
              </a:rPr>
              <a:t>Freedom of speech</a:t>
            </a:r>
          </a:p>
          <a:p>
            <a:pPr lvl="1"/>
            <a:r>
              <a:rPr lang="en-US" altLang="en-US" sz="2400" dirty="0" smtClean="0">
                <a:effectLst/>
              </a:rPr>
              <a:t>Freedom of worship</a:t>
            </a:r>
          </a:p>
          <a:p>
            <a:pPr lvl="1"/>
            <a:r>
              <a:rPr lang="en-US" altLang="en-US" sz="2400" dirty="0" smtClean="0">
                <a:effectLst/>
              </a:rPr>
              <a:t>Freedom </a:t>
            </a:r>
            <a:r>
              <a:rPr lang="en-US" altLang="en-US" sz="2400" dirty="0" smtClean="0">
                <a:effectLst/>
              </a:rPr>
              <a:t>from want</a:t>
            </a:r>
          </a:p>
          <a:p>
            <a:pPr lvl="1"/>
            <a:r>
              <a:rPr lang="en-US" altLang="en-US" sz="2400" dirty="0" smtClean="0">
                <a:effectLst/>
              </a:rPr>
              <a:t>Freedom from fear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z="2800" smtClean="0">
              <a:effectLst/>
            </a:endParaRPr>
          </a:p>
        </p:txBody>
      </p:sp>
      <p:pic>
        <p:nvPicPr>
          <p:cNvPr id="38917" name="Picture 6" descr="File:Freedom of Spee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0177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Freedom_of_Worship">
            <a:hlinkClick r:id="rId4" tooltip="Freedom of Worshi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3716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File:Freedom From Wan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20113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2" descr="Freedom_From_Fear_painting">
            <a:hlinkClick r:id="rId8" tooltip="Freedom from Fear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038600"/>
            <a:ext cx="20161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600" b="1" u="sng" dirty="0" smtClean="0">
                <a:effectLst/>
              </a:rPr>
              <a:t>Lend-Lease Act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 smtClean="0">
                <a:effectLst/>
              </a:rPr>
              <a:t>March 1941</a:t>
            </a:r>
          </a:p>
          <a:p>
            <a:pPr>
              <a:lnSpc>
                <a:spcPct val="90000"/>
              </a:lnSpc>
            </a:pPr>
            <a:r>
              <a:rPr lang="en-US" altLang="en-US" sz="2600" u="sng" dirty="0" smtClean="0">
                <a:effectLst/>
              </a:rPr>
              <a:t>US declared that it would lend or lease weapons </a:t>
            </a:r>
            <a:r>
              <a:rPr lang="en-US" altLang="en-US" sz="2600" u="sng" dirty="0" smtClean="0">
                <a:effectLst/>
              </a:rPr>
              <a:t>to </a:t>
            </a:r>
            <a:r>
              <a:rPr lang="en-US" altLang="en-US" sz="2600" u="sng" dirty="0" smtClean="0">
                <a:effectLst/>
              </a:rPr>
              <a:t>nations considered “vital to the defense of the US”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>
                <a:effectLst/>
              </a:rPr>
              <a:t>$40 </a:t>
            </a:r>
            <a:r>
              <a:rPr lang="en-US" altLang="en-US" sz="2600" dirty="0" smtClean="0">
                <a:effectLst/>
              </a:rPr>
              <a:t>billion in weapons </a:t>
            </a:r>
            <a:r>
              <a:rPr lang="en-US" altLang="en-US" sz="2600" dirty="0" smtClean="0">
                <a:effectLst/>
              </a:rPr>
              <a:t>sent to </a:t>
            </a:r>
            <a:r>
              <a:rPr lang="en-US" altLang="en-US" sz="2600" dirty="0" smtClean="0">
                <a:effectLst/>
              </a:rPr>
              <a:t>the Allies </a:t>
            </a:r>
            <a:r>
              <a:rPr lang="en-US" altLang="en-US" sz="2600" dirty="0" smtClean="0"/>
              <a:t>in</a:t>
            </a:r>
            <a:r>
              <a:rPr lang="en-US" altLang="en-US" sz="2600" dirty="0" smtClean="0">
                <a:effectLst/>
              </a:rPr>
              <a:t> </a:t>
            </a:r>
            <a:r>
              <a:rPr lang="en-US" altLang="en-US" sz="2600" dirty="0" smtClean="0">
                <a:effectLst/>
              </a:rPr>
              <a:t>WWII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smtClean="0">
              <a:effectLst/>
            </a:endParaRPr>
          </a:p>
        </p:txBody>
      </p:sp>
      <p:pic>
        <p:nvPicPr>
          <p:cNvPr id="39941" name="Picture 7" descr="l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782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000" b="1" u="sng" dirty="0" smtClean="0">
                <a:effectLst/>
              </a:rPr>
              <a:t>The Atlantic Charter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1"/>
          </p:nvPr>
        </p:nvSpPr>
        <p:spPr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u="sng" dirty="0" smtClean="0">
                <a:effectLst/>
              </a:rPr>
              <a:t>August 1941</a:t>
            </a:r>
          </a:p>
          <a:p>
            <a:pPr>
              <a:lnSpc>
                <a:spcPct val="90000"/>
              </a:lnSpc>
            </a:pPr>
            <a:r>
              <a:rPr lang="en-US" altLang="en-US" sz="2400" u="sng" dirty="0" smtClean="0">
                <a:effectLst/>
              </a:rPr>
              <a:t>FDR met with British Prime Minister Winston Churchill to lay out a post-war plan </a:t>
            </a:r>
            <a:r>
              <a:rPr lang="en-US" altLang="en-US" sz="2400" u="sng" dirty="0" smtClean="0">
                <a:effectLst/>
              </a:rPr>
              <a:t>for prosperity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group </a:t>
            </a:r>
            <a:r>
              <a:rPr lang="en-US" sz="2400" dirty="0"/>
              <a:t>of </a:t>
            </a:r>
            <a:r>
              <a:rPr lang="en-US" sz="2400" dirty="0" smtClean="0"/>
              <a:t>26 </a:t>
            </a:r>
            <a:r>
              <a:rPr lang="en-US" sz="2400" dirty="0"/>
              <a:t>nations pledged their support for this declaration</a:t>
            </a:r>
            <a:endParaRPr lang="en-US" altLang="en-US" sz="2400" u="sng" dirty="0" smtClean="0">
              <a:effectLst/>
            </a:endParaRPr>
          </a:p>
          <a:p>
            <a:pPr>
              <a:lnSpc>
                <a:spcPct val="90000"/>
              </a:lnSpc>
            </a:pPr>
            <a:endParaRPr lang="en-US" altLang="en-US" sz="2400" u="sng" dirty="0" smtClean="0">
              <a:effectLst/>
            </a:endParaRPr>
          </a:p>
        </p:txBody>
      </p:sp>
      <p:sp>
        <p:nvSpPr>
          <p:cNvPr id="41988" name="Rectangle 5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smtClean="0">
              <a:effectLst/>
            </a:endParaRPr>
          </a:p>
        </p:txBody>
      </p:sp>
      <p:pic>
        <p:nvPicPr>
          <p:cNvPr id="41989" name="Picture 7" descr="Pic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2846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1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5200" b="1" dirty="0" smtClean="0">
                <a:effectLst/>
              </a:rPr>
              <a:t>Japan Takes Advantage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 dirty="0" smtClean="0">
                <a:effectLst/>
              </a:rPr>
              <a:t>1940-41</a:t>
            </a:r>
            <a:r>
              <a:rPr lang="en-US" altLang="en-US" sz="2800" dirty="0" smtClean="0">
                <a:effectLst/>
              </a:rPr>
              <a:t>: </a:t>
            </a:r>
            <a:r>
              <a:rPr lang="en-US" altLang="en-US" sz="2800" dirty="0" smtClean="0">
                <a:effectLst/>
              </a:rPr>
              <a:t>Japan </a:t>
            </a:r>
            <a:r>
              <a:rPr lang="en-US" altLang="en-US" sz="2800" dirty="0" smtClean="0">
                <a:effectLst/>
              </a:rPr>
              <a:t>occupied French Indochina (Vietnam, Laos, &amp; Cambodia</a:t>
            </a:r>
            <a:r>
              <a:rPr lang="en-US" altLang="en-US" sz="2800" dirty="0" smtClean="0">
                <a:effectLst/>
              </a:rPr>
              <a:t>)</a:t>
            </a:r>
          </a:p>
          <a:p>
            <a:r>
              <a:rPr lang="en-US" altLang="en-US" sz="2800" dirty="0" smtClean="0"/>
              <a:t>T</a:t>
            </a:r>
            <a:r>
              <a:rPr lang="en-US" altLang="en-US" sz="2800" dirty="0" smtClean="0">
                <a:effectLst/>
              </a:rPr>
              <a:t>hreatens British/US colonies</a:t>
            </a:r>
            <a:endParaRPr lang="en-US" altLang="en-US" sz="2800" dirty="0" smtClean="0">
              <a:effectLst/>
            </a:endParaRPr>
          </a:p>
        </p:txBody>
      </p:sp>
      <p:sp>
        <p:nvSpPr>
          <p:cNvPr id="21508" name="Rectangle 5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z="2800" smtClean="0">
              <a:effectLst/>
            </a:endParaRPr>
          </a:p>
        </p:txBody>
      </p:sp>
      <p:pic>
        <p:nvPicPr>
          <p:cNvPr id="21509" name="Picture 7" descr="IndoChin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46563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25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5400" b="1" u="sng" dirty="0" smtClean="0">
                <a:effectLst/>
              </a:rPr>
              <a:t>US </a:t>
            </a:r>
            <a:r>
              <a:rPr lang="en-US" altLang="en-US" sz="5400" b="1" u="sng" dirty="0" smtClean="0">
                <a:effectLst/>
              </a:rPr>
              <a:t>Embargo</a:t>
            </a:r>
            <a:endParaRPr lang="en-US" altLang="en-US" sz="5400" b="1" u="sng" dirty="0" smtClean="0">
              <a:effectLst/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 u="sng" dirty="0" smtClean="0">
                <a:effectLst/>
              </a:rPr>
              <a:t>In </a:t>
            </a:r>
            <a:r>
              <a:rPr lang="en-US" altLang="en-US" sz="2500" u="sng" dirty="0" smtClean="0">
                <a:effectLst/>
              </a:rPr>
              <a:t>response, US </a:t>
            </a:r>
            <a:r>
              <a:rPr lang="en-US" altLang="en-US" sz="2500" u="sng" dirty="0" smtClean="0">
                <a:effectLst/>
              </a:rPr>
              <a:t>cut off Japan’s access to critical war materials such as steel and oil </a:t>
            </a:r>
            <a:endParaRPr lang="en-US" altLang="en-US" sz="2500" u="sng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500" u="sng" dirty="0" smtClean="0"/>
              <a:t>Bo</a:t>
            </a:r>
            <a:r>
              <a:rPr lang="en-US" altLang="en-US" sz="2500" u="sng" dirty="0" smtClean="0">
                <a:effectLst/>
              </a:rPr>
              <a:t>th supplies Japan </a:t>
            </a:r>
            <a:r>
              <a:rPr lang="en-US" altLang="en-US" sz="2500" u="sng" dirty="0" smtClean="0">
                <a:effectLst/>
              </a:rPr>
              <a:t>bought almost entirely from </a:t>
            </a:r>
            <a:r>
              <a:rPr lang="en-US" altLang="en-US" sz="2500" u="sng" dirty="0" smtClean="0"/>
              <a:t>US</a:t>
            </a:r>
            <a:endParaRPr lang="en-US" altLang="en-US" sz="2500" u="sng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500" dirty="0" smtClean="0">
                <a:effectLst/>
              </a:rPr>
              <a:t>Japan </a:t>
            </a:r>
            <a:r>
              <a:rPr lang="en-US" altLang="en-US" sz="2500" dirty="0" smtClean="0">
                <a:effectLst/>
              </a:rPr>
              <a:t>considered this an act of </a:t>
            </a:r>
            <a:r>
              <a:rPr lang="en-US" altLang="en-US" sz="2500" dirty="0" smtClean="0">
                <a:effectLst/>
              </a:rPr>
              <a:t>war</a:t>
            </a:r>
            <a:endParaRPr lang="en-US" altLang="en-US" sz="2500" dirty="0" smtClean="0">
              <a:effectLst/>
            </a:endParaRPr>
          </a:p>
        </p:txBody>
      </p:sp>
      <p:sp>
        <p:nvSpPr>
          <p:cNvPr id="22532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400" smtClean="0">
              <a:effectLst/>
            </a:endParaRPr>
          </a:p>
        </p:txBody>
      </p:sp>
      <p:pic>
        <p:nvPicPr>
          <p:cNvPr id="22533" name="Picture 7" descr="scan1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3529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Looms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080840"/>
              </p:ext>
            </p:extLst>
          </p:nvPr>
        </p:nvGraphicFramePr>
        <p:xfrm>
          <a:off x="152400" y="1447800"/>
          <a:ext cx="8839200" cy="233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990600"/>
                <a:gridCol w="6248400"/>
              </a:tblGrid>
              <a:tr h="272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Nation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Political Movement &amp; Beliefs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112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Benito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Mussolini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Italy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latin typeface="Calibri"/>
                          <a:ea typeface="Calibri"/>
                          <a:cs typeface="Times New Roman"/>
                        </a:rPr>
                        <a:t>Fascism</a:t>
                      </a:r>
                      <a:r>
                        <a:rPr lang="en-US" sz="1800" b="0" u="none" dirty="0" smtClean="0">
                          <a:latin typeface="Calibri"/>
                          <a:ea typeface="Calibri"/>
                          <a:cs typeface="Times New Roman"/>
                        </a:rPr>
                        <a:t> and extreme</a:t>
                      </a:r>
                      <a:r>
                        <a:rPr lang="en-US" sz="1800" b="0" u="none" baseline="0" dirty="0" smtClean="0">
                          <a:latin typeface="Calibri"/>
                          <a:ea typeface="Calibri"/>
                          <a:cs typeface="Times New Roman"/>
                        </a:rPr>
                        <a:t> nationalism; militaristic expansionism; strong centralized government; anti-communism</a:t>
                      </a:r>
                    </a:p>
                  </a:txBody>
                  <a:tcPr marL="68580" marR="68580" marT="0" marB="0"/>
                </a:tc>
              </a:tr>
              <a:tr h="311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latin typeface="+mn-lt"/>
                          <a:ea typeface="Calibri"/>
                          <a:cs typeface="Times New Roman"/>
                        </a:rPr>
                        <a:t>Aggressive</a:t>
                      </a:r>
                      <a:r>
                        <a:rPr lang="en-US" sz="1800" b="1" u="none" baseline="0" dirty="0" smtClean="0">
                          <a:latin typeface="+mn-lt"/>
                          <a:ea typeface="Calibri"/>
                          <a:cs typeface="Times New Roman"/>
                        </a:rPr>
                        <a:t> actions taken in the 1920s and 1930s</a:t>
                      </a:r>
                      <a:endParaRPr lang="en-US" sz="18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1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 smtClean="0">
                          <a:latin typeface="+mn-lt"/>
                          <a:ea typeface="Calibri"/>
                          <a:cs typeface="Times New Roman"/>
                        </a:rPr>
                        <a:t>The “march on Rome</a:t>
                      </a:r>
                      <a:r>
                        <a:rPr lang="en-US" sz="1800" b="0" u="none" baseline="0" dirty="0" smtClean="0">
                          <a:latin typeface="+mn-lt"/>
                          <a:ea typeface="Calibri"/>
                          <a:cs typeface="Times New Roman"/>
                        </a:rPr>
                        <a:t>”; </a:t>
                      </a:r>
                      <a:r>
                        <a:rPr lang="en-US" sz="1800" b="0" u="none" baseline="0" dirty="0" smtClean="0">
                          <a:latin typeface="+mn-lt"/>
                          <a:ea typeface="Calibri"/>
                          <a:cs typeface="Times New Roman"/>
                        </a:rPr>
                        <a:t>the invasion of Ethiopia</a:t>
                      </a:r>
                      <a:endParaRPr lang="en-US" sz="18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458" name="AutoShape 2" descr="data:image/jpeg;base64,/9j/4AAQSkZJRgABAQAAAQABAAD/2wCEAAkGBxQTEhUUEhQWFhQXGRgYGBgYGBcaHBkcHRgdHBcYGBcYICggGBwlHBoXITEkJSkrLi4uFx8zODMsNygtLisBCgoKDg0OFBAQFCwcHBwsLCwsLCwsLCwsLCwsLCwsLCwsLCwsLCwsLCwsLCwsLCwsLCwsLCwsLCwrLCwsKzcsK//AABEIAQwAvAMBIgACEQEDEQH/xAAcAAAABwEBAAAAAAAAAAAAAAABAgMEBQYHAAj/xABAEAABAwIDBQUHAgUCBQUAAAABAAIRAyEEBTEGEkFRYRMicYGRBzJCobHB8FLRFCMz4fFykhZDgqKyNDVTYnP/xAAYAQEBAQEBAAAAAAAAAAAAAAABAAIDBP/EABwRAQEBAAMBAQEAAAAAAAAAAAABEQISITFBYf/aAAwDAQACEQMRAD8AvmG0TymmWE0T2ml2KBHARAEdoSijQlGpNoSrQgDhCuARgFM1wCMAo7HZzQpA77xPIXPyVWzD2iUxamOMSY/LKWL2VH5hnFGid2o65EwASfkskzfb+s8ODXlt4seE/IqvVdq6ziC6q8+Z89EaeraGbZ0i6BTrFv6wwx6cFMVMzYGB14IBHA30WLZJmrqr6dMFx3iAZJjXmdLfRXzOsYDXoUzv7odvO0AsNCTfkkWLrRrh3Q8kpCxT2g5zUFdnZvh4BMNOkmwkcbfNMsFt7i22NQkiNY8yjV1buQu3Vm2Te0vQYhsj9TeHiFfcqzijiBNGo13McR4hIsw9LUMIYXQoAhdCEIUoQtQbqOhQlWwmgT+mmGC0CkKYU7DBKNCIjpBQJZoTLGYxlFhfUcGtHErPNodu6lXep4UEN03hqfTQIGL1nO0lDDA77xvfpBWZ7Re0epVLm05Y2/u2Pqoapl7396s+5vAkuHieBKLToUaY7okjjrfp1/ug5DYYyvUJAm/E9epRTljp/mO68ynFbHhrfe1jTSPK6h62cy4x6zqeaCdnC0mi9x+WjkjPewCGNvF4A6KDr44uJ1vr9Ui2ueZlSX3Y3CF9SrVcCGUWcLnfPuwNToSpjAY4VKhrPaaYpNl0majiQTo77JjsmC3LiW06lQvc5zt07stFhLzrpNlF1GVAGw2mKlWwaTvPO+bEngRI9EslsJs9ise6piKbG7jnEtc7uyJsANUyqbMVqeJp0cS0UxUdHaGCyNSQ7yNltWUYMUaNOm2IY0Ntzi8o+a4ClXpmnXaHNd6j/wCwPApwdkZl+T4GtTbSp9nVbSaWwIm+rrXnr1VH2wwzcvxDBQL6bS3eB39bmwHSFYdktla2CxRLXh9Agw74h0cOSntstnqeMptkfzKbgWnzG809CPopb6jNjtuBViliCN/g7n4/ur4q1mmQUa1INcxrHwN17QA5p8eI6FMtks9cyq7A4pw7Vn9Nxtvt4Rzt91M3+LiEK6UCQ5cEWUKkrOD0T5qYYHRO6tdrGlzyGtFySp1OJTTMs0ZRbfvOizRqf2UDV2mL57EQz9Z+wUBmGdAEl1yePhz5IRfaCua96x7toYDYePqq4Mzp053GhreEGI04azf5KIzfPj3g0gzx1VYxGLLzdGtYnszzjedLYJn8j0UVXzF7uJj89Ewc5cwoBarVJ1nz5JFrkclFmRB8/spA3plA13yQGxsuaPRSa3XLW5dh2Fz3AtpgVGWYwi7h14i4UfgqbXY6gOxqU/jLnmXuMGCY0E8k1xGJ7TB0CGVqjWU/5gHdpiDFv1HXxvyR9g65GZM7UkvdvANPw90mJPIWWmWy0zpAtoj7g9VzX2mNP21UHtJtMzCtD6k7rpDYHERryUwnaYh3nwNvCOaUfUlwH4FTcqz+tjHsfRou7EPPeMQWxHG8i+itBrEkm3L86pRUSSRqqZ7TMoLqIxNK1ah3pGpbN4I5G481PMz6j2xpOO66YG8CJ8J6qRxVMVabhYtIII6EQVKeIr2c7UfxuH75HbU+6/r+l0dfqCrWVgPs0zY4XMRTcYbUcaLp5z3f+4fNb5KIuUyuldKBHBSFVwtUNZJ0CgsyrmsD2lmcG8x1TnG1hubs2ETyVL2hz8AFoN4Fvup2FzjO20wQzSLRbzHTqqXjcwc8XtGn5zSOMxZe8uJn9uQ6JtXd+cllok5xPFEaUcBEQBiuQNhCT4KA4YiGwJQzaOKCo2VAVCCuJUvk+zOJxILqVOWt1LiGi/U6pSx4fGGrloY7tHvDmspimC1jN3QPOhcUhs5U7GtSrAABlRhqOeRvd496OkErsto1MK2rTxBJZTMiiN4tc9w97eAtEA9YSFKgThXO7Gb/ANRzo3bTutGpEcVJuj629ZhkWPlwhZj7ZcYIpUgTvbxfHQiAT5yrhsJjxUwtF0/Duu8RaTy0Hqs09rbycwg/Cxob1Bkz848k1ifWl7M41rMFQBc0NZTYLaTugmw4qTxuMHcaNSSf8lYhk2Y19wUAXCm4yYH3WrNoljnu3u6IDWv1kC+6pWA9oTRUwb327Si5jmu4jvAOb6H6Kb2exe9QpGdWiZ8OKyLazaSq018Nch7wSSLtAi0eIBVx9meOc/D94zBgeghSs8ZtnLnUcwqka065I8nyI+S9LUam81rhxAPqF5n2yxAfmGJOgNQiI5W+y9F7Ov3sJhzxNKmf+wKh5fIkJRgUQIUsMO2m2igbrDczP55/JURz73lAapeSZ1uiVGX6rL0OfdJube+iEiEWqVKiufqiFD0hFKgEoRyQtRVApRpF7g1olziAG8STYAK45XsG9wYa5c0yd+m0Dea28EkniQm2wmWzvV6lJr2Dutc5xaA8/E0fHA9FdcBi6lB/YuLq1Z7t1tRkFzmG5JnQNlMjNqErbJ4SiygavatqOfB3uQJ3QW6RpdS2X5i7+LitXaKTHboYAN11u6XRpeFDbRbRVGvbRgncc474Ie7ppYW9FEZdmk1GBvZtO8HE1J7xFwXefkofVu2qxjKTS17i7EV91xax0NYAe7bXRUXMWMpscN18zEl0tJIkW6J7m2YNdVc5tUve+738JPw0+nBV3HVQXQ2d0aA380GLt7Lc/FN7sO8wKhlnLeGo6SI9FH7eV4zHeqs3wGt7slu+BMd4ek9FUadUtIcNdR9oT/OczNfde4k1GjdJ5tGmvHVSz1r2XbX4UUWMZTa10AQI7s631MXTyntBhn1WB1w7Rxvun6Rw4rFMuzAtc2Z3bTGpEyfNbDszhMJXewtptc3dkGBY37swDI89UizDrOMry7GFxqgFzQWhwJYZGtxqR1VZ9m00RWD3A06e9JtcjUzxEBJbe7OYmiK9Zkig1wIh3AmJI5yQPIKBOPbhcu3AZrVy5sA6M+JxHDl1lS/FWx+I7StUqfre53+4kr0vsfULsDhSbHsaf/iF5eLl6c2J/wDb8L/+NP8A8QqLl8Tu8uBXBCFph5MwyWqpLDuG7+fRDvSVzeglUYikpaq2/wBEi8XSKJOqCVx+qkcnyWriXRTbZsb7uDQeJ/ZQNsLRc87rGlx5AEn0CulPYsYdm/i30gSWlnfO6IuQ8bve8AnGEx1HAh1PBt7XEyQ6u5tiOIa0XgaclH42oaJFWrFSqXS1zjNKIuDT1NyeVwkJLOWV6tNgqso06fvMc2Ggg3G6JgWiyQyjNaFCpUrw8NDCymDvODz8Q3+AVQzLNH1XbzjPyA8BwC4Vh2QG+dZDeHWx0MoGJPFZj2rn1AynRi8MsSPiba5JUdSqWIAbBO8C7hyumNatwaPv+eS6lTc6wBPqonAqBt/i/P3TZ/Pj9lJ4HI6tQiGzPIKewGxbyYfbnpZWJT9xcaTtQCtNy/ZKk27myZ0On+FcstwFFoE0WctP31Tg7RgYpGNCpLJNoa2Gg0jDh7p1idYmy23Mchw1Vv8ATEkzEfkKsHYijJloIPFWDtFF2g20xWLYKVaodwQS0QJI0JgXVbe4kybrZsRsDhXNu3dPQ/vqqbn+wr6UupO3wBMR3o+6MMsUpoXprYBxOX4be1FMD0sPkvM9RhBgiCF6L9mVVzstw5dyI8g4gfIJg5fFslGCSlclh5NZqEoSeZQMbbwP5dKVRoTosvQI590m53olaVBz3BrAXEmAArlh9m2YJja2JI7aZa03Y0tM3AnfkKFNdntkwaYxOMcKVAXDXEh1QX0i4GnUpxjM7DmtpYJpZTpf82zS4cRu6GOqZY97qzu1rvd2RvSL4LZBu2G3A1sOihcbmTntDQ6Gg2aAABrMR9+igksVnApSKNySXGqQO0IOrXEW15clB4jEuqGXEk3PqkWtkqSy3KH1D3Wzf/KkjhTnQEqRwWQ1apAawyr1kOxLWneqXOtv2VxwOWNYYAHp4nzTIzeTMsBsPVcB3Ik8fySrdlGxjaQG9d3HiPRXUMjSFA59nfZWYJdMCPv/AGTjO2g7Glh2lx3QL2+sE6DyVXxW31Fjoa3eEjQa87n9tUtR2efiSKmKe65906eQHDx+6dN2YpsDgym2TzAPDrwV6vDSj7QaRMuouEGwk+thHqpbBba4Z9hvNdpcH7WWe7RZOKbrQ3lun5R+cFBOo1Bxn0sjTkbSM5ZUEUngm0cPO+gTvGV6jKLnyLCf88+KzjZLB1zUaeGkm4jktHzsE4WsAO8GE2/08EiwnhszDmAuMcBMi/3URm+0+HoVN11UE3s0b0ch3bfNZc/F1nSGkgCTreOp4olLJ6rpJBHUg30Rp6rZtPl9LFMZicJdxeGPbEGXGGmOF4Hmtr2by7+HwtGidWMa0+MX+crIvZpgalHGMZUgscJ9BIMeIW2FMHK/gy5FCUhTLy2KI3d4RcSNEgyi6oQ1oJJmABJR8KXGm0G27IBjUHWDxufmrRkjm4QGtZ1WoIoi5c3WXRyIssvQWpYL+AaC2TinNguADmCblrREzCS7dmGl9YiriXb+64P32iREFptrdTeT7N4io012Cn2lQk7xJbEiC2I0PEQqjtJs5iqDi6rSsb7zBLflokITNswfWeXOi/ACAOFmiwTehRLoAHFSeXZJUqmYgK9bN7JtcBvDvDUjjbqiQXxAbPbMuc6XNMc9fktByXI202iG31Nuv5dWPLssaxo4/tyhO+zjTRa+MWo+hh4On5yToUo+qW3fNc5s80sIrNMSGtjQn1VeoYe+/UDt2bQJJM2sOhVmxlDe1APiExq5M17YLi3/AE24+qDDOnnTT7u4xrbFz3Dhr3QfuobHbX4SlvB1Z9d3EMADZHCRA58UpnGy7YO4y/28CqficiAN6dtLgiLlBkg+b7StrsvQc1hs11tRwt9FD0KW8QWien55KbOSy2Ws7o9Bwk+Kmsnyc2G7AkE6fh+1lNbiW2YwIaAbgmPz0hW6rh2uBHAgg+Ygpvl2FDAPzinlQ8h/dLFYbmuVtweJcytO6DLTE7zeB/dTeX55hXQ2m80jaN4O3dNDwA8wrptxkDcXQkN/msksNpI+Jvn9lk9DJy4lrRBNrwfrp5Ial1q2xlAVMRvwAaQcDFxeI3SLRBlaAHKl+zTLH0cO4VDLt6PADgriUs0feR2pII4Cg81bQYhvaMZS3uzot7MT8V++654mfQKTeS/cexw3bUmAi4J13RwIJVpzrYQ13OqscGmLNjW3SIuOuqq2Pyt+ExGFbUI9+m8gTaXCQZ4hGPQu21mfVMMGUsNEix4mw+6aYPamrLaeKbIcQN6OJ0t90OLw3aY4B2jna2vH+PkpTarJBWLQBEFtwbiNISz4VohloEC/L0U1l2Fa0d0Q0qDxwDPdMkAA/wB1YMkBNJpdqlipFiByKkQ9TJyxqEsRGuQl8eAUBKlNIBsI9Sqm1XEi/RSKPpjT1/umFei39MoxxrSRBB8/kgc0H9lYTH+D3iQQY8NeX1TptBrROgAnj5lOXmAItw/CoetmEubRae8Z4Gw4zKkk/wCOZrNk7w7w8SNFHtygE30tx6clI4ek1mhgQoAqU+nUfn5qoPE5PTa/eawAk3I66+am6leT004QE0qYhrpaSJIt+eSClckYGgiZvP2Umq5l2Og68f8AKse9KQEIwKK1CfJSQmE0CqPtJ2c7amK9MEvZ70H4ecdFcMLoE6aEOu4oWVvFZ+FxA491/RwkGfNONrMzfTeWsNzp4xH91YqWS0qQPZN3e9vwDaeMDgq/tDgJrtq6tEc7HRK/UHs7ga4qufWJLakb3Qh1j8yI6rUqbABZU3E06rqZa1vDW/yVlyUv7Nva+/A3vFTPI7c1Nyy6Xem73XKsZKtdZA9yRY5GeSFA2xZj7qFxFUjV0D0n5qVxhkceOiiG4OT0kHmZ+6kDDEkxPDUgDhyUuynwv+WTHD0iHTy9dLaKRBtw/Oiia42rA59I+qqeArFuNZvmz5aJHLvDmbydeStT8NvETp48eHSyjs+yYVAC07rhBB6g2hFUE212vGFbDLu5eSzn/j/GF4d3Sz9MG4HCVP47ZLEPeHFzHNJF773+1Ez7ZHcphwiQCTAtwEcOXTVHrUwH/GwfS7st0sZ14+I6p5srjnVam8fdEHzHC6qlHIah3gDOgAnQcyrlleVGg1k7xHG2h/afsqK4lMdiQx3dmbc7+n1WgYT+myf0j6LPsbhySIuD8r+pWiUh3R4BLI4QgBdCEJwIfC6BOmpphTYJ41DoGFEY/Dv1YRrcHipgJCuy4WkTw87gmxR8M1xJJPgOiMY4/VEqVwHNEi5+yGaUfxTOqJKdVkzDr6fn4FAswaBA8WRuKKSVBH4xsRE8uaCjreB5pxiWdESjS4lSHZSGvqurm0WSwEArqNKSXO8lIkWwOOnWOvgkAZt6cwm2c5qynMuA8wIVexW3NGkNymC9/SI80HFsZhzeYAUZnONwxHZmo2T3QddbcPy6pNXMMwxQO7TeWxy3RrHxaqHq5Fjwf6D9Z7pB9SOQUZF/yrLRRu8t3bjeJmfVTVBrHgxDm8I4LKK9LHgEVKNWBJuHHlPj/dK7K7Rvo1mguIaTD2O4zy5GSrVjSn0BadZHXw0V1pgQI5BUGpid8gjUz5x9eCvdJ1h4JZKgLt0IGvQqSFwgsE8ATTCaBPWhDoFoXVWoQuqJSOxuHD2mZ8QYUdgMtIxAcXO3WtloJPvEmT5AhTVZIUiA6PT9lM0rUTQgTPVO3lMiI0UCznI7PFNalaxj5o1OqJmfPryUA1XCI5XXOvHBIVXX68SisqyRJ1vM6KSV3Z1UBtFmppNIZqbTyKksXiSGWPA3VVLu0f35EmQDfhwGsAT6IUQOE2YqYt+9iHEsGgnXyH5orZgckw2GHdpsBHGBPW54pvXzHcaA2wmJ5W4pricS+owgC/Mg8uO95+imtFzLbNjAdwEwePhaAqljNt6xd3TbhB5hP8xyKq8w1vfngbCeJPhy5Jt/wRVglzmh1tJ85R6fCOF21r70mTwt1/Pkj5jRGKpdoIFYcRA3ov3oEWmJ/azXEbIVWOHxA3kT8wdEWgH0CQbCdPlabhR8/EzsXVLqe6/VpkXv5dP7LaKOg8AsYyVoOJZuD+oRMcOBt9xzWztMBMY5FAEYJNpQykIjB6BPmlMcKLJ81EdAhDUQtC6sREykEHBNXsuPkfsnJqJFxBkFIorimlV0TOltSnBM62KYYutAuSD5eUIAS+deCNRaAe74nkoupi4MiYImbac/qnWErTJv4clI6e0zYapGlRuSTw04fn3Spqa8SOE8EDqok3j5CVA2xzSRBPLyjombcJuiRpYmOMdet+afV67WdRA5yb8h+WVZzPPTvEAOAvJHP7KKUGXteYFyCDEk6c+asFHAAN6fVVPJM/pMDi48rmfzkE6xW1TNziDzkHzt+XQkzVcxodET5eYUdjca1saa8THnzVLx208PJYd6JgkGOl5UJis5cSLjS5B+s6X5I09V9Oa3JBvMWBgnh9UXG4elXYWmAZtpM/llm7M1cXcuHlH56p/h8ycRx/OP09FacXjYrLZxTZmKbXOv6D5rTd1Uj2c0yRVeRrujxMSbnxCvDQlmuAR4QIZUEThBYJ41NcLoE7al0CCkMXRbUEOmOhI+YS5KK4KCGq5Kf+TVew8id4ec39CoPMqmPoX7NtZg1dTne82/srmOaK8KGqble2FCq0b57KoLEO58QT+6HM8cxzTBAcDeYM8r/SOSk892aw+KntGAOg/zG2d68fOVnWf7KYvDDeovNWm0kgNEubyO7p1tyV6vCFfaENLmOLmnTiTx1MxqI4yJTjLdr2NtrEmJ+fQf2VNx2YGqYqySBBgQQRPP5qJkgy08+hWNaxrlDa5pJDobfWdZPP0TfE7VsaJ146i2g93Xy6LLWYpzQdR6/ZEOJOuvVWjF6zfapxPccQDrz9JNo4Kv180Lvinjz66+KhTXkIBWtBCtOJurmJdMngb2Ek8hy6dEzrY0x7xgREHlpbzKYmry+qBtQdVE6/i3c0mcQTr+eKb9qPn0QiqLi6kU350Vg2cy6riKrWUmkk8vnJ4BPtitg8Ri4qR2dCfecPev8A4+K27Icgo4Rm7Rbfi43c7xPLomQW4WyDKxh6LaYuQO8eZ4n85KSCIChS5lJQQuCFKRuF0TodU2wmiHMqLn0nMYd1xFnckOhVtdpNnD1CDH0e0puZJbvAjeGolUKvstiC7cD2Gb70kbvl1upbJcoxzH/wDqG9mALOl9+Q0I8ZSrFQzfL8fl9TtKT3Op37zZLf8ArZ91I5B7TWP7mLb2bv1tu09SNW81e62JLSG1W62n4SeR5Ss+2v8AZ62rNbBFodfep23XG/u/pPTRC2X6vzMS1wljg5p5EH6JtVFxeAsHwOa4nAVDuOcxzfeY64J4hwK0PZ32gUMT3K4FGrYX913g7h5q1m8Su1ey1HEAktLauoe0AE/6uB8+ayjOsirYc98Es/WNDynkVvGIjUHpIPS0KCzfCh4MixGhAM8NVWKViRqHxXNfZWbaLZ0NJfQ0kyD8/BVWoyDCw0V1XCnJSbHQlmYgfFy4fn5KiOKQQtw8o7XA39QlRwKUZdmrX7Pdkf43EQ4EUmQ57ufJoPM/uojL8uNasym343AT4mCbL0js/k1LCUW0qLYA1J1ceJJTIOVw+w9BrGhrAA1oAAGgA0hK7q4FGS5CEIWBDIQhJChAQISpIrBmwTkuTbD6BKkSfD6qjoANjxKTdQIMseW89CD5FLhDCQh8XgMRVhrqtPcDmn3DJ3TIvMC/RN83y/sWurMrdiWy5x1Yf9bTrPSCrKwLKPbljagdh6LHuDC17ntBIDrgDeA1GuqKPtVjaLazD41h7fD7tZvu1aZs7/UDeD5kSqO4+afPwzf1EGJuARPlomr8I7WQ4cwZOvLULFbTOz22OIw0NntKf6H3j/TOi0HKNqsLiLb+48wIqQL9OHosfew8vX7osIlFjbMxwDdbd2x6zHHwn1Kreb7NU6nCOoEbscR0Ov5KrGU7X16UNf8AzWC4Dpnyd+6t+U7VYarYuFJxud4ADqJWtHsZ9muTvoOh92yYcJg/too0tWyVsE17S0hrqRjjaCb94efoqRnmxlSmHVKPfpCZAMubx/6hHJFh1Vab4TqnVt1TcIpKCvPs8pb2NpeLRr1n6L0KQvLuT50aLXRPaAfy3D4TzPNaLiPbQ7cAZhQKkCS5xLepAABWpWeU1rpQjRZBhfbYbCrhWk8dyofkCPup3Ae2DAuH8xtWkdLtDh6tJt5J2M9a0INRwFVKHtFy52mKZfnvD6hPaO22BfYYqjPLfH3VoxYIQhqRwmLZUEsc1w5tIP0TlKQeHd3Uu0JrT4Dz+SctVHQYlc0lc9ogWnxUdmeYupNlobrxB+xUKmGmyxv2k0P4vMNylUE06bWn4gDJO6eRuPVMNqNvca95ptqCm0f/ABiD/uMlI7E/1S43d7xJuSTrJ4rO6Zxz0ljNhMU1pc1jaoEWaYda5gO1VUxWELHuad6m4ateCHa2tx8V6IwRsD1+oSeeZDQxTd2vTDuR0cPB2oTYOzzuXGO93vH9/RIFgOnofspzP8IMLiX0qZJYOD4dr5KNrUWxMLLWGTm3/PRduFPGOk7puP7c1KbP5Qyu54cXDda5w3SNRzkG1lYsRuX5tXokblQgctR4QVoexW0n8QezeAx4ANtHQfkbhZm4J9kVcsr03N13o9bFUFjQ9pdiKeJ/mYYhlbVzTZrz05E81l2OwT6L3U6rCx7TBaQfXw6rc6b5DDaTx8yo3anLKeKovNUd6mHFrxAcIBtPEdE2CVi5PlKWDrQf8JMo0LLWEw1cWpYhduqWEt35I0lWbY7CMxFU0KrQ5jgTOjmkcWuH3kKFzTCinVexskNcQJ1tzhOIOV5pWoO36FR9Nw4tJHqND4GVqWR+2RzaQbiaW/UFt9pDd4cCW8DroslLUdrFHr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http://i.telegraph.co.uk/multimedia/archive/01646/Benito-Mussolini_1646270c.jpg"/>
          <p:cNvPicPr>
            <a:picLocks noChangeAspect="1" noChangeArrowheads="1"/>
          </p:cNvPicPr>
          <p:nvPr/>
        </p:nvPicPr>
        <p:blipFill>
          <a:blip r:embed="rId2" cstate="print"/>
          <a:srcRect l="41739"/>
          <a:stretch>
            <a:fillRect/>
          </a:stretch>
        </p:blipFill>
        <p:spPr bwMode="auto">
          <a:xfrm>
            <a:off x="0" y="3746309"/>
            <a:ext cx="2895600" cy="3111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2" name="Picture 6" descr="http://italiancanadianww2.ca/images/uploads/catalogueimages/1166/ldicea2012-0014-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0"/>
            <a:ext cx="3790950" cy="2637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6" name="Picture 10" descr="http://static.ddmcdn.com/gif/willow/history-of-africa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167" y="3733800"/>
            <a:ext cx="3167833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3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600" b="1" u="sng" dirty="0" smtClean="0">
                <a:effectLst/>
              </a:rPr>
              <a:t>Pearl Harbor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u="sng" dirty="0" smtClean="0"/>
              <a:t>December 7, 1941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u="sng" dirty="0" smtClean="0"/>
              <a:t>Japan launched a surprise attack against US naval base in Hawaii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4 battleships </a:t>
            </a:r>
            <a:r>
              <a:rPr lang="en-US" sz="2200" dirty="0" smtClean="0"/>
              <a:t>destroyed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2403 </a:t>
            </a:r>
            <a:r>
              <a:rPr lang="en-US" sz="2200" dirty="0" smtClean="0"/>
              <a:t>Americans </a:t>
            </a:r>
            <a:r>
              <a:rPr lang="en-US" sz="2200" dirty="0" smtClean="0"/>
              <a:t>killed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u="sng" dirty="0"/>
              <a:t>Dec. 8, 1941: US and Britain declared war against Japan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</p:txBody>
      </p:sp>
      <p:sp>
        <p:nvSpPr>
          <p:cNvPr id="23556" name="Rectangle 5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000" smtClean="0">
              <a:effectLst/>
            </a:endParaRPr>
          </a:p>
        </p:txBody>
      </p:sp>
      <p:pic>
        <p:nvPicPr>
          <p:cNvPr id="23557" name="Picture 7" descr="Burning_ships_at_Pearl_Har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447800"/>
            <a:ext cx="44688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72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Looms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687120"/>
              </p:ext>
            </p:extLst>
          </p:nvPr>
        </p:nvGraphicFramePr>
        <p:xfrm>
          <a:off x="152400" y="1447800"/>
          <a:ext cx="8759952" cy="222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066800"/>
                <a:gridCol w="6092952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Nation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Political Movement &amp; Beliefs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09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Adolf Hitler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Germany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dirty="0" smtClean="0">
                          <a:latin typeface="Calibri"/>
                          <a:ea typeface="Calibri"/>
                          <a:cs typeface="Times New Roman"/>
                        </a:rPr>
                        <a:t>Nazism</a:t>
                      </a:r>
                      <a:r>
                        <a:rPr lang="en-US" sz="1800" b="0" u="none" baseline="0" dirty="0" smtClean="0"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1800" b="0" u="none" baseline="0" dirty="0" smtClean="0">
                          <a:latin typeface="Calibri"/>
                          <a:ea typeface="Calibri"/>
                          <a:cs typeface="Times New Roman"/>
                        </a:rPr>
                        <a:t>militaristic expansionism; strong government; anti-communism</a:t>
                      </a:r>
                    </a:p>
                  </a:txBody>
                  <a:tcPr marL="68580" marR="68580" marT="0" marB="0"/>
                </a:tc>
              </a:tr>
              <a:tr h="3776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latin typeface="+mn-lt"/>
                          <a:ea typeface="Calibri"/>
                          <a:cs typeface="Times New Roman"/>
                        </a:rPr>
                        <a:t>Aggressive</a:t>
                      </a:r>
                      <a:r>
                        <a:rPr lang="en-US" sz="1800" b="1" u="none" baseline="0" dirty="0" smtClean="0">
                          <a:latin typeface="+mn-lt"/>
                          <a:ea typeface="Calibri"/>
                          <a:cs typeface="Times New Roman"/>
                        </a:rPr>
                        <a:t> actions taken in the 1920s and 1930s</a:t>
                      </a:r>
                      <a:endParaRPr lang="en-US" sz="18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 smtClean="0">
                          <a:latin typeface="+mn-lt"/>
                          <a:ea typeface="Calibri"/>
                          <a:cs typeface="Times New Roman"/>
                        </a:rPr>
                        <a:t>Established the Third Reich; pulled out of the League of Nations; built </a:t>
                      </a:r>
                      <a:r>
                        <a:rPr lang="en-US" sz="1800" b="0" u="none" baseline="0" dirty="0" smtClean="0">
                          <a:latin typeface="+mn-lt"/>
                          <a:ea typeface="Calibri"/>
                          <a:cs typeface="Times New Roman"/>
                        </a:rPr>
                        <a:t>up military</a:t>
                      </a:r>
                      <a:endParaRPr lang="en-US" sz="18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8434" name="Picture 2" descr="http://sebaspace.files.wordpress.com/2014/02/adolf_hitler_20100527_1185227214.jpg"/>
          <p:cNvPicPr>
            <a:picLocks noChangeAspect="1" noChangeArrowheads="1"/>
          </p:cNvPicPr>
          <p:nvPr/>
        </p:nvPicPr>
        <p:blipFill>
          <a:blip r:embed="rId2" cstate="print"/>
          <a:srcRect b="4372"/>
          <a:stretch>
            <a:fillRect/>
          </a:stretch>
        </p:blipFill>
        <p:spPr bwMode="auto">
          <a:xfrm>
            <a:off x="0" y="3906811"/>
            <a:ext cx="4114800" cy="2951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8" name="Picture 6" descr="http://www.zenzoneforum.com/attachment.php?attachmentid=14001&amp;d=1331156957"/>
          <p:cNvPicPr>
            <a:picLocks noChangeAspect="1" noChangeArrowheads="1"/>
          </p:cNvPicPr>
          <p:nvPr/>
        </p:nvPicPr>
        <p:blipFill>
          <a:blip r:embed="rId3" cstate="print"/>
          <a:srcRect b="6050"/>
          <a:stretch>
            <a:fillRect/>
          </a:stretch>
        </p:blipFill>
        <p:spPr bwMode="auto">
          <a:xfrm>
            <a:off x="4114800" y="4343400"/>
            <a:ext cx="47625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4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Looms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1" y="1447800"/>
          <a:ext cx="8839200" cy="198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734"/>
                <a:gridCol w="1083465"/>
                <a:gridCol w="571500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Nation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Political Movement &amp; Beliefs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24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Japanese Militarists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Japan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dirty="0" smtClean="0">
                          <a:latin typeface="Calibri"/>
                          <a:ea typeface="Calibri"/>
                          <a:cs typeface="Times New Roman"/>
                        </a:rPr>
                        <a:t>Nationalism;</a:t>
                      </a:r>
                      <a:r>
                        <a:rPr lang="en-US" sz="1800" b="0" u="none" baseline="0" dirty="0" smtClean="0">
                          <a:latin typeface="Calibri"/>
                          <a:ea typeface="Calibri"/>
                          <a:cs typeface="Times New Roman"/>
                        </a:rPr>
                        <a:t> militaristic expansionism (fueled by industrialization)</a:t>
                      </a:r>
                    </a:p>
                  </a:txBody>
                  <a:tcPr marL="68580" marR="68580" marT="0" marB="0"/>
                </a:tc>
              </a:tr>
              <a:tr h="351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latin typeface="+mn-lt"/>
                          <a:ea typeface="Calibri"/>
                          <a:cs typeface="Times New Roman"/>
                        </a:rPr>
                        <a:t>Aggressive</a:t>
                      </a:r>
                      <a:r>
                        <a:rPr lang="en-US" sz="1800" b="1" u="none" baseline="0" dirty="0" smtClean="0">
                          <a:latin typeface="+mn-lt"/>
                          <a:ea typeface="Calibri"/>
                          <a:cs typeface="Times New Roman"/>
                        </a:rPr>
                        <a:t> actions taken in the 1920s and 1930s</a:t>
                      </a:r>
                      <a:endParaRPr lang="en-US" sz="18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 smtClean="0">
                          <a:latin typeface="+mn-lt"/>
                          <a:ea typeface="Calibri"/>
                          <a:cs typeface="Times New Roman"/>
                        </a:rPr>
                        <a:t>The invasion of Manchuria; pulled out of the League of Nations</a:t>
                      </a:r>
                      <a:endParaRPr lang="en-US" sz="1800" b="1" u="sng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410" name="Picture 2" descr="http://go.hrw.com/venus_images/0531MC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62210"/>
            <a:ext cx="4953000" cy="3395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 descr="http://upload.wikimedia.org/wikipedia/commons/6/64/IJA_Infantry_in_Manchu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322" y="3733800"/>
            <a:ext cx="4337678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1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 b="1" dirty="0" smtClean="0"/>
              <a:t>Germany</a:t>
            </a:r>
            <a:r>
              <a:rPr lang="en-US" altLang="en-US" sz="3600" b="1" dirty="0" smtClean="0">
                <a:effectLst/>
              </a:rPr>
              <a:t> Violates the Treaty of Versailles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2576" y="1404938"/>
            <a:ext cx="45720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400" dirty="0" smtClean="0"/>
              <a:t>Nazi Germany </a:t>
            </a:r>
            <a:r>
              <a:rPr lang="en-US" altLang="en-US" sz="2400" dirty="0" smtClean="0">
                <a:effectLst/>
              </a:rPr>
              <a:t>rebuilds military</a:t>
            </a:r>
          </a:p>
          <a:p>
            <a:r>
              <a:rPr lang="en-US" altLang="en-US" sz="2400" dirty="0" smtClean="0"/>
              <a:t>1936-German </a:t>
            </a:r>
            <a:r>
              <a:rPr lang="en-US" altLang="en-US" sz="2400" dirty="0" err="1" smtClean="0"/>
              <a:t>Wermacht</a:t>
            </a:r>
            <a:r>
              <a:rPr lang="en-US" altLang="en-US" sz="2400" dirty="0" smtClean="0"/>
              <a:t> (army) reoccupied</a:t>
            </a:r>
            <a:r>
              <a:rPr lang="en-US" altLang="en-US" sz="2400" dirty="0" smtClean="0">
                <a:effectLst/>
              </a:rPr>
              <a:t> the demilitarized zone along the Rhine River</a:t>
            </a:r>
          </a:p>
          <a:p>
            <a:r>
              <a:rPr lang="en-US" altLang="en-US" sz="2400" u="sng" dirty="0" smtClean="0">
                <a:effectLst/>
              </a:rPr>
              <a:t>France &amp; </a:t>
            </a:r>
            <a:r>
              <a:rPr lang="en-US" altLang="en-US" sz="2400" u="sng" dirty="0" smtClean="0">
                <a:effectLst/>
              </a:rPr>
              <a:t>Britain took </a:t>
            </a:r>
            <a:r>
              <a:rPr lang="en-US" altLang="en-US" sz="2400" u="sng" dirty="0" smtClean="0">
                <a:effectLst/>
              </a:rPr>
              <a:t>no action to stop them</a:t>
            </a:r>
          </a:p>
          <a:p>
            <a:endParaRPr lang="en-US" altLang="en-US" sz="2400" dirty="0" smtClean="0">
              <a:effectLst/>
            </a:endParaRPr>
          </a:p>
        </p:txBody>
      </p:sp>
      <p:sp>
        <p:nvSpPr>
          <p:cNvPr id="22532" name="Rectangle 6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z="2400" smtClean="0">
              <a:effectLst/>
            </a:endParaRPr>
          </a:p>
        </p:txBody>
      </p:sp>
      <p:pic>
        <p:nvPicPr>
          <p:cNvPr id="22533" name="Picture 8" descr="highres_30019620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404938"/>
            <a:ext cx="4102100" cy="52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Why No 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739" y="1600200"/>
            <a:ext cx="4038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France was politically unstable </a:t>
            </a:r>
            <a:r>
              <a:rPr lang="en-US" dirty="0" smtClean="0"/>
              <a:t>to </a:t>
            </a:r>
            <a:r>
              <a:rPr lang="en-US" dirty="0" smtClean="0"/>
              <a:t>face Germany alone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France &amp; Britain both believed that Stalin was a greater threat than </a:t>
            </a:r>
            <a:r>
              <a:rPr lang="en-US" dirty="0" smtClean="0"/>
              <a:t>Hitler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pic>
        <p:nvPicPr>
          <p:cNvPr id="10242" name="Picture 2" descr="http://multimedialearningllc.files.wordpress.com/2010/02/dr-seussbonnet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314825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Why No 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Britain wanted </a:t>
            </a:r>
            <a:r>
              <a:rPr lang="en-US" dirty="0" smtClean="0"/>
              <a:t>to avoid a war at all costs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American isolationism led </a:t>
            </a:r>
            <a:r>
              <a:rPr lang="en-US" dirty="0" smtClean="0"/>
              <a:t>Britain to doubt that they would </a:t>
            </a:r>
            <a:r>
              <a:rPr lang="en-US" dirty="0" smtClean="0"/>
              <a:t>get US support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pic>
        <p:nvPicPr>
          <p:cNvPr id="9218" name="Picture 2" descr="http://t0.gstatic.com/images?q=tbn:ANd9GcSgCC-gWuhyP-CKW2W2BFCvSvx8JLkfKA9GTQVlQxvKU4wv6aF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657600" cy="5309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Czechoslovakia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0212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1938-Hitler </a:t>
            </a:r>
            <a:r>
              <a:rPr lang="en-US" dirty="0" smtClean="0"/>
              <a:t>demanded that Czechoslovakia surrender the </a:t>
            </a:r>
            <a:r>
              <a:rPr lang="en-US" b="1" u="sng" dirty="0" smtClean="0"/>
              <a:t>Sudetenland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Czechs refused; asked Britain and France for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3846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10069</TotalTime>
  <Words>1030</Words>
  <Application>Microsoft Macintosh PowerPoint</Application>
  <PresentationFormat>On-screen Show (4:3)</PresentationFormat>
  <Paragraphs>142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Office Theme</vt:lpstr>
      <vt:lpstr>Warm Up</vt:lpstr>
      <vt:lpstr>World War Looms</vt:lpstr>
      <vt:lpstr>World War Looms</vt:lpstr>
      <vt:lpstr>World War Looms</vt:lpstr>
      <vt:lpstr>World War Looms</vt:lpstr>
      <vt:lpstr>Germany Violates the Treaty of Versailles</vt:lpstr>
      <vt:lpstr>Why No Action?</vt:lpstr>
      <vt:lpstr>Why No Action?</vt:lpstr>
      <vt:lpstr>Czechoslovakia</vt:lpstr>
      <vt:lpstr>The Munich Conference</vt:lpstr>
      <vt:lpstr>Appeasement Fails</vt:lpstr>
      <vt:lpstr>The Nazi-Soviet Pact</vt:lpstr>
      <vt:lpstr>The Invasion of Poland</vt:lpstr>
      <vt:lpstr>Germany’s Next Moves</vt:lpstr>
      <vt:lpstr>Tripartite Pact</vt:lpstr>
      <vt:lpstr>Recap</vt:lpstr>
      <vt:lpstr>Warm Up</vt:lpstr>
      <vt:lpstr>PowerPoint Presentation</vt:lpstr>
      <vt:lpstr>Review</vt:lpstr>
      <vt:lpstr>What led to support for Isolationism?</vt:lpstr>
      <vt:lpstr>Neutrality Acts</vt:lpstr>
      <vt:lpstr>The Quarantine Speech</vt:lpstr>
      <vt:lpstr>Destroyers for Bases Deal</vt:lpstr>
      <vt:lpstr>Isolationism Debate</vt:lpstr>
      <vt:lpstr>FDR’s “Four Freedoms” Speech</vt:lpstr>
      <vt:lpstr>Lend-Lease Act</vt:lpstr>
      <vt:lpstr>The Atlantic Charter</vt:lpstr>
      <vt:lpstr>Japan Takes Advantage</vt:lpstr>
      <vt:lpstr>US Embargo</vt:lpstr>
      <vt:lpstr>Pearl Harbor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</dc:creator>
  <cp:lastModifiedBy>Microsoft Office User</cp:lastModifiedBy>
  <cp:revision>77</cp:revision>
  <dcterms:created xsi:type="dcterms:W3CDTF">2012-12-11T01:07:34Z</dcterms:created>
  <dcterms:modified xsi:type="dcterms:W3CDTF">2017-03-29T13:08:28Z</dcterms:modified>
</cp:coreProperties>
</file>