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305" r:id="rId4"/>
    <p:sldId id="258" r:id="rId5"/>
    <p:sldId id="259" r:id="rId6"/>
    <p:sldId id="260" r:id="rId7"/>
    <p:sldId id="261" r:id="rId8"/>
    <p:sldId id="262" r:id="rId9"/>
    <p:sldId id="263" r:id="rId10"/>
    <p:sldId id="265" r:id="rId11"/>
    <p:sldId id="306" r:id="rId12"/>
    <p:sldId id="266" r:id="rId13"/>
    <p:sldId id="307" r:id="rId14"/>
    <p:sldId id="267" r:id="rId15"/>
    <p:sldId id="308" r:id="rId16"/>
    <p:sldId id="309" r:id="rId17"/>
    <p:sldId id="268" r:id="rId18"/>
    <p:sldId id="270" r:id="rId19"/>
    <p:sldId id="269" r:id="rId20"/>
    <p:sldId id="272" r:id="rId21"/>
    <p:sldId id="273" r:id="rId22"/>
    <p:sldId id="274" r:id="rId23"/>
    <p:sldId id="276" r:id="rId24"/>
    <p:sldId id="275" r:id="rId25"/>
    <p:sldId id="278" r:id="rId26"/>
    <p:sldId id="279" r:id="rId27"/>
    <p:sldId id="277" r:id="rId28"/>
    <p:sldId id="280" r:id="rId29"/>
    <p:sldId id="281" r:id="rId30"/>
    <p:sldId id="284" r:id="rId31"/>
    <p:sldId id="285" r:id="rId32"/>
    <p:sldId id="282" r:id="rId33"/>
    <p:sldId id="283" r:id="rId34"/>
    <p:sldId id="286" r:id="rId35"/>
    <p:sldId id="287" r:id="rId36"/>
    <p:sldId id="288" r:id="rId37"/>
    <p:sldId id="290" r:id="rId38"/>
    <p:sldId id="291" r:id="rId39"/>
    <p:sldId id="292" r:id="rId40"/>
    <p:sldId id="293" r:id="rId41"/>
    <p:sldId id="294" r:id="rId42"/>
    <p:sldId id="310" r:id="rId43"/>
    <p:sldId id="311" r:id="rId44"/>
    <p:sldId id="312" r:id="rId45"/>
    <p:sldId id="321" r:id="rId46"/>
    <p:sldId id="318" r:id="rId47"/>
    <p:sldId id="319" r:id="rId48"/>
    <p:sldId id="315" r:id="rId49"/>
    <p:sldId id="313" r:id="rId50"/>
    <p:sldId id="314" r:id="rId51"/>
    <p:sldId id="31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D7302-F003-4207-8778-66C8F1EB304C}" type="datetimeFigureOut">
              <a:rPr lang="en-US" smtClean="0"/>
              <a:pPr/>
              <a:t>9/27/2016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47DA5B-F38B-45E3-9E86-536185F930E3}" type="slidenum">
              <a:rPr lang="en-US" smtClean="0"/>
              <a:pPr/>
              <a:t>‹#›</a:t>
            </a:fld>
            <a:endParaRPr lang="en-US"/>
          </a:p>
        </p:txBody>
      </p:sp>
    </p:spTree>
    <p:extLst>
      <p:ext uri="{BB962C8B-B14F-4D97-AF65-F5344CB8AC3E}">
        <p14:creationId xmlns:p14="http://schemas.microsoft.com/office/powerpoint/2010/main" val="4109539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B1F9FC-1956-4887-B2BD-1686DC6470B2}" type="slidenum">
              <a:rPr lang="en-US" smtClean="0"/>
              <a:pPr fontAlgn="base">
                <a:spcBef>
                  <a:spcPct val="0"/>
                </a:spcBef>
                <a:spcAft>
                  <a:spcPct val="0"/>
                </a:spcAft>
                <a:defRPr/>
              </a:pPr>
              <a:t>43</a:t>
            </a:fld>
            <a:endParaRPr lang="en-US" smtClean="0"/>
          </a:p>
        </p:txBody>
      </p:sp>
    </p:spTree>
    <p:extLst>
      <p:ext uri="{BB962C8B-B14F-4D97-AF65-F5344CB8AC3E}">
        <p14:creationId xmlns:p14="http://schemas.microsoft.com/office/powerpoint/2010/main" val="181569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4457F9-2446-4F30-BDD1-980724D5ABF7}" type="slidenum">
              <a:rPr lang="en-US" smtClean="0"/>
              <a:pPr fontAlgn="base">
                <a:spcBef>
                  <a:spcPct val="0"/>
                </a:spcBef>
                <a:spcAft>
                  <a:spcPct val="0"/>
                </a:spcAft>
                <a:defRPr/>
              </a:pPr>
              <a:t>44</a:t>
            </a:fld>
            <a:endParaRPr lang="en-US" smtClean="0"/>
          </a:p>
        </p:txBody>
      </p:sp>
    </p:spTree>
    <p:extLst>
      <p:ext uri="{BB962C8B-B14F-4D97-AF65-F5344CB8AC3E}">
        <p14:creationId xmlns:p14="http://schemas.microsoft.com/office/powerpoint/2010/main" val="408367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B2B57D-BAAD-4713-BB6E-0F8B3F3AF67F}" type="slidenum">
              <a:rPr lang="en-US" smtClean="0"/>
              <a:pPr fontAlgn="base">
                <a:spcBef>
                  <a:spcPct val="0"/>
                </a:spcBef>
                <a:spcAft>
                  <a:spcPct val="0"/>
                </a:spcAft>
                <a:defRPr/>
              </a:pPr>
              <a:t>48</a:t>
            </a:fld>
            <a:endParaRPr lang="en-US" smtClean="0"/>
          </a:p>
        </p:txBody>
      </p:sp>
    </p:spTree>
    <p:extLst>
      <p:ext uri="{BB962C8B-B14F-4D97-AF65-F5344CB8AC3E}">
        <p14:creationId xmlns:p14="http://schemas.microsoft.com/office/powerpoint/2010/main" val="371313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CC42EE-D7AB-43CB-89AD-1087D6781036}" type="slidenum">
              <a:rPr lang="en-US" smtClean="0"/>
              <a:pPr fontAlgn="base">
                <a:spcBef>
                  <a:spcPct val="0"/>
                </a:spcBef>
                <a:spcAft>
                  <a:spcPct val="0"/>
                </a:spcAft>
                <a:defRPr/>
              </a:pPr>
              <a:t>49</a:t>
            </a:fld>
            <a:endParaRPr lang="en-US" smtClean="0"/>
          </a:p>
        </p:txBody>
      </p:sp>
    </p:spTree>
    <p:extLst>
      <p:ext uri="{BB962C8B-B14F-4D97-AF65-F5344CB8AC3E}">
        <p14:creationId xmlns:p14="http://schemas.microsoft.com/office/powerpoint/2010/main" val="303941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45A6EB-EA66-4D9A-8FDA-F2D12362F069}" type="slidenum">
              <a:rPr lang="en-US" smtClean="0"/>
              <a:pPr fontAlgn="base">
                <a:spcBef>
                  <a:spcPct val="0"/>
                </a:spcBef>
                <a:spcAft>
                  <a:spcPct val="0"/>
                </a:spcAft>
                <a:defRPr/>
              </a:pPr>
              <a:t>51</a:t>
            </a:fld>
            <a:endParaRPr lang="en-US" smtClean="0"/>
          </a:p>
        </p:txBody>
      </p:sp>
    </p:spTree>
    <p:extLst>
      <p:ext uri="{BB962C8B-B14F-4D97-AF65-F5344CB8AC3E}">
        <p14:creationId xmlns:p14="http://schemas.microsoft.com/office/powerpoint/2010/main" val="251437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201F0A-F1D0-4E38-B37B-DEFE3B24BBBE}" type="datetimeFigureOut">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89D99-BDFC-48CB-A69D-63E80F429A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01F0A-F1D0-4E38-B37B-DEFE3B24BBBE}" type="datetimeFigureOut">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89D99-BDFC-48CB-A69D-63E80F429A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01F0A-F1D0-4E38-B37B-DEFE3B24BBBE}" type="datetimeFigureOut">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89D99-BDFC-48CB-A69D-63E80F429AD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BC530F-1812-4719-9B2E-19D38D79F2A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BEC30D-B7DE-4DD5-A7DE-1A32F2CC6F5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01F0A-F1D0-4E38-B37B-DEFE3B24BBBE}" type="datetimeFigureOut">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89D99-BDFC-48CB-A69D-63E80F429A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201F0A-F1D0-4E38-B37B-DEFE3B24BBBE}" type="datetimeFigureOut">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89D99-BDFC-48CB-A69D-63E80F429A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201F0A-F1D0-4E38-B37B-DEFE3B24BBBE}" type="datetimeFigureOut">
              <a:rPr lang="en-US" smtClean="0"/>
              <a:pPr/>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89D99-BDFC-48CB-A69D-63E80F429A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201F0A-F1D0-4E38-B37B-DEFE3B24BBBE}" type="datetimeFigureOut">
              <a:rPr lang="en-US" smtClean="0"/>
              <a:pPr/>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C89D99-BDFC-48CB-A69D-63E80F429A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201F0A-F1D0-4E38-B37B-DEFE3B24BBBE}" type="datetimeFigureOut">
              <a:rPr lang="en-US" smtClean="0"/>
              <a:pPr/>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C89D99-BDFC-48CB-A69D-63E80F429A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01F0A-F1D0-4E38-B37B-DEFE3B24BBBE}" type="datetimeFigureOut">
              <a:rPr lang="en-US" smtClean="0"/>
              <a:pPr/>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C89D99-BDFC-48CB-A69D-63E80F429A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01F0A-F1D0-4E38-B37B-DEFE3B24BBBE}" type="datetimeFigureOut">
              <a:rPr lang="en-US" smtClean="0"/>
              <a:pPr/>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89D99-BDFC-48CB-A69D-63E80F429A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01F0A-F1D0-4E38-B37B-DEFE3B24BBBE}" type="datetimeFigureOut">
              <a:rPr lang="en-US" smtClean="0"/>
              <a:pPr/>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89D99-BDFC-48CB-A69D-63E80F429A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01F0A-F1D0-4E38-B37B-DEFE3B24BBBE}" type="datetimeFigureOut">
              <a:rPr lang="en-US" smtClean="0"/>
              <a:pPr/>
              <a:t>9/27/2016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89D99-BDFC-48CB-A69D-63E80F429A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Microsoft_Word_97_-_2003_Document1.doc"/></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Sectionalism to Nationalism</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a:t>Marbury v. Madison</a:t>
            </a:r>
          </a:p>
        </p:txBody>
      </p:sp>
      <p:sp>
        <p:nvSpPr>
          <p:cNvPr id="68611" name="Rectangle 3"/>
          <p:cNvSpPr>
            <a:spLocks noGrp="1" noChangeArrowheads="1"/>
          </p:cNvSpPr>
          <p:nvPr>
            <p:ph sz="half" idx="1"/>
          </p:nvPr>
        </p:nvSpPr>
        <p:spPr>
          <a:xfrm>
            <a:off x="0" y="1600200"/>
            <a:ext cx="4114800" cy="4525963"/>
          </a:xfrm>
        </p:spPr>
        <p:txBody>
          <a:bodyPr>
            <a:normAutofit fontScale="77500" lnSpcReduction="20000"/>
          </a:bodyPr>
          <a:lstStyle/>
          <a:p>
            <a:pPr eaLnBrk="1" hangingPunct="1">
              <a:defRPr/>
            </a:pPr>
            <a:r>
              <a:rPr lang="en-US" sz="2800" dirty="0" err="1"/>
              <a:t>Marbury</a:t>
            </a:r>
            <a:r>
              <a:rPr lang="en-US" sz="2800" dirty="0"/>
              <a:t> sued for a writ of mandamus</a:t>
            </a:r>
          </a:p>
          <a:p>
            <a:pPr eaLnBrk="1" hangingPunct="1">
              <a:defRPr/>
            </a:pPr>
            <a:r>
              <a:rPr lang="en-US" sz="2800" dirty="0"/>
              <a:t>Marshall: </a:t>
            </a:r>
            <a:r>
              <a:rPr lang="en-US" sz="2800" dirty="0" err="1"/>
              <a:t>Marbury</a:t>
            </a:r>
            <a:r>
              <a:rPr lang="en-US" sz="2800" dirty="0"/>
              <a:t> owed the position , but could not have writ because the provision of JA of 1789 that gave the court this </a:t>
            </a:r>
            <a:r>
              <a:rPr lang="en-US" sz="2800" dirty="0" smtClean="0"/>
              <a:t>jurisdiction </a:t>
            </a:r>
            <a:r>
              <a:rPr lang="en-US" sz="2800" dirty="0"/>
              <a:t>was unconstitutional</a:t>
            </a:r>
          </a:p>
          <a:p>
            <a:pPr eaLnBrk="1" hangingPunct="1">
              <a:defRPr/>
            </a:pPr>
            <a:r>
              <a:rPr lang="en-US" sz="2800" dirty="0" smtClean="0"/>
              <a:t>the </a:t>
            </a:r>
            <a:r>
              <a:rPr lang="en-US" sz="2800" dirty="0"/>
              <a:t>right of </a:t>
            </a:r>
            <a:r>
              <a:rPr lang="en-US" sz="2800" dirty="0" smtClean="0"/>
              <a:t>judicial review established </a:t>
            </a:r>
            <a:r>
              <a:rPr lang="en-US" sz="2800" dirty="0"/>
              <a:t>– a nondemocratic </a:t>
            </a:r>
            <a:r>
              <a:rPr lang="en-US" sz="2800" dirty="0" smtClean="0"/>
              <a:t>idea.</a:t>
            </a:r>
            <a:endParaRPr lang="en-US" sz="2800" dirty="0"/>
          </a:p>
          <a:p>
            <a:pPr lvl="1" eaLnBrk="1" hangingPunct="1">
              <a:defRPr/>
            </a:pPr>
            <a:r>
              <a:rPr lang="en-US" sz="2400" dirty="0"/>
              <a:t>J had favored giving the states this right. </a:t>
            </a:r>
            <a:endParaRPr lang="en-US" sz="2400" dirty="0" smtClean="0"/>
          </a:p>
          <a:p>
            <a:pPr lvl="1" eaLnBrk="1" hangingPunct="1">
              <a:defRPr/>
            </a:pPr>
            <a:r>
              <a:rPr lang="en-US" sz="2400" dirty="0" smtClean="0"/>
              <a:t>But since J won there was nothing for him to challenge</a:t>
            </a:r>
            <a:endParaRPr lang="en-US" sz="2400" dirty="0"/>
          </a:p>
          <a:p>
            <a:pPr eaLnBrk="1" hangingPunct="1">
              <a:defRPr/>
            </a:pPr>
            <a:endParaRPr lang="en-US" sz="2800" dirty="0"/>
          </a:p>
        </p:txBody>
      </p:sp>
      <p:sp>
        <p:nvSpPr>
          <p:cNvPr id="4" name="Content Placeholder 3"/>
          <p:cNvSpPr>
            <a:spLocks noGrp="1"/>
          </p:cNvSpPr>
          <p:nvPr>
            <p:ph sz="half" idx="2"/>
          </p:nvPr>
        </p:nvSpPr>
        <p:spPr/>
        <p:txBody>
          <a:bodyPr>
            <a:normAutofit fontScale="77500" lnSpcReduction="20000"/>
          </a:bodyPr>
          <a:lstStyle/>
          <a:p>
            <a:endParaRPr lang="en-US" dirty="0"/>
          </a:p>
        </p:txBody>
      </p:sp>
      <p:pic>
        <p:nvPicPr>
          <p:cNvPr id="5122" name="Picture 2" descr="http://upload.wikimedia.org/wikipedia/commons/f/f7/Plaque_of_Marbury_v._Madison_at_SCOTUS_Building.JPG"/>
          <p:cNvPicPr>
            <a:picLocks noChangeAspect="1" noChangeArrowheads="1"/>
          </p:cNvPicPr>
          <p:nvPr/>
        </p:nvPicPr>
        <p:blipFill>
          <a:blip r:embed="rId2" cstate="print"/>
          <a:srcRect l="7643" t="15287" r="5732"/>
          <a:stretch>
            <a:fillRect/>
          </a:stretch>
        </p:blipFill>
        <p:spPr bwMode="auto">
          <a:xfrm>
            <a:off x="4114800" y="2971800"/>
            <a:ext cx="5181600" cy="33782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West</a:t>
            </a:r>
            <a:endParaRPr lang="en-US" dirty="0"/>
          </a:p>
        </p:txBody>
      </p:sp>
      <p:sp>
        <p:nvSpPr>
          <p:cNvPr id="3" name="Content Placeholder 2"/>
          <p:cNvSpPr>
            <a:spLocks noGrp="1"/>
          </p:cNvSpPr>
          <p:nvPr>
            <p:ph sz="half" idx="1"/>
          </p:nvPr>
        </p:nvSpPr>
        <p:spPr>
          <a:xfrm>
            <a:off x="152400" y="1600200"/>
            <a:ext cx="3886200" cy="4525963"/>
          </a:xfrm>
        </p:spPr>
        <p:txBody>
          <a:bodyPr>
            <a:normAutofit/>
          </a:bodyPr>
          <a:lstStyle/>
          <a:p>
            <a:r>
              <a:rPr lang="en-US" dirty="0" smtClean="0"/>
              <a:t>great interest in the west</a:t>
            </a:r>
          </a:p>
          <a:p>
            <a:pPr>
              <a:lnSpc>
                <a:spcPct val="80000"/>
              </a:lnSpc>
              <a:defRPr/>
            </a:pPr>
            <a:r>
              <a:rPr lang="en-US" sz="2400" dirty="0" smtClean="0"/>
              <a:t>New land policy to promote “an empire of liberty” – cut amount of land required for purchase from 640 to 320 acres and allowed payment on time.  </a:t>
            </a:r>
          </a:p>
          <a:p>
            <a:pPr lvl="1">
              <a:lnSpc>
                <a:spcPct val="80000"/>
              </a:lnSpc>
              <a:defRPr/>
            </a:pPr>
            <a:r>
              <a:rPr lang="en-US" sz="2400" dirty="0" smtClean="0"/>
              <a:t>Prevent landlessness, and the development of urban “sores” with inequality</a:t>
            </a:r>
          </a:p>
          <a:p>
            <a:pPr lvl="1">
              <a:lnSpc>
                <a:spcPct val="80000"/>
              </a:lnSpc>
              <a:buNone/>
              <a:defRPr/>
            </a:pPr>
            <a:endParaRPr lang="en-US" sz="2400" dirty="0" smtClean="0"/>
          </a:p>
          <a:p>
            <a:endParaRPr lang="en-US" dirty="0"/>
          </a:p>
        </p:txBody>
      </p:sp>
      <p:sp>
        <p:nvSpPr>
          <p:cNvPr id="4" name="Content Placeholder 3"/>
          <p:cNvSpPr>
            <a:spLocks noGrp="1"/>
          </p:cNvSpPr>
          <p:nvPr>
            <p:ph sz="half" idx="2"/>
          </p:nvPr>
        </p:nvSpPr>
        <p:spPr/>
        <p:txBody>
          <a:bodyPr>
            <a:normAutofit/>
          </a:bodyPr>
          <a:lstStyle/>
          <a:p>
            <a:endParaRPr lang="en-US"/>
          </a:p>
        </p:txBody>
      </p:sp>
      <p:pic>
        <p:nvPicPr>
          <p:cNvPr id="29698" name="Picture 2" descr="http://users.humboldt.edu/ogayle/hist110/FrontierSocieties.png"/>
          <p:cNvPicPr>
            <a:picLocks noChangeAspect="1" noChangeArrowheads="1"/>
          </p:cNvPicPr>
          <p:nvPr/>
        </p:nvPicPr>
        <p:blipFill>
          <a:blip r:embed="rId2" cstate="print"/>
          <a:srcRect/>
          <a:stretch>
            <a:fillRect/>
          </a:stretch>
        </p:blipFill>
        <p:spPr bwMode="auto">
          <a:xfrm>
            <a:off x="4249848" y="3124200"/>
            <a:ext cx="4732227" cy="34385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609600"/>
          </a:xfrm>
        </p:spPr>
        <p:txBody>
          <a:bodyPr/>
          <a:lstStyle/>
          <a:p>
            <a:pPr eaLnBrk="1" hangingPunct="1">
              <a:defRPr/>
            </a:pPr>
            <a:endParaRPr lang="en-US" sz="2000" dirty="0"/>
          </a:p>
        </p:txBody>
      </p:sp>
      <p:sp>
        <p:nvSpPr>
          <p:cNvPr id="57347" name="Rectangle 3"/>
          <p:cNvSpPr>
            <a:spLocks noGrp="1" noChangeArrowheads="1"/>
          </p:cNvSpPr>
          <p:nvPr>
            <p:ph sz="half" idx="1"/>
          </p:nvPr>
        </p:nvSpPr>
        <p:spPr>
          <a:xfrm>
            <a:off x="228600" y="1447800"/>
            <a:ext cx="2438400" cy="4648200"/>
          </a:xfrm>
        </p:spPr>
        <p:txBody>
          <a:bodyPr>
            <a:normAutofit fontScale="85000" lnSpcReduction="20000"/>
          </a:bodyPr>
          <a:lstStyle/>
          <a:p>
            <a:pPr eaLnBrk="1" hangingPunct="1">
              <a:lnSpc>
                <a:spcPct val="80000"/>
              </a:lnSpc>
              <a:buFont typeface="Wingdings" pitchFamily="2" charset="2"/>
              <a:buNone/>
              <a:defRPr/>
            </a:pPr>
            <a:endParaRPr lang="en-US" sz="2000" dirty="0"/>
          </a:p>
          <a:p>
            <a:pPr eaLnBrk="1" hangingPunct="1">
              <a:lnSpc>
                <a:spcPct val="80000"/>
              </a:lnSpc>
              <a:defRPr/>
            </a:pPr>
            <a:r>
              <a:rPr lang="en-US" sz="2000" dirty="0" smtClean="0"/>
              <a:t>Importance of New Orleans – threat of French control</a:t>
            </a:r>
          </a:p>
          <a:p>
            <a:pPr eaLnBrk="1" hangingPunct="1">
              <a:lnSpc>
                <a:spcPct val="80000"/>
              </a:lnSpc>
              <a:defRPr/>
            </a:pPr>
            <a:r>
              <a:rPr lang="en-US" sz="2000" dirty="0" smtClean="0"/>
              <a:t>Mission: New Orleans or treaty with England</a:t>
            </a:r>
            <a:endParaRPr lang="en-US" sz="2000" dirty="0"/>
          </a:p>
          <a:p>
            <a:pPr eaLnBrk="1" hangingPunct="1">
              <a:lnSpc>
                <a:spcPct val="80000"/>
              </a:lnSpc>
              <a:defRPr/>
            </a:pPr>
            <a:r>
              <a:rPr lang="en-US" sz="2000" dirty="0" smtClean="0"/>
              <a:t>Napoleon – need for cash, Haiti Rebellion</a:t>
            </a:r>
          </a:p>
          <a:p>
            <a:pPr eaLnBrk="1" hangingPunct="1">
              <a:lnSpc>
                <a:spcPct val="80000"/>
              </a:lnSpc>
              <a:defRPr/>
            </a:pPr>
            <a:r>
              <a:rPr lang="en-US" sz="2000" dirty="0" smtClean="0"/>
              <a:t>$15M</a:t>
            </a:r>
            <a:endParaRPr lang="en-US" sz="1600" dirty="0"/>
          </a:p>
          <a:p>
            <a:pPr eaLnBrk="1" hangingPunct="1">
              <a:lnSpc>
                <a:spcPct val="80000"/>
              </a:lnSpc>
              <a:defRPr/>
            </a:pPr>
            <a:r>
              <a:rPr lang="en-US" sz="2000" dirty="0" smtClean="0"/>
              <a:t>What were the ideas of Federalists and Dem-Reps regarding constitutionality of the purchase? </a:t>
            </a:r>
            <a:endParaRPr lang="en-US" sz="1600" dirty="0"/>
          </a:p>
          <a:p>
            <a:pPr eaLnBrk="1" hangingPunct="1">
              <a:lnSpc>
                <a:spcPct val="80000"/>
              </a:lnSpc>
              <a:defRPr/>
            </a:pPr>
            <a:r>
              <a:rPr lang="en-US" sz="2000" dirty="0" smtClean="0"/>
              <a:t>What was the significance of the purchase? </a:t>
            </a:r>
          </a:p>
          <a:p>
            <a:pPr lvl="1">
              <a:lnSpc>
                <a:spcPct val="80000"/>
              </a:lnSpc>
              <a:defRPr/>
            </a:pPr>
            <a:r>
              <a:rPr lang="en-US" sz="2200" dirty="0" smtClean="0"/>
              <a:t>PROMOTION OF AGRARIANISM </a:t>
            </a:r>
          </a:p>
          <a:p>
            <a:pPr lvl="1">
              <a:lnSpc>
                <a:spcPct val="80000"/>
              </a:lnSpc>
              <a:defRPr/>
            </a:pPr>
            <a:r>
              <a:rPr lang="en-US" sz="2200" dirty="0" smtClean="0"/>
              <a:t>SECURED CONTROL OF MISSISSIPPI</a:t>
            </a:r>
            <a:endParaRPr lang="en-US" sz="2200" dirty="0"/>
          </a:p>
        </p:txBody>
      </p:sp>
      <p:sp>
        <p:nvSpPr>
          <p:cNvPr id="4" name="Content Placeholder 3"/>
          <p:cNvSpPr>
            <a:spLocks noGrp="1"/>
          </p:cNvSpPr>
          <p:nvPr>
            <p:ph sz="half" idx="2"/>
          </p:nvPr>
        </p:nvSpPr>
        <p:spPr/>
        <p:txBody>
          <a:bodyPr>
            <a:normAutofit fontScale="85000" lnSpcReduction="20000"/>
          </a:bodyPr>
          <a:lstStyle/>
          <a:p>
            <a:pPr>
              <a:defRPr/>
            </a:pPr>
            <a:endParaRPr lang="en-US"/>
          </a:p>
        </p:txBody>
      </p:sp>
      <p:pic>
        <p:nvPicPr>
          <p:cNvPr id="56325" name="Picture 5" descr="LA Purchase"/>
          <p:cNvPicPr>
            <a:picLocks noChangeAspect="1" noChangeArrowheads="1"/>
          </p:cNvPicPr>
          <p:nvPr/>
        </p:nvPicPr>
        <p:blipFill>
          <a:blip r:embed="rId2" cstate="print"/>
          <a:srcRect r="7292" b="14566"/>
          <a:stretch>
            <a:fillRect/>
          </a:stretch>
        </p:blipFill>
        <p:spPr bwMode="auto">
          <a:xfrm>
            <a:off x="2800350" y="2590800"/>
            <a:ext cx="634365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Haiti’s Rebellion</a:t>
            </a:r>
            <a:endParaRPr lang="en-US" dirty="0"/>
          </a:p>
        </p:txBody>
      </p:sp>
      <p:sp>
        <p:nvSpPr>
          <p:cNvPr id="3" name="Content Placeholder 2"/>
          <p:cNvSpPr>
            <a:spLocks noGrp="1"/>
          </p:cNvSpPr>
          <p:nvPr>
            <p:ph sz="half" idx="1"/>
          </p:nvPr>
        </p:nvSpPr>
        <p:spPr/>
        <p:txBody>
          <a:bodyPr/>
          <a:lstStyle/>
          <a:p>
            <a:r>
              <a:rPr lang="en-US" dirty="0" smtClean="0"/>
              <a:t> A black Haitian, a former slave-owner, led rebellion (1798 – 1803) </a:t>
            </a:r>
          </a:p>
          <a:p>
            <a:r>
              <a:rPr lang="en-US" dirty="0" smtClean="0"/>
              <a:t>Slave-owners feared uprising would spread to US</a:t>
            </a:r>
          </a:p>
          <a:p>
            <a:pPr lvl="1"/>
            <a:r>
              <a:rPr lang="en-US" dirty="0" smtClean="0"/>
              <a:t>Aid to rebels from US cut off by Jefferson (Adams, supported slaves – enemies of France)</a:t>
            </a:r>
          </a:p>
        </p:txBody>
      </p:sp>
      <p:sp>
        <p:nvSpPr>
          <p:cNvPr id="4" name="Content Placeholder 3"/>
          <p:cNvSpPr>
            <a:spLocks noGrp="1"/>
          </p:cNvSpPr>
          <p:nvPr>
            <p:ph sz="half" idx="2"/>
          </p:nvPr>
        </p:nvSpPr>
        <p:spPr/>
        <p:txBody>
          <a:bodyPr/>
          <a:lstStyle/>
          <a:p>
            <a:endParaRPr lang="en-US"/>
          </a:p>
        </p:txBody>
      </p:sp>
      <p:pic>
        <p:nvPicPr>
          <p:cNvPr id="67586" name="Picture 2" descr="http://upload.wikimedia.org/wikipedia/commons/8/85/Toussaint_louverture.jpg"/>
          <p:cNvPicPr>
            <a:picLocks noChangeAspect="1" noChangeArrowheads="1"/>
          </p:cNvPicPr>
          <p:nvPr/>
        </p:nvPicPr>
        <p:blipFill>
          <a:blip r:embed="rId2" cstate="print"/>
          <a:srcRect/>
          <a:stretch>
            <a:fillRect/>
          </a:stretch>
        </p:blipFill>
        <p:spPr bwMode="auto">
          <a:xfrm>
            <a:off x="5489864" y="1143000"/>
            <a:ext cx="3380509" cy="4648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381000"/>
            <a:ext cx="8229600" cy="762000"/>
          </a:xfrm>
        </p:spPr>
        <p:txBody>
          <a:bodyPr>
            <a:normAutofit fontScale="90000"/>
          </a:bodyPr>
          <a:lstStyle/>
          <a:p>
            <a:pPr eaLnBrk="1" hangingPunct="1">
              <a:defRPr/>
            </a:pPr>
            <a:r>
              <a:rPr lang="en-US" sz="3200"/>
              <a:t>And then there were the problems of neutrality…</a:t>
            </a:r>
          </a:p>
        </p:txBody>
      </p:sp>
      <p:sp>
        <p:nvSpPr>
          <p:cNvPr id="93187" name="Rectangle 3"/>
          <p:cNvSpPr>
            <a:spLocks noGrp="1" noChangeArrowheads="1"/>
          </p:cNvSpPr>
          <p:nvPr>
            <p:ph type="body" sz="half" idx="1"/>
          </p:nvPr>
        </p:nvSpPr>
        <p:spPr>
          <a:xfrm>
            <a:off x="990600" y="1219200"/>
            <a:ext cx="7696200" cy="1905000"/>
          </a:xfrm>
        </p:spPr>
        <p:txBody>
          <a:bodyPr>
            <a:noAutofit/>
          </a:bodyPr>
          <a:lstStyle/>
          <a:p>
            <a:pPr eaLnBrk="1" hangingPunct="1">
              <a:defRPr/>
            </a:pPr>
            <a:r>
              <a:rPr lang="en-US" sz="1400" dirty="0"/>
              <a:t>“entangling relations with none” – </a:t>
            </a:r>
            <a:r>
              <a:rPr lang="en-US" sz="1400" dirty="0" smtClean="0"/>
              <a:t>1801 </a:t>
            </a:r>
            <a:endParaRPr lang="en-US" sz="1400" dirty="0"/>
          </a:p>
          <a:p>
            <a:pPr eaLnBrk="1" hangingPunct="1">
              <a:defRPr/>
            </a:pPr>
            <a:r>
              <a:rPr lang="en-US" sz="1400" dirty="0"/>
              <a:t>But: </a:t>
            </a:r>
            <a:r>
              <a:rPr lang="en-US" sz="1400" dirty="0" smtClean="0"/>
              <a:t>near constant conflict with England since 1775 and their allies the Native Americans</a:t>
            </a:r>
          </a:p>
          <a:p>
            <a:pPr lvl="1">
              <a:defRPr/>
            </a:pPr>
            <a:r>
              <a:rPr lang="en-US" sz="1400" dirty="0" smtClean="0"/>
              <a:t>Jefferson’s attempts to promote assimilation failed in northwest. Tecumseh and The Prophet (Shawnee)s supported tradition. </a:t>
            </a:r>
          </a:p>
          <a:p>
            <a:pPr lvl="2">
              <a:defRPr/>
            </a:pPr>
            <a:r>
              <a:rPr lang="en-US" sz="1400" dirty="0" smtClean="0"/>
              <a:t>In the southeast many including Cherokee assimilated</a:t>
            </a:r>
            <a:endParaRPr lang="en-US" sz="1400" dirty="0"/>
          </a:p>
          <a:p>
            <a:pPr lvl="1" eaLnBrk="1" hangingPunct="1">
              <a:defRPr/>
            </a:pPr>
            <a:r>
              <a:rPr lang="en-US" sz="1400" dirty="0"/>
              <a:t>British seizures of ships and </a:t>
            </a:r>
            <a:r>
              <a:rPr lang="en-US" sz="1400" dirty="0" smtClean="0"/>
              <a:t>impressments </a:t>
            </a:r>
            <a:r>
              <a:rPr lang="en-US" sz="1400" dirty="0"/>
              <a:t>of seamen (6000)</a:t>
            </a:r>
          </a:p>
          <a:p>
            <a:pPr lvl="1" eaLnBrk="1" hangingPunct="1">
              <a:defRPr/>
            </a:pPr>
            <a:r>
              <a:rPr lang="en-US" sz="1400" dirty="0"/>
              <a:t>1807 Chesapeake </a:t>
            </a:r>
            <a:r>
              <a:rPr lang="en-US" sz="1400" dirty="0" smtClean="0"/>
              <a:t>Incident</a:t>
            </a:r>
          </a:p>
          <a:p>
            <a:pPr lvl="2">
              <a:defRPr/>
            </a:pPr>
            <a:r>
              <a:rPr lang="en-US" sz="1400" dirty="0" smtClean="0"/>
              <a:t>“the country has never been in such a state of excitement since the battle of Lexington.” (Jefferson) </a:t>
            </a:r>
            <a:endParaRPr lang="en-US" sz="1400" dirty="0"/>
          </a:p>
        </p:txBody>
      </p:sp>
      <p:sp>
        <p:nvSpPr>
          <p:cNvPr id="93191" name="Rectangle 7"/>
          <p:cNvSpPr>
            <a:spLocks noGrp="1" noChangeArrowheads="1"/>
          </p:cNvSpPr>
          <p:nvPr>
            <p:ph sz="half" idx="2"/>
          </p:nvPr>
        </p:nvSpPr>
        <p:spPr/>
        <p:txBody>
          <a:bodyPr/>
          <a:lstStyle/>
          <a:p>
            <a:pPr eaLnBrk="1" hangingPunct="1">
              <a:defRPr/>
            </a:pPr>
            <a:endParaRPr lang="en-US" sz="2800"/>
          </a:p>
        </p:txBody>
      </p:sp>
      <p:pic>
        <p:nvPicPr>
          <p:cNvPr id="57349" name="Picture 6" descr="chesapeake-h59556k"/>
          <p:cNvPicPr>
            <a:picLocks noChangeAspect="1" noChangeArrowheads="1"/>
          </p:cNvPicPr>
          <p:nvPr/>
        </p:nvPicPr>
        <p:blipFill>
          <a:blip r:embed="rId2" cstate="print"/>
          <a:srcRect/>
          <a:stretch>
            <a:fillRect/>
          </a:stretch>
        </p:blipFill>
        <p:spPr bwMode="auto">
          <a:xfrm>
            <a:off x="2286000" y="3779108"/>
            <a:ext cx="4953000" cy="3078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4572000" cy="1143000"/>
          </a:xfrm>
        </p:spPr>
        <p:txBody>
          <a:bodyPr>
            <a:normAutofit fontScale="90000"/>
          </a:bodyPr>
          <a:lstStyle/>
          <a:p>
            <a:r>
              <a:rPr lang="en-US" dirty="0" smtClean="0"/>
              <a:t>Tecumseh and the Prophet</a:t>
            </a:r>
            <a:endParaRPr lang="en-US" dirty="0"/>
          </a:p>
        </p:txBody>
      </p:sp>
      <p:sp>
        <p:nvSpPr>
          <p:cNvPr id="6" name="Content Placeholder 5"/>
          <p:cNvSpPr>
            <a:spLocks noGrp="1"/>
          </p:cNvSpPr>
          <p:nvPr>
            <p:ph sz="half" idx="1"/>
          </p:nvPr>
        </p:nvSpPr>
        <p:spPr/>
        <p:txBody>
          <a:bodyPr>
            <a:normAutofit fontScale="62500" lnSpcReduction="20000"/>
          </a:bodyPr>
          <a:lstStyle/>
          <a:p>
            <a:r>
              <a:rPr lang="en-US" dirty="0" smtClean="0"/>
              <a:t>Very familiar Native American arguments –</a:t>
            </a:r>
          </a:p>
          <a:p>
            <a:pPr lvl="1"/>
            <a:r>
              <a:rPr lang="en-US" dirty="0" smtClean="0"/>
              <a:t> land issues </a:t>
            </a:r>
          </a:p>
          <a:p>
            <a:pPr lvl="1"/>
            <a:r>
              <a:rPr lang="en-US" dirty="0" smtClean="0"/>
              <a:t>rejection of assimilation</a:t>
            </a:r>
          </a:p>
          <a:p>
            <a:pPr lvl="1"/>
            <a:r>
              <a:rPr lang="en-US" dirty="0" smtClean="0"/>
              <a:t>Need of confederation</a:t>
            </a:r>
          </a:p>
          <a:p>
            <a:pPr>
              <a:buNone/>
            </a:pPr>
            <a:endParaRPr lang="en-US" dirty="0" smtClean="0"/>
          </a:p>
          <a:p>
            <a:r>
              <a:rPr lang="en-US" dirty="0" smtClean="0"/>
              <a:t>“Sell a country! Why not sell the air, the great sea, as well as the earth?  Did not the Great Spirit make them all for the use of his children?” </a:t>
            </a:r>
          </a:p>
          <a:p>
            <a:r>
              <a:rPr lang="en-US" dirty="0" smtClean="0"/>
              <a:t>“Where are the Pequot, Narragansett, the Mohican, the , and other powerful tribes of our people?  They have vanished before the avarice and oppression of the white man, as snow before the summer sun.”  </a:t>
            </a:r>
            <a:endParaRPr lang="en-US" dirty="0"/>
          </a:p>
        </p:txBody>
      </p:sp>
      <p:sp>
        <p:nvSpPr>
          <p:cNvPr id="7" name="Content Placeholder 6"/>
          <p:cNvSpPr>
            <a:spLocks noGrp="1"/>
          </p:cNvSpPr>
          <p:nvPr>
            <p:ph sz="half" idx="2"/>
          </p:nvPr>
        </p:nvSpPr>
        <p:spPr/>
        <p:txBody>
          <a:bodyPr>
            <a:normAutofit fontScale="62500" lnSpcReduction="20000"/>
          </a:bodyPr>
          <a:lstStyle/>
          <a:p>
            <a:endParaRPr lang="en-US"/>
          </a:p>
        </p:txBody>
      </p:sp>
      <p:pic>
        <p:nvPicPr>
          <p:cNvPr id="68610" name="Picture 2" descr="http://zinnedproject.wpengine.netdna-cdn.com/wp-content/uploads/2011/06/tecumseh.gif"/>
          <p:cNvPicPr>
            <a:picLocks noChangeAspect="1" noChangeArrowheads="1"/>
          </p:cNvPicPr>
          <p:nvPr/>
        </p:nvPicPr>
        <p:blipFill>
          <a:blip r:embed="rId2" cstate="print"/>
          <a:srcRect/>
          <a:stretch>
            <a:fillRect/>
          </a:stretch>
        </p:blipFill>
        <p:spPr bwMode="auto">
          <a:xfrm>
            <a:off x="6123214" y="228600"/>
            <a:ext cx="2220686" cy="2362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Tippecanoe - 1811</a:t>
            </a:r>
            <a:endParaRPr lang="en-US" dirty="0"/>
          </a:p>
        </p:txBody>
      </p:sp>
      <p:sp>
        <p:nvSpPr>
          <p:cNvPr id="3" name="Content Placeholder 2"/>
          <p:cNvSpPr>
            <a:spLocks noGrp="1"/>
          </p:cNvSpPr>
          <p:nvPr>
            <p:ph sz="half" idx="1"/>
          </p:nvPr>
        </p:nvSpPr>
        <p:spPr>
          <a:xfrm>
            <a:off x="457200" y="1600200"/>
            <a:ext cx="2743200" cy="4525963"/>
          </a:xfrm>
        </p:spPr>
        <p:txBody>
          <a:bodyPr>
            <a:normAutofit/>
          </a:bodyPr>
          <a:lstStyle/>
          <a:p>
            <a:r>
              <a:rPr lang="en-US" sz="2000" dirty="0" smtClean="0"/>
              <a:t>General W. H. Harrison</a:t>
            </a:r>
          </a:p>
          <a:p>
            <a:pPr marL="342900" lvl="2" indent="-342900"/>
            <a:r>
              <a:rPr lang="en-US" dirty="0" smtClean="0"/>
              <a:t>“ no doubt of the influence of British agents”</a:t>
            </a:r>
          </a:p>
          <a:p>
            <a:pPr marL="342900" lvl="2" indent="-342900"/>
            <a:r>
              <a:rPr lang="en-US" dirty="0" smtClean="0"/>
              <a:t>Tecumseh later led all out war against Americans</a:t>
            </a:r>
          </a:p>
          <a:p>
            <a:endParaRPr lang="en-US" sz="2000" dirty="0"/>
          </a:p>
        </p:txBody>
      </p:sp>
      <p:sp>
        <p:nvSpPr>
          <p:cNvPr id="4" name="Content Placeholder 3"/>
          <p:cNvSpPr>
            <a:spLocks noGrp="1"/>
          </p:cNvSpPr>
          <p:nvPr>
            <p:ph sz="half" idx="2"/>
          </p:nvPr>
        </p:nvSpPr>
        <p:spPr/>
        <p:txBody>
          <a:bodyPr/>
          <a:lstStyle/>
          <a:p>
            <a:endParaRPr lang="en-US"/>
          </a:p>
        </p:txBody>
      </p:sp>
      <p:pic>
        <p:nvPicPr>
          <p:cNvPr id="5" name="Picture 4" descr="war-of-1812-cartoon"/>
          <p:cNvPicPr>
            <a:picLocks noChangeAspect="1" noChangeArrowheads="1"/>
          </p:cNvPicPr>
          <p:nvPr/>
        </p:nvPicPr>
        <p:blipFill>
          <a:blip r:embed="rId2" cstate="print"/>
          <a:srcRect/>
          <a:stretch>
            <a:fillRect/>
          </a:stretch>
        </p:blipFill>
        <p:spPr bwMode="auto">
          <a:xfrm>
            <a:off x="3195159" y="2590800"/>
            <a:ext cx="5948841" cy="414882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title"/>
          </p:nvPr>
        </p:nvSpPr>
        <p:spPr/>
        <p:txBody>
          <a:bodyPr>
            <a:normAutofit fontScale="90000"/>
          </a:bodyPr>
          <a:lstStyle/>
          <a:p>
            <a:pPr eaLnBrk="1" hangingPunct="1">
              <a:defRPr/>
            </a:pPr>
            <a:r>
              <a:rPr lang="en-US" dirty="0" smtClean="0"/>
              <a:t>Jefferson and Madison tried to avoid war!!!</a:t>
            </a:r>
            <a:endParaRPr lang="en-US" dirty="0"/>
          </a:p>
        </p:txBody>
      </p:sp>
      <p:sp>
        <p:nvSpPr>
          <p:cNvPr id="95237" name="Rectangle 5"/>
          <p:cNvSpPr>
            <a:spLocks noGrp="1" noChangeArrowheads="1"/>
          </p:cNvSpPr>
          <p:nvPr>
            <p:ph type="body" sz="half" idx="1"/>
          </p:nvPr>
        </p:nvSpPr>
        <p:spPr/>
        <p:txBody>
          <a:bodyPr/>
          <a:lstStyle/>
          <a:p>
            <a:pPr eaLnBrk="1" hangingPunct="1">
              <a:lnSpc>
                <a:spcPct val="90000"/>
              </a:lnSpc>
              <a:defRPr/>
            </a:pPr>
            <a:r>
              <a:rPr lang="en-US" sz="2400" dirty="0"/>
              <a:t>1806 – non importation failed</a:t>
            </a:r>
          </a:p>
          <a:p>
            <a:pPr eaLnBrk="1" hangingPunct="1">
              <a:lnSpc>
                <a:spcPct val="90000"/>
              </a:lnSpc>
              <a:defRPr/>
            </a:pPr>
            <a:r>
              <a:rPr lang="en-US" sz="2400" dirty="0"/>
              <a:t>1807 – Embargo Act</a:t>
            </a:r>
          </a:p>
          <a:p>
            <a:pPr lvl="1" eaLnBrk="1" hangingPunct="1">
              <a:lnSpc>
                <a:spcPct val="90000"/>
              </a:lnSpc>
              <a:defRPr/>
            </a:pPr>
            <a:r>
              <a:rPr lang="en-US" sz="2000" dirty="0"/>
              <a:t>An unpopular disaster causing economic </a:t>
            </a:r>
            <a:r>
              <a:rPr lang="en-US" sz="2000" dirty="0" smtClean="0"/>
              <a:t>depression</a:t>
            </a:r>
          </a:p>
          <a:p>
            <a:pPr lvl="2">
              <a:lnSpc>
                <a:spcPct val="90000"/>
              </a:lnSpc>
              <a:defRPr/>
            </a:pPr>
            <a:r>
              <a:rPr lang="en-US" sz="1600" dirty="0" smtClean="0"/>
              <a:t>MA and CT refused to obey law</a:t>
            </a:r>
          </a:p>
          <a:p>
            <a:pPr lvl="1" eaLnBrk="1" hangingPunct="1">
              <a:lnSpc>
                <a:spcPct val="90000"/>
              </a:lnSpc>
              <a:defRPr/>
            </a:pPr>
            <a:r>
              <a:rPr lang="en-US" sz="2000" dirty="0" smtClean="0"/>
              <a:t>England had full warehouses</a:t>
            </a:r>
            <a:endParaRPr lang="en-US" sz="2000" dirty="0"/>
          </a:p>
          <a:p>
            <a:pPr eaLnBrk="1" hangingPunct="1">
              <a:lnSpc>
                <a:spcPct val="90000"/>
              </a:lnSpc>
              <a:defRPr/>
            </a:pPr>
            <a:r>
              <a:rPr lang="en-US" sz="2400" dirty="0"/>
              <a:t>Madison: Non- Intercourse (1809)</a:t>
            </a:r>
          </a:p>
          <a:p>
            <a:pPr eaLnBrk="1" hangingPunct="1">
              <a:lnSpc>
                <a:spcPct val="90000"/>
              </a:lnSpc>
              <a:defRPr/>
            </a:pPr>
            <a:r>
              <a:rPr lang="en-US" sz="2400" dirty="0"/>
              <a:t>Macon’s Bill Number 2 (1810)</a:t>
            </a:r>
          </a:p>
          <a:p>
            <a:pPr eaLnBrk="1" hangingPunct="1">
              <a:lnSpc>
                <a:spcPct val="90000"/>
              </a:lnSpc>
              <a:defRPr/>
            </a:pPr>
            <a:r>
              <a:rPr lang="en-US" sz="2400" dirty="0"/>
              <a:t>No resolution</a:t>
            </a:r>
          </a:p>
        </p:txBody>
      </p:sp>
      <p:sp>
        <p:nvSpPr>
          <p:cNvPr id="95238" name="Rectangle 6"/>
          <p:cNvSpPr>
            <a:spLocks noGrp="1" noChangeArrowheads="1"/>
          </p:cNvSpPr>
          <p:nvPr>
            <p:ph type="body" sz="half" idx="2"/>
          </p:nvPr>
        </p:nvSpPr>
        <p:spPr/>
        <p:txBody>
          <a:bodyPr/>
          <a:lstStyle/>
          <a:p>
            <a:pPr eaLnBrk="1" hangingPunct="1">
              <a:lnSpc>
                <a:spcPct val="90000"/>
              </a:lnSpc>
              <a:defRPr/>
            </a:pPr>
            <a:endParaRPr lang="en-US" sz="2400"/>
          </a:p>
        </p:txBody>
      </p:sp>
      <p:pic>
        <p:nvPicPr>
          <p:cNvPr id="58373" name="Picture 8" descr="350px-Ograbme"/>
          <p:cNvPicPr>
            <a:picLocks noChangeAspect="1" noChangeArrowheads="1"/>
          </p:cNvPicPr>
          <p:nvPr/>
        </p:nvPicPr>
        <p:blipFill>
          <a:blip r:embed="rId2" cstate="print"/>
          <a:srcRect/>
          <a:stretch>
            <a:fillRect/>
          </a:stretch>
        </p:blipFill>
        <p:spPr bwMode="auto">
          <a:xfrm>
            <a:off x="4419600" y="3022600"/>
            <a:ext cx="5029200" cy="383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dirty="0" smtClean="0"/>
              <a:t>The War Debate</a:t>
            </a:r>
            <a:endParaRPr lang="en-US" dirty="0"/>
          </a:p>
        </p:txBody>
      </p:sp>
      <p:sp>
        <p:nvSpPr>
          <p:cNvPr id="105475" name="Rectangle 3"/>
          <p:cNvSpPr>
            <a:spLocks noGrp="1" noChangeArrowheads="1"/>
          </p:cNvSpPr>
          <p:nvPr>
            <p:ph type="body" idx="1"/>
          </p:nvPr>
        </p:nvSpPr>
        <p:spPr/>
        <p:txBody>
          <a:bodyPr/>
          <a:lstStyle/>
          <a:p>
            <a:pPr eaLnBrk="1" hangingPunct="1">
              <a:lnSpc>
                <a:spcPct val="90000"/>
              </a:lnSpc>
              <a:defRPr/>
            </a:pPr>
            <a:endParaRPr lang="en-US" dirty="0" smtClean="0"/>
          </a:p>
          <a:p>
            <a:pPr eaLnBrk="1" hangingPunct="1">
              <a:lnSpc>
                <a:spcPct val="90000"/>
              </a:lnSpc>
              <a:defRPr/>
            </a:pPr>
            <a:r>
              <a:rPr lang="en-US" sz="2400" dirty="0" smtClean="0"/>
              <a:t>Not a presidential war! Popular pressure. </a:t>
            </a:r>
          </a:p>
          <a:p>
            <a:pPr eaLnBrk="1" hangingPunct="1">
              <a:lnSpc>
                <a:spcPct val="90000"/>
              </a:lnSpc>
              <a:defRPr/>
            </a:pPr>
            <a:r>
              <a:rPr lang="en-US" sz="2400" dirty="0" smtClean="0"/>
              <a:t>War Hawks.  NATIONALISTS !Young </a:t>
            </a:r>
            <a:r>
              <a:rPr lang="en-US" sz="2400" dirty="0"/>
              <a:t>representatives from south and west – expansionists, anti-British, nationalists, pressed Madison for war </a:t>
            </a:r>
            <a:endParaRPr lang="en-US" sz="2400" dirty="0" smtClean="0"/>
          </a:p>
          <a:p>
            <a:pPr lvl="1" eaLnBrk="1" hangingPunct="1">
              <a:lnSpc>
                <a:spcPct val="90000"/>
              </a:lnSpc>
              <a:defRPr/>
            </a:pPr>
            <a:r>
              <a:rPr lang="en-US" sz="2000" dirty="0" smtClean="0"/>
              <a:t>Henry </a:t>
            </a:r>
            <a:r>
              <a:rPr lang="en-US" sz="2000" dirty="0"/>
              <a:t>Clay and John </a:t>
            </a:r>
            <a:r>
              <a:rPr lang="en-US" sz="2000" dirty="0" smtClean="0"/>
              <a:t>Calhoun</a:t>
            </a:r>
          </a:p>
          <a:p>
            <a:pPr lvl="1" eaLnBrk="1" hangingPunct="1">
              <a:lnSpc>
                <a:spcPct val="90000"/>
              </a:lnSpc>
              <a:defRPr/>
            </a:pPr>
            <a:r>
              <a:rPr lang="en-US" sz="2000" dirty="0" smtClean="0"/>
              <a:t>Saw </a:t>
            </a:r>
            <a:r>
              <a:rPr lang="en-US" sz="2000" dirty="0" err="1" smtClean="0"/>
              <a:t>impressment</a:t>
            </a:r>
            <a:r>
              <a:rPr lang="en-US" sz="2000" dirty="0" smtClean="0"/>
              <a:t> differently from Federalists</a:t>
            </a:r>
            <a:endParaRPr lang="en-US" sz="2000" dirty="0"/>
          </a:p>
          <a:p>
            <a:pPr lvl="1" eaLnBrk="1" hangingPunct="1">
              <a:lnSpc>
                <a:spcPct val="90000"/>
              </a:lnSpc>
              <a:defRPr/>
            </a:pPr>
            <a:r>
              <a:rPr lang="en-US" sz="2000" dirty="0" smtClean="0"/>
              <a:t>Problems with Native Americans. Desire </a:t>
            </a:r>
            <a:r>
              <a:rPr lang="en-US" sz="2000" dirty="0"/>
              <a:t>for Canada and </a:t>
            </a:r>
            <a:r>
              <a:rPr lang="en-US" sz="2000" dirty="0" smtClean="0"/>
              <a:t>Florida to weaken Native Americans</a:t>
            </a:r>
          </a:p>
          <a:p>
            <a:pPr lvl="1" eaLnBrk="1" hangingPunct="1">
              <a:lnSpc>
                <a:spcPct val="90000"/>
              </a:lnSpc>
              <a:defRPr/>
            </a:pPr>
            <a:r>
              <a:rPr lang="en-US" sz="2400" dirty="0" smtClean="0"/>
              <a:t>“</a:t>
            </a:r>
            <a:r>
              <a:rPr lang="en-US" sz="2400" dirty="0"/>
              <a:t>On to Canada”</a:t>
            </a:r>
          </a:p>
          <a:p>
            <a:pPr lvl="1" eaLnBrk="1" hangingPunct="1">
              <a:lnSpc>
                <a:spcPct val="90000"/>
              </a:lnSpc>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381000"/>
            <a:ext cx="7848600" cy="685800"/>
          </a:xfrm>
        </p:spPr>
        <p:txBody>
          <a:bodyPr>
            <a:normAutofit fontScale="90000"/>
          </a:bodyPr>
          <a:lstStyle/>
          <a:p>
            <a:pPr algn="l" eaLnBrk="1" hangingPunct="1">
              <a:defRPr/>
            </a:pPr>
            <a:r>
              <a:rPr lang="en-US" sz="2000"/>
              <a:t>But was it the shipping rights of neutrals that led to the Declaration of War in 1812?</a:t>
            </a:r>
            <a:endParaRPr lang="en-US" sz="4000"/>
          </a:p>
        </p:txBody>
      </p:sp>
      <p:graphicFrame>
        <p:nvGraphicFramePr>
          <p:cNvPr id="2050" name="Object 7"/>
          <p:cNvGraphicFramePr>
            <a:graphicFrameLocks noGrp="1" noChangeAspect="1"/>
          </p:cNvGraphicFramePr>
          <p:nvPr>
            <p:ph idx="1"/>
          </p:nvPr>
        </p:nvGraphicFramePr>
        <p:xfrm>
          <a:off x="1219200" y="1111250"/>
          <a:ext cx="6400800" cy="5746750"/>
        </p:xfrm>
        <a:graphic>
          <a:graphicData uri="http://schemas.openxmlformats.org/presentationml/2006/ole">
            <mc:AlternateContent xmlns:mc="http://schemas.openxmlformats.org/markup-compatibility/2006">
              <mc:Choice xmlns:v="urn:schemas-microsoft-com:vml" Requires="v">
                <p:oleObj spid="_x0000_s1032" name="Document" r:id="rId4" imgW="5632255" imgH="4144592" progId="Word.Document.8">
                  <p:embed/>
                </p:oleObj>
              </mc:Choice>
              <mc:Fallback>
                <p:oleObj name="Document" r:id="rId4" imgW="5632255" imgH="4144592" progId="Word.Documen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111250"/>
                        <a:ext cx="6400800" cy="574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algn="l" eaLnBrk="1" hangingPunct="1">
              <a:defRPr/>
            </a:pPr>
            <a:r>
              <a:rPr lang="en-US" dirty="0" smtClean="0"/>
              <a:t>1800 – A Divided Nation!!!</a:t>
            </a:r>
            <a:br>
              <a:rPr lang="en-US" dirty="0" smtClean="0"/>
            </a:br>
            <a:r>
              <a:rPr lang="en-US" sz="2200" dirty="0" smtClean="0"/>
              <a:t>The first contest between two organized parties – first time congressional caucuses chose candidates before selection of electors</a:t>
            </a:r>
            <a:br>
              <a:rPr lang="en-US" sz="2200" dirty="0" smtClean="0"/>
            </a:br>
            <a:endParaRPr lang="en-US" sz="2200" dirty="0"/>
          </a:p>
        </p:txBody>
      </p:sp>
      <p:sp>
        <p:nvSpPr>
          <p:cNvPr id="83971" name="Rectangle 3"/>
          <p:cNvSpPr>
            <a:spLocks noGrp="1" noChangeArrowheads="1"/>
          </p:cNvSpPr>
          <p:nvPr>
            <p:ph type="body" idx="1"/>
          </p:nvPr>
        </p:nvSpPr>
        <p:spPr/>
        <p:txBody>
          <a:bodyPr/>
          <a:lstStyle/>
          <a:p>
            <a:pPr eaLnBrk="1" hangingPunct="1">
              <a:defRPr/>
            </a:pPr>
            <a:endParaRPr lang="en-US"/>
          </a:p>
        </p:txBody>
      </p:sp>
      <p:pic>
        <p:nvPicPr>
          <p:cNvPr id="47108" name="Picture 5" descr="400px-ElectoralCollege1800-Large"/>
          <p:cNvPicPr>
            <a:picLocks noChangeAspect="1" noChangeArrowheads="1"/>
          </p:cNvPicPr>
          <p:nvPr/>
        </p:nvPicPr>
        <p:blipFill>
          <a:blip r:embed="rId2" cstate="print"/>
          <a:srcRect/>
          <a:stretch>
            <a:fillRect/>
          </a:stretch>
        </p:blipFill>
        <p:spPr bwMode="auto">
          <a:xfrm>
            <a:off x="3119438" y="2057400"/>
            <a:ext cx="5033962" cy="474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US" smtClean="0"/>
              <a:t>The Results of the War</a:t>
            </a:r>
          </a:p>
        </p:txBody>
      </p:sp>
      <p:sp>
        <p:nvSpPr>
          <p:cNvPr id="6147" name="Rectangle 3"/>
          <p:cNvSpPr>
            <a:spLocks noGrp="1" noChangeArrowheads="1"/>
          </p:cNvSpPr>
          <p:nvPr>
            <p:ph sz="half" idx="1"/>
          </p:nvPr>
        </p:nvSpPr>
        <p:spPr>
          <a:xfrm>
            <a:off x="152400" y="1600200"/>
            <a:ext cx="4038600" cy="4525963"/>
          </a:xfrm>
        </p:spPr>
        <p:txBody>
          <a:bodyPr>
            <a:normAutofit fontScale="70000" lnSpcReduction="20000"/>
          </a:bodyPr>
          <a:lstStyle/>
          <a:p>
            <a:pPr eaLnBrk="1" hangingPunct="1">
              <a:defRPr/>
            </a:pPr>
            <a:r>
              <a:rPr lang="en-US" sz="2800" dirty="0" smtClean="0"/>
              <a:t>For the most part the war did not go well. </a:t>
            </a:r>
          </a:p>
          <a:p>
            <a:pPr lvl="1" eaLnBrk="1" hangingPunct="1">
              <a:defRPr/>
            </a:pPr>
            <a:r>
              <a:rPr lang="en-US" sz="2400" dirty="0" smtClean="0"/>
              <a:t>Little enthusiasm for the war – few volunteer troops. Lack of support in NE</a:t>
            </a:r>
          </a:p>
          <a:p>
            <a:pPr lvl="1" eaLnBrk="1" hangingPunct="1">
              <a:defRPr/>
            </a:pPr>
            <a:r>
              <a:rPr lang="en-US" sz="2400" dirty="0" smtClean="0"/>
              <a:t>A nation unprepared – no bank, limited tax revenues, fleet building halted</a:t>
            </a:r>
          </a:p>
          <a:p>
            <a:pPr lvl="1" eaLnBrk="1" hangingPunct="1">
              <a:defRPr/>
            </a:pPr>
            <a:r>
              <a:rPr lang="en-US" sz="2400" dirty="0" smtClean="0"/>
              <a:t>The capital was burned and only a stirring defense of Baltimore saved the city</a:t>
            </a:r>
          </a:p>
          <a:p>
            <a:pPr lvl="1" eaLnBrk="1" hangingPunct="1">
              <a:defRPr/>
            </a:pPr>
            <a:r>
              <a:rPr lang="en-US" sz="2400" dirty="0" smtClean="0"/>
              <a:t>Jackson did defeat Creek and Cherokee  at Horseshoe Bend </a:t>
            </a:r>
          </a:p>
          <a:p>
            <a:pPr lvl="1" eaLnBrk="1" hangingPunct="1">
              <a:defRPr/>
            </a:pPr>
            <a:r>
              <a:rPr lang="en-US" sz="2400" dirty="0" smtClean="0"/>
              <a:t>Treaty of Ghent (1815) – “status quo ante- bellum”  no land transfers, no mention of impressments</a:t>
            </a:r>
          </a:p>
          <a:p>
            <a:pPr lvl="2">
              <a:defRPr/>
            </a:pPr>
            <a:r>
              <a:rPr lang="en-US" sz="2000" dirty="0" smtClean="0"/>
              <a:t>Britain still fearful of France on the continent wanted to conserve </a:t>
            </a:r>
            <a:r>
              <a:rPr lang="en-US" sz="2000" dirty="0" err="1" smtClean="0"/>
              <a:t>rsources</a:t>
            </a:r>
            <a:endParaRPr lang="en-US" sz="2000" dirty="0" smtClean="0"/>
          </a:p>
        </p:txBody>
      </p:sp>
      <p:sp>
        <p:nvSpPr>
          <p:cNvPr id="4" name="Content Placeholder 3"/>
          <p:cNvSpPr>
            <a:spLocks noGrp="1"/>
          </p:cNvSpPr>
          <p:nvPr>
            <p:ph sz="half" idx="2"/>
          </p:nvPr>
        </p:nvSpPr>
        <p:spPr/>
        <p:txBody>
          <a:bodyPr>
            <a:normAutofit fontScale="70000" lnSpcReduction="20000"/>
          </a:bodyPr>
          <a:lstStyle/>
          <a:p>
            <a:endParaRPr lang="en-US"/>
          </a:p>
        </p:txBody>
      </p:sp>
      <p:pic>
        <p:nvPicPr>
          <p:cNvPr id="67586" name="Picture 2" descr="http://www.thomasschoenberger.com/blog/wp-content/uploads/2013/01/5-washington-burning-1814-granger.jpg"/>
          <p:cNvPicPr>
            <a:picLocks noChangeAspect="1" noChangeArrowheads="1"/>
          </p:cNvPicPr>
          <p:nvPr/>
        </p:nvPicPr>
        <p:blipFill>
          <a:blip r:embed="rId2" cstate="print"/>
          <a:srcRect/>
          <a:stretch>
            <a:fillRect/>
          </a:stretch>
        </p:blipFill>
        <p:spPr bwMode="auto">
          <a:xfrm>
            <a:off x="4114800" y="3297978"/>
            <a:ext cx="5295900" cy="356002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0" y="381000"/>
            <a:ext cx="3505200" cy="5745163"/>
          </a:xfrm>
        </p:spPr>
        <p:txBody>
          <a:bodyPr>
            <a:normAutofit/>
          </a:bodyPr>
          <a:lstStyle/>
          <a:p>
            <a:pPr>
              <a:defRPr/>
            </a:pPr>
            <a:r>
              <a:rPr lang="en-US" dirty="0" smtClean="0"/>
              <a:t>Hartford Convention (January, 1915) – sectionalism!</a:t>
            </a:r>
          </a:p>
          <a:p>
            <a:pPr lvl="1">
              <a:defRPr/>
            </a:pPr>
            <a:r>
              <a:rPr lang="en-US" dirty="0" smtClean="0"/>
              <a:t>Meeting of federalists to propose constitutional amendments</a:t>
            </a:r>
          </a:p>
          <a:p>
            <a:pPr lvl="2">
              <a:defRPr/>
            </a:pPr>
            <a:r>
              <a:rPr lang="en-US" dirty="0" smtClean="0"/>
              <a:t>2/3 vote in Congress necessary for war, admission of new states, embargoes</a:t>
            </a:r>
          </a:p>
          <a:p>
            <a:pPr lvl="2">
              <a:defRPr/>
            </a:pPr>
            <a:r>
              <a:rPr lang="en-US" dirty="0" smtClean="0"/>
              <a:t>No two successive presidents from the same state</a:t>
            </a:r>
            <a:endParaRPr lang="en-US" dirty="0"/>
          </a:p>
        </p:txBody>
      </p:sp>
      <p:sp>
        <p:nvSpPr>
          <p:cNvPr id="5" name="Content Placeholder 4"/>
          <p:cNvSpPr>
            <a:spLocks noGrp="1"/>
          </p:cNvSpPr>
          <p:nvPr>
            <p:ph sz="half" idx="2"/>
          </p:nvPr>
        </p:nvSpPr>
        <p:spPr/>
        <p:txBody>
          <a:bodyPr>
            <a:normAutofit/>
          </a:bodyPr>
          <a:lstStyle/>
          <a:p>
            <a:endParaRPr lang="en-US"/>
          </a:p>
        </p:txBody>
      </p:sp>
      <p:pic>
        <p:nvPicPr>
          <p:cNvPr id="66562" name="Picture 2" descr="http://www.1st-art-gallery.com/thumbnail/132243/1/The-Hartford-Convention,-Or-$27leap-No-Leap$27,-Feburary-1815.jpg"/>
          <p:cNvPicPr>
            <a:picLocks noChangeAspect="1" noChangeArrowheads="1"/>
          </p:cNvPicPr>
          <p:nvPr/>
        </p:nvPicPr>
        <p:blipFill>
          <a:blip r:embed="rId2" cstate="print"/>
          <a:srcRect/>
          <a:stretch>
            <a:fillRect/>
          </a:stretch>
        </p:blipFill>
        <p:spPr bwMode="auto">
          <a:xfrm>
            <a:off x="3429000" y="2057400"/>
            <a:ext cx="5715000" cy="416242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Understand!!!! – nationalism and democracy reinforced. </a:t>
            </a:r>
            <a:endParaRPr lang="en-US" dirty="0"/>
          </a:p>
        </p:txBody>
      </p:sp>
      <p:sp>
        <p:nvSpPr>
          <p:cNvPr id="3" name="Content Placeholder 2"/>
          <p:cNvSpPr>
            <a:spLocks noGrp="1"/>
          </p:cNvSpPr>
          <p:nvPr>
            <p:ph idx="1"/>
          </p:nvPr>
        </p:nvSpPr>
        <p:spPr/>
        <p:txBody>
          <a:bodyPr/>
          <a:lstStyle/>
          <a:p>
            <a:pPr>
              <a:defRPr/>
            </a:pPr>
            <a:r>
              <a:rPr lang="en-US" dirty="0" smtClean="0"/>
              <a:t>Battle of New Orleans (post Ghent) Jackson,  with militia, pirates, volunteers, defeated English (2000 casualties to 20)</a:t>
            </a:r>
          </a:p>
          <a:p>
            <a:pPr lvl="1">
              <a:defRPr/>
            </a:pPr>
            <a:r>
              <a:rPr lang="en-US" dirty="0" smtClean="0"/>
              <a:t>American </a:t>
            </a:r>
            <a:r>
              <a:rPr lang="en-US" dirty="0" err="1" smtClean="0"/>
              <a:t>exceptionalism</a:t>
            </a:r>
            <a:r>
              <a:rPr lang="en-US" dirty="0" smtClean="0"/>
              <a:t> – </a:t>
            </a:r>
            <a:r>
              <a:rPr lang="en-US" dirty="0" err="1" smtClean="0"/>
              <a:t>democracracy</a:t>
            </a:r>
            <a:r>
              <a:rPr lang="en-US" dirty="0" smtClean="0"/>
              <a:t> overcame Old Europe!</a:t>
            </a:r>
          </a:p>
          <a:p>
            <a:pPr lvl="1">
              <a:defRPr/>
            </a:pPr>
            <a:r>
              <a:rPr lang="en-US" dirty="0" smtClean="0"/>
              <a:t>Jackson – a NEW HERO!</a:t>
            </a:r>
            <a:endParaRPr lang="en-US" dirty="0"/>
          </a:p>
        </p:txBody>
      </p:sp>
      <p:pic>
        <p:nvPicPr>
          <p:cNvPr id="65540" name="Picture 2" descr="http://faculty.umf.maine.edu/~walters/web%20233/battle%20of%20new%20orleans.jpg"/>
          <p:cNvPicPr>
            <a:picLocks noChangeAspect="1" noChangeArrowheads="1"/>
          </p:cNvPicPr>
          <p:nvPr/>
        </p:nvPicPr>
        <p:blipFill>
          <a:blip r:embed="rId2" cstate="print"/>
          <a:srcRect/>
          <a:stretch>
            <a:fillRect/>
          </a:stretch>
        </p:blipFill>
        <p:spPr bwMode="auto">
          <a:xfrm>
            <a:off x="4657725" y="3695700"/>
            <a:ext cx="4486275" cy="316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eaLnBrk="1" hangingPunct="1">
              <a:defRPr/>
            </a:pPr>
            <a:endParaRPr lang="en-US" smtClean="0"/>
          </a:p>
        </p:txBody>
      </p:sp>
      <p:pic>
        <p:nvPicPr>
          <p:cNvPr id="67587" name="Picture 4" descr="Battle of New Orleans"/>
          <p:cNvPicPr>
            <a:picLocks noGrp="1" noChangeAspect="1" noChangeArrowheads="1"/>
          </p:cNvPicPr>
          <p:nvPr>
            <p:ph type="body" idx="1"/>
          </p:nvPr>
        </p:nvPicPr>
        <p:blipFill>
          <a:blip r:embed="rId2" cstate="print"/>
          <a:srcRect/>
          <a:stretch>
            <a:fillRect/>
          </a:stretch>
        </p:blipFill>
        <p:spPr>
          <a:xfrm>
            <a:off x="0" y="395288"/>
            <a:ext cx="9144000" cy="64135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endParaRPr lang="en-US" dirty="0" smtClean="0"/>
          </a:p>
        </p:txBody>
      </p:sp>
      <p:pic>
        <p:nvPicPr>
          <p:cNvPr id="66563" name="Picture 4" descr="article_012508_ch2"/>
          <p:cNvPicPr>
            <a:picLocks noGrp="1" noChangeAspect="1" noChangeArrowheads="1"/>
          </p:cNvPicPr>
          <p:nvPr>
            <p:ph type="body" idx="1"/>
          </p:nvPr>
        </p:nvPicPr>
        <p:blipFill>
          <a:blip r:embed="rId2" cstate="print"/>
          <a:srcRect/>
          <a:stretch>
            <a:fillRect/>
          </a:stretch>
        </p:blipFill>
        <p:spPr>
          <a:xfrm>
            <a:off x="914400" y="1362075"/>
            <a:ext cx="7620000" cy="5495925"/>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5410200" cy="1143000"/>
          </a:xfrm>
        </p:spPr>
        <p:txBody>
          <a:bodyPr>
            <a:normAutofit fontScale="90000"/>
          </a:bodyPr>
          <a:lstStyle/>
          <a:p>
            <a:pPr>
              <a:defRPr/>
            </a:pPr>
            <a:r>
              <a:rPr lang="en-US" sz="2800" smtClean="0">
                <a:solidFill>
                  <a:srgbClr val="FF0000"/>
                </a:solidFill>
              </a:rPr>
              <a:t>Warm up: copy this slide</a:t>
            </a:r>
            <a:r>
              <a:rPr lang="en-US" smtClean="0"/>
              <a:t/>
            </a:r>
            <a:br>
              <a:rPr lang="en-US" smtClean="0"/>
            </a:br>
            <a:r>
              <a:rPr lang="en-US" smtClean="0"/>
              <a:t>Cultural Nationalism </a:t>
            </a:r>
          </a:p>
        </p:txBody>
      </p:sp>
      <p:sp>
        <p:nvSpPr>
          <p:cNvPr id="28675" name="Content Placeholder 2"/>
          <p:cNvSpPr>
            <a:spLocks noGrp="1"/>
          </p:cNvSpPr>
          <p:nvPr>
            <p:ph sz="half" idx="1"/>
          </p:nvPr>
        </p:nvSpPr>
        <p:spPr>
          <a:xfrm>
            <a:off x="457200" y="1219200"/>
            <a:ext cx="2514600" cy="5410200"/>
          </a:xfrm>
        </p:spPr>
        <p:txBody>
          <a:bodyPr/>
          <a:lstStyle/>
          <a:p>
            <a:pPr>
              <a:defRPr/>
            </a:pPr>
            <a:r>
              <a:rPr lang="en-US" sz="1800" dirty="0" smtClean="0"/>
              <a:t>Literature: </a:t>
            </a:r>
          </a:p>
          <a:p>
            <a:pPr lvl="1">
              <a:defRPr/>
            </a:pPr>
            <a:r>
              <a:rPr lang="en-US" sz="1800" dirty="0" smtClean="0"/>
              <a:t>James </a:t>
            </a:r>
            <a:r>
              <a:rPr lang="en-US" sz="1800" dirty="0" err="1" smtClean="0"/>
              <a:t>Fenimore</a:t>
            </a:r>
            <a:r>
              <a:rPr lang="en-US" sz="1800" dirty="0" smtClean="0"/>
              <a:t> Cooper – Last of the Mohicans</a:t>
            </a:r>
          </a:p>
          <a:p>
            <a:pPr lvl="3">
              <a:defRPr/>
            </a:pPr>
            <a:r>
              <a:rPr lang="en-US" dirty="0" smtClean="0"/>
              <a:t>American themes and Heroes</a:t>
            </a:r>
          </a:p>
          <a:p>
            <a:pPr>
              <a:defRPr/>
            </a:pPr>
            <a:r>
              <a:rPr lang="en-US" sz="1800" dirty="0" smtClean="0"/>
              <a:t>Art – Hudson River School</a:t>
            </a:r>
          </a:p>
          <a:p>
            <a:pPr lvl="1">
              <a:defRPr/>
            </a:pPr>
            <a:r>
              <a:rPr lang="en-US" sz="1800" dirty="0" smtClean="0"/>
              <a:t>Durant</a:t>
            </a:r>
          </a:p>
          <a:p>
            <a:pPr lvl="1">
              <a:defRPr/>
            </a:pPr>
            <a:r>
              <a:rPr lang="en-US" sz="1800" dirty="0" smtClean="0"/>
              <a:t>Church</a:t>
            </a:r>
          </a:p>
          <a:p>
            <a:pPr lvl="1">
              <a:defRPr/>
            </a:pPr>
            <a:endParaRPr lang="en-US" sz="1800" dirty="0" smtClean="0"/>
          </a:p>
          <a:p>
            <a:pPr>
              <a:defRPr/>
            </a:pPr>
            <a:endParaRPr lang="en-US" sz="1800" dirty="0" smtClean="0"/>
          </a:p>
        </p:txBody>
      </p:sp>
      <p:sp>
        <p:nvSpPr>
          <p:cNvPr id="28676" name="Content Placeholder 3"/>
          <p:cNvSpPr>
            <a:spLocks noGrp="1"/>
          </p:cNvSpPr>
          <p:nvPr>
            <p:ph sz="half" idx="2"/>
          </p:nvPr>
        </p:nvSpPr>
        <p:spPr/>
        <p:txBody>
          <a:bodyPr/>
          <a:lstStyle/>
          <a:p>
            <a:pPr>
              <a:defRPr/>
            </a:pPr>
            <a:endParaRPr lang="en-US" smtClean="0"/>
          </a:p>
        </p:txBody>
      </p:sp>
      <p:pic>
        <p:nvPicPr>
          <p:cNvPr id="69637" name="Picture 2" descr="http://streamlineartvideo.com/wp-content/uploads/siteimages/John_Kensett_Mount_Washington.jpg"/>
          <p:cNvPicPr>
            <a:picLocks noChangeAspect="1" noChangeArrowheads="1"/>
          </p:cNvPicPr>
          <p:nvPr/>
        </p:nvPicPr>
        <p:blipFill>
          <a:blip r:embed="rId2" cstate="print"/>
          <a:srcRect/>
          <a:stretch>
            <a:fillRect/>
          </a:stretch>
        </p:blipFill>
        <p:spPr bwMode="auto">
          <a:xfrm>
            <a:off x="3200400" y="2895600"/>
            <a:ext cx="5715000" cy="3790950"/>
          </a:xfrm>
          <a:prstGeom prst="rect">
            <a:avLst/>
          </a:prstGeom>
          <a:noFill/>
          <a:ln w="9525">
            <a:noFill/>
            <a:miter lim="800000"/>
            <a:headEnd/>
            <a:tailEnd/>
          </a:ln>
        </p:spPr>
      </p:pic>
      <p:pic>
        <p:nvPicPr>
          <p:cNvPr id="69638" name="Picture 4" descr="http://home.sprynet.com/~bdsalern/kindred.gif"/>
          <p:cNvPicPr>
            <a:picLocks noChangeAspect="1" noChangeArrowheads="1"/>
          </p:cNvPicPr>
          <p:nvPr/>
        </p:nvPicPr>
        <p:blipFill>
          <a:blip r:embed="rId3" cstate="print"/>
          <a:srcRect/>
          <a:stretch>
            <a:fillRect/>
          </a:stretch>
        </p:blipFill>
        <p:spPr bwMode="auto">
          <a:xfrm>
            <a:off x="6858000" y="0"/>
            <a:ext cx="187642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algn="l" eaLnBrk="1" hangingPunct="1">
              <a:defRPr/>
            </a:pPr>
            <a:r>
              <a:rPr lang="en-US" sz="2400" smtClean="0"/>
              <a:t>A new sense of nationalism (feeling of national identity and unity) replaced sectionalism and party loyalties</a:t>
            </a:r>
          </a:p>
        </p:txBody>
      </p:sp>
      <p:sp>
        <p:nvSpPr>
          <p:cNvPr id="29699" name="Rectangle 3"/>
          <p:cNvSpPr>
            <a:spLocks noGrp="1" noChangeArrowheads="1"/>
          </p:cNvSpPr>
          <p:nvPr>
            <p:ph idx="1"/>
          </p:nvPr>
        </p:nvSpPr>
        <p:spPr/>
        <p:txBody>
          <a:bodyPr/>
          <a:lstStyle/>
          <a:p>
            <a:pPr eaLnBrk="1" hangingPunct="1">
              <a:defRPr/>
            </a:pPr>
            <a:r>
              <a:rPr lang="en-US" smtClean="0"/>
              <a:t>Federalist party, discredited, disappeared</a:t>
            </a:r>
            <a:r>
              <a:rPr lang="en-US" smtClean="0">
                <a:sym typeface="Wingdings" pitchFamily="2" charset="2"/>
              </a:rPr>
              <a:t> Era of Good Feelings</a:t>
            </a:r>
          </a:p>
          <a:p>
            <a:pPr lvl="1" eaLnBrk="1" hangingPunct="1">
              <a:defRPr/>
            </a:pPr>
            <a:r>
              <a:rPr lang="en-US" smtClean="0">
                <a:sym typeface="Wingdings" pitchFamily="2" charset="2"/>
              </a:rPr>
              <a:t>Intra party strife (quids =radical republicans) </a:t>
            </a:r>
          </a:p>
        </p:txBody>
      </p:sp>
      <p:pic>
        <p:nvPicPr>
          <p:cNvPr id="70660" name="Picture 5" descr="350px-ElectoralCollege1820-Large"/>
          <p:cNvPicPr>
            <a:picLocks noChangeAspect="1" noChangeArrowheads="1"/>
          </p:cNvPicPr>
          <p:nvPr/>
        </p:nvPicPr>
        <p:blipFill>
          <a:blip r:embed="rId2" cstate="print"/>
          <a:srcRect/>
          <a:stretch>
            <a:fillRect/>
          </a:stretch>
        </p:blipFill>
        <p:spPr bwMode="auto">
          <a:xfrm>
            <a:off x="762000" y="3625850"/>
            <a:ext cx="4419600" cy="323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endParaRPr lang="en-US" smtClean="0"/>
          </a:p>
        </p:txBody>
      </p:sp>
      <p:sp>
        <p:nvSpPr>
          <p:cNvPr id="3075" name="Rectangle 3"/>
          <p:cNvSpPr>
            <a:spLocks noGrp="1" noChangeArrowheads="1"/>
          </p:cNvSpPr>
          <p:nvPr>
            <p:ph type="body" idx="1"/>
          </p:nvPr>
        </p:nvSpPr>
        <p:spPr/>
        <p:txBody>
          <a:bodyPr/>
          <a:lstStyle/>
          <a:p>
            <a:pPr eaLnBrk="1" hangingPunct="1">
              <a:defRPr/>
            </a:pPr>
            <a:endParaRPr lang="en-US" smtClean="0"/>
          </a:p>
        </p:txBody>
      </p:sp>
      <p:pic>
        <p:nvPicPr>
          <p:cNvPr id="68612" name="Picture 5" descr="1015-Hartford%20Conv"/>
          <p:cNvPicPr>
            <a:picLocks noChangeAspect="1" noChangeArrowheads="1"/>
          </p:cNvPicPr>
          <p:nvPr/>
        </p:nvPicPr>
        <p:blipFill>
          <a:blip r:embed="rId2" cstate="print"/>
          <a:srcRect/>
          <a:stretch>
            <a:fillRect/>
          </a:stretch>
        </p:blipFill>
        <p:spPr bwMode="auto">
          <a:xfrm>
            <a:off x="457200" y="1016000"/>
            <a:ext cx="8382000"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Rot="1" noChangeArrowheads="1"/>
          </p:cNvSpPr>
          <p:nvPr>
            <p:ph type="title"/>
          </p:nvPr>
        </p:nvSpPr>
        <p:spPr/>
        <p:txBody>
          <a:bodyPr/>
          <a:lstStyle/>
          <a:p>
            <a:pPr eaLnBrk="1" hangingPunct="1">
              <a:defRPr/>
            </a:pPr>
            <a:endParaRPr lang="en-US" smtClean="0"/>
          </a:p>
        </p:txBody>
      </p:sp>
      <p:sp>
        <p:nvSpPr>
          <p:cNvPr id="15363" name="Rectangle 3"/>
          <p:cNvSpPr>
            <a:spLocks noGrp="1" noChangeArrowheads="1"/>
          </p:cNvSpPr>
          <p:nvPr>
            <p:ph type="body" sz="half" idx="1"/>
          </p:nvPr>
        </p:nvSpPr>
        <p:spPr>
          <a:xfrm>
            <a:off x="0" y="457200"/>
            <a:ext cx="4724400" cy="6400800"/>
          </a:xfrm>
        </p:spPr>
        <p:txBody>
          <a:bodyPr/>
          <a:lstStyle/>
          <a:p>
            <a:pPr eaLnBrk="1" hangingPunct="1">
              <a:defRPr/>
            </a:pPr>
            <a:r>
              <a:rPr lang="en-US" sz="2400" smtClean="0">
                <a:sym typeface="Wingdings" pitchFamily="2" charset="2"/>
              </a:rPr>
              <a:t>Federalist ideas reborn in Republican Party (republicans become nationalists!)</a:t>
            </a:r>
          </a:p>
          <a:p>
            <a:pPr lvl="1" eaLnBrk="1" hangingPunct="1">
              <a:defRPr/>
            </a:pPr>
            <a:r>
              <a:rPr lang="en-US" sz="2000" smtClean="0"/>
              <a:t>Madison in 1815 called for expansion of navy and army, a protective tariff, a new national bank and internal improvements</a:t>
            </a:r>
          </a:p>
          <a:p>
            <a:pPr lvl="1" eaLnBrk="1" hangingPunct="1">
              <a:defRPr/>
            </a:pPr>
            <a:r>
              <a:rPr lang="en-US" sz="2000" smtClean="0"/>
              <a:t>Clay called his plan for national bank, tariffs and internal improvements  the American System – government support for economic growth</a:t>
            </a:r>
          </a:p>
          <a:p>
            <a:pPr lvl="2" eaLnBrk="1" hangingPunct="1">
              <a:defRPr/>
            </a:pPr>
            <a:r>
              <a:rPr lang="en-US" sz="1800" smtClean="0"/>
              <a:t>Elements of plan support each other</a:t>
            </a:r>
          </a:p>
          <a:p>
            <a:pPr lvl="2" eaLnBrk="1" hangingPunct="1">
              <a:defRPr/>
            </a:pPr>
            <a:r>
              <a:rPr lang="en-US" sz="1800" smtClean="0"/>
              <a:t>Reflected and promoted market economy</a:t>
            </a:r>
          </a:p>
          <a:p>
            <a:pPr lvl="2" eaLnBrk="1" hangingPunct="1">
              <a:defRPr/>
            </a:pPr>
            <a:r>
              <a:rPr lang="en-US" sz="1800" smtClean="0"/>
              <a:t>Promote national unity</a:t>
            </a:r>
          </a:p>
          <a:p>
            <a:pPr lvl="3" eaLnBrk="1" hangingPunct="1">
              <a:defRPr/>
            </a:pPr>
            <a:r>
              <a:rPr lang="en-US" sz="1600" smtClean="0"/>
              <a:t>Role for each region: </a:t>
            </a:r>
          </a:p>
        </p:txBody>
      </p:sp>
      <p:sp>
        <p:nvSpPr>
          <p:cNvPr id="15365" name="Rectangle 5"/>
          <p:cNvSpPr>
            <a:spLocks noGrp="1" noChangeArrowheads="1"/>
          </p:cNvSpPr>
          <p:nvPr>
            <p:ph type="body" sz="half" idx="2"/>
          </p:nvPr>
        </p:nvSpPr>
        <p:spPr/>
        <p:txBody>
          <a:bodyPr/>
          <a:lstStyle/>
          <a:p>
            <a:pPr eaLnBrk="1" hangingPunct="1">
              <a:lnSpc>
                <a:spcPct val="80000"/>
              </a:lnSpc>
              <a:defRPr/>
            </a:pPr>
            <a:endParaRPr lang="en-US" sz="2400" smtClean="0"/>
          </a:p>
        </p:txBody>
      </p:sp>
      <p:pic>
        <p:nvPicPr>
          <p:cNvPr id="71685" name="Picture 7" descr="Image: Henry Clay Society"/>
          <p:cNvPicPr>
            <a:picLocks noChangeAspect="1" noChangeArrowheads="1"/>
          </p:cNvPicPr>
          <p:nvPr/>
        </p:nvPicPr>
        <p:blipFill>
          <a:blip r:embed="rId2" cstate="print"/>
          <a:srcRect/>
          <a:stretch>
            <a:fillRect/>
          </a:stretch>
        </p:blipFill>
        <p:spPr bwMode="auto">
          <a:xfrm>
            <a:off x="4949825" y="304800"/>
            <a:ext cx="4194175"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Rot="1" noChangeArrowheads="1"/>
          </p:cNvSpPr>
          <p:nvPr>
            <p:ph type="title"/>
          </p:nvPr>
        </p:nvSpPr>
        <p:spPr/>
        <p:txBody>
          <a:bodyPr/>
          <a:lstStyle/>
          <a:p>
            <a:pPr eaLnBrk="1" hangingPunct="1">
              <a:defRPr/>
            </a:pPr>
            <a:endParaRPr lang="en-US" smtClean="0"/>
          </a:p>
        </p:txBody>
      </p:sp>
      <p:sp>
        <p:nvSpPr>
          <p:cNvPr id="10243" name="Rectangle 3"/>
          <p:cNvSpPr>
            <a:spLocks noGrp="1" noChangeArrowheads="1"/>
          </p:cNvSpPr>
          <p:nvPr>
            <p:ph type="body" sz="half" idx="1"/>
          </p:nvPr>
        </p:nvSpPr>
        <p:spPr>
          <a:xfrm>
            <a:off x="0" y="0"/>
            <a:ext cx="4495800" cy="6858000"/>
          </a:xfrm>
        </p:spPr>
        <p:txBody>
          <a:bodyPr/>
          <a:lstStyle/>
          <a:p>
            <a:pPr eaLnBrk="1" hangingPunct="1">
              <a:defRPr/>
            </a:pPr>
            <a:r>
              <a:rPr lang="en-US" sz="2000" dirty="0" smtClean="0"/>
              <a:t>American Plan mostly passed</a:t>
            </a:r>
          </a:p>
          <a:p>
            <a:pPr lvl="1" eaLnBrk="1" hangingPunct="1">
              <a:defRPr/>
            </a:pPr>
            <a:r>
              <a:rPr lang="en-US" sz="2000" dirty="0" smtClean="0"/>
              <a:t>Tariff supported in all regions</a:t>
            </a:r>
          </a:p>
          <a:p>
            <a:pPr lvl="1" eaLnBrk="1" hangingPunct="1">
              <a:defRPr/>
            </a:pPr>
            <a:r>
              <a:rPr lang="en-US" sz="2000" dirty="0" smtClean="0"/>
              <a:t>A new national bank passed in 1816 , again chartered for 20 years</a:t>
            </a:r>
          </a:p>
          <a:p>
            <a:pPr lvl="1" eaLnBrk="1" hangingPunct="1">
              <a:defRPr/>
            </a:pPr>
            <a:r>
              <a:rPr lang="en-US" sz="2000" dirty="0" smtClean="0"/>
              <a:t>The national road was extended but Madison vetoed </a:t>
            </a:r>
            <a:r>
              <a:rPr lang="en-US" sz="2000" dirty="0" err="1" smtClean="0"/>
              <a:t>roadbuilding</a:t>
            </a:r>
            <a:r>
              <a:rPr lang="en-US" sz="2000" dirty="0" smtClean="0"/>
              <a:t> in states. States became builders of roads and canals</a:t>
            </a:r>
          </a:p>
          <a:p>
            <a:pPr lvl="1" eaLnBrk="1" hangingPunct="1">
              <a:defRPr/>
            </a:pPr>
            <a:r>
              <a:rPr lang="en-US" sz="2000" dirty="0" smtClean="0"/>
              <a:t>JQ Adams (P in 1824) even called for a national university</a:t>
            </a:r>
          </a:p>
        </p:txBody>
      </p:sp>
      <p:sp>
        <p:nvSpPr>
          <p:cNvPr id="10245" name="Rectangle 5"/>
          <p:cNvSpPr>
            <a:spLocks noGrp="1" noChangeArrowheads="1"/>
          </p:cNvSpPr>
          <p:nvPr>
            <p:ph type="body" sz="half" idx="2"/>
          </p:nvPr>
        </p:nvSpPr>
        <p:spPr/>
        <p:txBody>
          <a:bodyPr/>
          <a:lstStyle/>
          <a:p>
            <a:pPr eaLnBrk="1" hangingPunct="1">
              <a:defRPr/>
            </a:pPr>
            <a:endParaRPr lang="en-US" smtClean="0"/>
          </a:p>
        </p:txBody>
      </p:sp>
      <p:pic>
        <p:nvPicPr>
          <p:cNvPr id="72709" name="Picture 7" descr="ich09_11"/>
          <p:cNvPicPr>
            <a:picLocks noChangeAspect="1" noChangeArrowheads="1"/>
          </p:cNvPicPr>
          <p:nvPr/>
        </p:nvPicPr>
        <p:blipFill>
          <a:blip r:embed="rId2" cstate="print"/>
          <a:srcRect/>
          <a:stretch>
            <a:fillRect/>
          </a:stretch>
        </p:blipFill>
        <p:spPr bwMode="auto">
          <a:xfrm>
            <a:off x="4400550" y="3333750"/>
            <a:ext cx="4743450"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r>
              <a:rPr lang="en-US" dirty="0" smtClean="0"/>
              <a:t>Federalists argued,  a vote for Republicans was “for the tempestuous sea of anarchy and misrule”</a:t>
            </a:r>
          </a:p>
          <a:p>
            <a:r>
              <a:rPr lang="en-US" dirty="0" smtClean="0"/>
              <a:t>Jefferson seen incorrectly as an atheist</a:t>
            </a:r>
            <a:endParaRPr lang="en-US" dirty="0"/>
          </a:p>
        </p:txBody>
      </p:sp>
      <p:sp>
        <p:nvSpPr>
          <p:cNvPr id="6" name="Content Placeholder 5"/>
          <p:cNvSpPr>
            <a:spLocks noGrp="1"/>
          </p:cNvSpPr>
          <p:nvPr>
            <p:ph sz="half" idx="2"/>
          </p:nvPr>
        </p:nvSpPr>
        <p:spPr/>
        <p:txBody>
          <a:bodyPr/>
          <a:lstStyle/>
          <a:p>
            <a:r>
              <a:rPr lang="en-US" dirty="0" smtClean="0"/>
              <a:t>Democratic Republicans argued, the vote was for “peace or war, happiness or misery”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81000" y="152400"/>
            <a:ext cx="8229600" cy="685800"/>
          </a:xfrm>
        </p:spPr>
        <p:txBody>
          <a:bodyPr rtlCol="0">
            <a:normAutofit fontScale="90000"/>
          </a:bodyPr>
          <a:lstStyle/>
          <a:p>
            <a:pPr algn="l" eaLnBrk="1" fontAlgn="auto" hangingPunct="1">
              <a:spcAft>
                <a:spcPts val="0"/>
              </a:spcAft>
              <a:defRPr/>
            </a:pPr>
            <a:r>
              <a:rPr lang="en-US" sz="2400" smtClean="0"/>
              <a:t>Foreign Policy of Monroe (strong assist by JQ Adams) – proactive, nationalistic</a:t>
            </a:r>
          </a:p>
        </p:txBody>
      </p:sp>
      <p:sp>
        <p:nvSpPr>
          <p:cNvPr id="35843" name="Rectangle 7"/>
          <p:cNvSpPr>
            <a:spLocks noGrp="1" noChangeArrowheads="1"/>
          </p:cNvSpPr>
          <p:nvPr>
            <p:ph sz="half" idx="1"/>
          </p:nvPr>
        </p:nvSpPr>
        <p:spPr/>
        <p:txBody>
          <a:bodyPr/>
          <a:lstStyle/>
          <a:p>
            <a:pPr eaLnBrk="1" hangingPunct="1">
              <a:defRPr/>
            </a:pPr>
            <a:endParaRPr lang="en-US" sz="2800" smtClean="0"/>
          </a:p>
        </p:txBody>
      </p:sp>
      <p:sp>
        <p:nvSpPr>
          <p:cNvPr id="35844" name="Rectangle 3"/>
          <p:cNvSpPr>
            <a:spLocks noGrp="1" noChangeArrowheads="1"/>
          </p:cNvSpPr>
          <p:nvPr>
            <p:ph type="body" sz="half" idx="2"/>
          </p:nvPr>
        </p:nvSpPr>
        <p:spPr>
          <a:xfrm>
            <a:off x="457200" y="4495800"/>
            <a:ext cx="8229600" cy="2362200"/>
          </a:xfrm>
        </p:spPr>
        <p:txBody>
          <a:bodyPr/>
          <a:lstStyle/>
          <a:p>
            <a:pPr eaLnBrk="1" hangingPunct="1">
              <a:lnSpc>
                <a:spcPct val="90000"/>
              </a:lnSpc>
              <a:defRPr/>
            </a:pPr>
            <a:r>
              <a:rPr lang="en-US" sz="2000" smtClean="0"/>
              <a:t>Treaty of 1818: shared control of Oregon for 10 years, northern border of LA Purchase</a:t>
            </a:r>
          </a:p>
          <a:p>
            <a:pPr eaLnBrk="1" hangingPunct="1">
              <a:lnSpc>
                <a:spcPct val="90000"/>
              </a:lnSpc>
              <a:defRPr/>
            </a:pPr>
            <a:r>
              <a:rPr lang="en-US" sz="2000" smtClean="0"/>
              <a:t>Seizure of Florida. Adams Onis or Florida Acquisition Treaty (1819) </a:t>
            </a:r>
          </a:p>
          <a:p>
            <a:pPr lvl="1" eaLnBrk="1" hangingPunct="1">
              <a:lnSpc>
                <a:spcPct val="90000"/>
              </a:lnSpc>
              <a:defRPr/>
            </a:pPr>
            <a:r>
              <a:rPr lang="en-US" sz="1800" smtClean="0"/>
              <a:t>Jackson sent to FL to retake slaves and push back Seminoles.  Jackson seized Spanish forts and threatened to hang governor.  </a:t>
            </a:r>
          </a:p>
          <a:p>
            <a:pPr lvl="1" eaLnBrk="1" hangingPunct="1">
              <a:lnSpc>
                <a:spcPct val="90000"/>
              </a:lnSpc>
              <a:defRPr/>
            </a:pPr>
            <a:r>
              <a:rPr lang="en-US" sz="1800" smtClean="0"/>
              <a:t>Adams; FL derelict therefore it may be seized. Spain agreed – in return US gave up claims to Mexico</a:t>
            </a:r>
          </a:p>
        </p:txBody>
      </p:sp>
      <p:pic>
        <p:nvPicPr>
          <p:cNvPr id="75781" name="Picture 9" descr="mch09_06"/>
          <p:cNvPicPr>
            <a:picLocks noChangeAspect="1" noChangeArrowheads="1"/>
          </p:cNvPicPr>
          <p:nvPr/>
        </p:nvPicPr>
        <p:blipFill>
          <a:blip r:embed="rId2" cstate="print"/>
          <a:srcRect t="11850" b="8148"/>
          <a:stretch>
            <a:fillRect/>
          </a:stretch>
        </p:blipFill>
        <p:spPr bwMode="auto">
          <a:xfrm>
            <a:off x="1981200" y="704088"/>
            <a:ext cx="7162800" cy="3867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defRPr/>
            </a:pPr>
            <a:endParaRPr lang="en-US" smtClean="0"/>
          </a:p>
        </p:txBody>
      </p:sp>
      <p:sp>
        <p:nvSpPr>
          <p:cNvPr id="36867" name="Rectangle 3"/>
          <p:cNvSpPr>
            <a:spLocks noGrp="1" noChangeArrowheads="1"/>
          </p:cNvSpPr>
          <p:nvPr>
            <p:ph idx="1"/>
          </p:nvPr>
        </p:nvSpPr>
        <p:spPr/>
        <p:txBody>
          <a:bodyPr/>
          <a:lstStyle/>
          <a:p>
            <a:pPr eaLnBrk="1" hangingPunct="1">
              <a:defRPr/>
            </a:pPr>
            <a:r>
              <a:rPr lang="en-US" dirty="0" smtClean="0"/>
              <a:t>Monroe Doctrine (1823) – not a law!</a:t>
            </a:r>
          </a:p>
          <a:p>
            <a:pPr lvl="1" eaLnBrk="1" hangingPunct="1">
              <a:defRPr/>
            </a:pPr>
            <a:r>
              <a:rPr lang="en-US" dirty="0" smtClean="0"/>
              <a:t>US did not pass joint resolution with Britain, but knew Britain would support US</a:t>
            </a:r>
          </a:p>
          <a:p>
            <a:pPr lvl="2" eaLnBrk="1" hangingPunct="1">
              <a:defRPr/>
            </a:pPr>
            <a:r>
              <a:rPr lang="en-US" dirty="0" smtClean="0"/>
              <a:t>No new colonies or interventions in the Americas</a:t>
            </a:r>
          </a:p>
          <a:p>
            <a:pPr lvl="3">
              <a:defRPr/>
            </a:pPr>
            <a:r>
              <a:rPr lang="en-US" dirty="0" smtClean="0"/>
              <a:t>The US would protect its interests</a:t>
            </a:r>
          </a:p>
          <a:p>
            <a:pPr lvl="2" eaLnBrk="1" hangingPunct="1">
              <a:defRPr/>
            </a:pPr>
            <a:r>
              <a:rPr lang="en-US" dirty="0" smtClean="0"/>
              <a:t>US would not intervene in Europe</a:t>
            </a:r>
          </a:p>
          <a:p>
            <a:pPr lvl="2" eaLnBrk="1" hangingPunct="1">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rtlCol="0">
            <a:normAutofit fontScale="90000"/>
          </a:bodyPr>
          <a:lstStyle/>
          <a:p>
            <a:pPr eaLnBrk="1" fontAlgn="auto" hangingPunct="1">
              <a:spcAft>
                <a:spcPts val="0"/>
              </a:spcAft>
              <a:defRPr/>
            </a:pPr>
            <a:r>
              <a:rPr lang="en-US" sz="4000" smtClean="0"/>
              <a:t>Chief Justice Marshall </a:t>
            </a:r>
            <a:br>
              <a:rPr lang="en-US" sz="4000" smtClean="0"/>
            </a:br>
            <a:r>
              <a:rPr lang="en-US" sz="4000" smtClean="0"/>
              <a:t>Nationalism in the Courts</a:t>
            </a:r>
          </a:p>
        </p:txBody>
      </p:sp>
      <p:sp>
        <p:nvSpPr>
          <p:cNvPr id="33795" name="Rectangle 3"/>
          <p:cNvSpPr>
            <a:spLocks noGrp="1" noChangeArrowheads="1"/>
          </p:cNvSpPr>
          <p:nvPr>
            <p:ph sz="half" idx="1"/>
          </p:nvPr>
        </p:nvSpPr>
        <p:spPr/>
        <p:txBody>
          <a:bodyPr/>
          <a:lstStyle/>
          <a:p>
            <a:pPr eaLnBrk="1" hangingPunct="1">
              <a:defRPr/>
            </a:pPr>
            <a:r>
              <a:rPr lang="en-US" smtClean="0"/>
              <a:t>McCulloch v. Maryland (1819) </a:t>
            </a:r>
          </a:p>
          <a:p>
            <a:pPr lvl="1" eaLnBrk="1" hangingPunct="1">
              <a:defRPr/>
            </a:pPr>
            <a:r>
              <a:rPr lang="en-US" smtClean="0"/>
              <a:t>Supported idea of loose interpretation</a:t>
            </a:r>
          </a:p>
          <a:p>
            <a:pPr lvl="1" eaLnBrk="1" hangingPunct="1">
              <a:defRPr/>
            </a:pPr>
            <a:r>
              <a:rPr lang="en-US" smtClean="0"/>
              <a:t>Struck down state law. </a:t>
            </a:r>
          </a:p>
          <a:p>
            <a:pPr lvl="1" eaLnBrk="1" hangingPunct="1">
              <a:defRPr/>
            </a:pPr>
            <a:r>
              <a:rPr lang="en-US" smtClean="0"/>
              <a:t>The threat of a powerful central government</a:t>
            </a:r>
          </a:p>
        </p:txBody>
      </p:sp>
      <p:sp>
        <p:nvSpPr>
          <p:cNvPr id="33796" name="Rectangle 4"/>
          <p:cNvSpPr>
            <a:spLocks noGrp="1" noChangeArrowheads="1"/>
          </p:cNvSpPr>
          <p:nvPr>
            <p:ph sz="half" idx="2"/>
          </p:nvPr>
        </p:nvSpPr>
        <p:spPr/>
        <p:txBody>
          <a:bodyPr/>
          <a:lstStyle/>
          <a:p>
            <a:pPr eaLnBrk="1" hangingPunct="1">
              <a:defRPr/>
            </a:pPr>
            <a:r>
              <a:rPr lang="en-US" smtClean="0"/>
              <a:t>“the States have no power, by taxation or otherwise, to retard, impede, burden, or in any manner control, the operations of the constitutional laws enacted by Congress”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endParaRPr lang="en-US" smtClean="0"/>
          </a:p>
        </p:txBody>
      </p:sp>
      <p:sp>
        <p:nvSpPr>
          <p:cNvPr id="34819" name="Rectangle 3"/>
          <p:cNvSpPr>
            <a:spLocks noGrp="1" noChangeArrowheads="1"/>
          </p:cNvSpPr>
          <p:nvPr>
            <p:ph idx="1"/>
          </p:nvPr>
        </p:nvSpPr>
        <p:spPr/>
        <p:txBody>
          <a:bodyPr/>
          <a:lstStyle/>
          <a:p>
            <a:pPr eaLnBrk="1" hangingPunct="1">
              <a:defRPr/>
            </a:pPr>
            <a:r>
              <a:rPr lang="en-US" smtClean="0"/>
              <a:t>Cohens v. VA (1821) </a:t>
            </a:r>
          </a:p>
          <a:p>
            <a:pPr lvl="1" eaLnBrk="1" hangingPunct="1">
              <a:defRPr/>
            </a:pPr>
            <a:r>
              <a:rPr lang="en-US" smtClean="0"/>
              <a:t>The right of the SC to review decisions of state courts</a:t>
            </a:r>
          </a:p>
          <a:p>
            <a:pPr eaLnBrk="1" hangingPunct="1">
              <a:defRPr/>
            </a:pPr>
            <a:r>
              <a:rPr lang="en-US" smtClean="0"/>
              <a:t>Gibbons v. Ogden (1824)</a:t>
            </a:r>
          </a:p>
          <a:p>
            <a:pPr lvl="1" eaLnBrk="1" hangingPunct="1">
              <a:defRPr/>
            </a:pPr>
            <a:r>
              <a:rPr lang="en-US" smtClean="0"/>
              <a:t>Only federal government can regulate interstate trade</a:t>
            </a:r>
          </a:p>
          <a:p>
            <a:pPr eaLnBrk="1" hangingPunct="1">
              <a:defRPr/>
            </a:pPr>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78852" name="Picture 2" descr="http://www.yourhorse.co.uk/ImgGalleryTn/43/46343/8324_26689.jpg"/>
          <p:cNvPicPr>
            <a:picLocks noChangeAspect="1" noChangeArrowheads="1"/>
          </p:cNvPicPr>
          <p:nvPr/>
        </p:nvPicPr>
        <p:blipFill>
          <a:blip r:embed="rId2" cstate="print"/>
          <a:srcRect/>
          <a:stretch>
            <a:fillRect/>
          </a:stretch>
        </p:blipFill>
        <p:spPr bwMode="auto">
          <a:xfrm>
            <a:off x="685800" y="533400"/>
            <a:ext cx="7620000"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en-US" smtClean="0"/>
              <a:t>The issues</a:t>
            </a:r>
          </a:p>
        </p:txBody>
      </p:sp>
      <p:sp>
        <p:nvSpPr>
          <p:cNvPr id="38915" name="Rectangle 5"/>
          <p:cNvSpPr>
            <a:spLocks noGrp="1" noChangeArrowheads="1"/>
          </p:cNvSpPr>
          <p:nvPr>
            <p:ph sz="half" idx="1"/>
          </p:nvPr>
        </p:nvSpPr>
        <p:spPr/>
        <p:txBody>
          <a:bodyPr/>
          <a:lstStyle/>
          <a:p>
            <a:pPr eaLnBrk="1" hangingPunct="1">
              <a:defRPr/>
            </a:pPr>
            <a:endParaRPr lang="en-US" smtClean="0"/>
          </a:p>
        </p:txBody>
      </p:sp>
      <p:sp>
        <p:nvSpPr>
          <p:cNvPr id="38916" name="Rectangle 6"/>
          <p:cNvSpPr>
            <a:spLocks noGrp="1" noChangeArrowheads="1"/>
          </p:cNvSpPr>
          <p:nvPr>
            <p:ph sz="half" idx="2"/>
          </p:nvPr>
        </p:nvSpPr>
        <p:spPr/>
        <p:txBody>
          <a:bodyPr/>
          <a:lstStyle/>
          <a:p>
            <a:pPr eaLnBrk="1" hangingPunct="1">
              <a:defRPr/>
            </a:pPr>
            <a:endParaRPr lang="en-US" smtClean="0"/>
          </a:p>
        </p:txBody>
      </p:sp>
      <p:sp>
        <p:nvSpPr>
          <p:cNvPr id="38917" name="Rectangle 3"/>
          <p:cNvSpPr>
            <a:spLocks noGrp="1" noChangeArrowheads="1"/>
          </p:cNvSpPr>
          <p:nvPr>
            <p:ph type="body" idx="4294967295"/>
          </p:nvPr>
        </p:nvSpPr>
        <p:spPr>
          <a:xfrm>
            <a:off x="0" y="0"/>
            <a:ext cx="2895600" cy="6858000"/>
          </a:xfrm>
        </p:spPr>
        <p:txBody>
          <a:bodyPr>
            <a:normAutofit lnSpcReduction="10000"/>
          </a:bodyPr>
          <a:lstStyle/>
          <a:p>
            <a:pPr eaLnBrk="1" hangingPunct="1">
              <a:defRPr/>
            </a:pPr>
            <a:r>
              <a:rPr lang="en-US" smtClean="0"/>
              <a:t>First territory in LA: </a:t>
            </a:r>
          </a:p>
          <a:p>
            <a:pPr eaLnBrk="1" hangingPunct="1">
              <a:defRPr/>
            </a:pPr>
            <a:r>
              <a:rPr lang="en-US" smtClean="0"/>
              <a:t>Significance of Balance: </a:t>
            </a:r>
          </a:p>
          <a:p>
            <a:pPr eaLnBrk="1" hangingPunct="1">
              <a:defRPr/>
            </a:pPr>
            <a:r>
              <a:rPr lang="en-US" smtClean="0"/>
              <a:t>Precedents: </a:t>
            </a:r>
          </a:p>
          <a:p>
            <a:pPr eaLnBrk="1" hangingPunct="1">
              <a:defRPr/>
            </a:pPr>
            <a:r>
              <a:rPr lang="en-US" smtClean="0"/>
              <a:t>Petition for Statehood: </a:t>
            </a:r>
          </a:p>
          <a:p>
            <a:pPr eaLnBrk="1" hangingPunct="1">
              <a:defRPr/>
            </a:pPr>
            <a:r>
              <a:rPr lang="en-US" smtClean="0"/>
              <a:t>Tallmadge (1819): </a:t>
            </a:r>
          </a:p>
          <a:p>
            <a:pPr eaLnBrk="1" hangingPunct="1">
              <a:defRPr/>
            </a:pPr>
            <a:r>
              <a:rPr lang="en-US" smtClean="0"/>
              <a:t>The Responses: </a:t>
            </a:r>
          </a:p>
          <a:p>
            <a:pPr eaLnBrk="1" hangingPunct="1">
              <a:defRPr/>
            </a:pPr>
            <a:r>
              <a:rPr lang="en-US" smtClean="0"/>
              <a:t>The Compromise: </a:t>
            </a:r>
          </a:p>
        </p:txBody>
      </p:sp>
      <p:pic>
        <p:nvPicPr>
          <p:cNvPr id="79878" name="Picture 8" descr="mch09_07"/>
          <p:cNvPicPr>
            <a:picLocks noChangeAspect="1" noChangeArrowheads="1"/>
          </p:cNvPicPr>
          <p:nvPr/>
        </p:nvPicPr>
        <p:blipFill>
          <a:blip r:embed="rId2" cstate="print"/>
          <a:srcRect l="3999" r="12000"/>
          <a:stretch>
            <a:fillRect/>
          </a:stretch>
        </p:blipFill>
        <p:spPr bwMode="auto">
          <a:xfrm>
            <a:off x="2743200" y="1714500"/>
            <a:ext cx="6400800" cy="5143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fade">
                                      <p:cBhvr>
                                        <p:cTn id="12" dur="2000"/>
                                        <p:tgtEl>
                                          <p:spTgt spid="389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38916">
                                            <p:txEl>
                                              <p:pRg st="0" end="0"/>
                                            </p:txEl>
                                          </p:spTgt>
                                        </p:tgtEl>
                                        <p:attrNameLst>
                                          <p:attrName>style.visibility</p:attrName>
                                        </p:attrNameLst>
                                      </p:cBhvr>
                                      <p:to>
                                        <p:strVal val="visible"/>
                                      </p:to>
                                    </p:set>
                                    <p:animEffect transition="in" filter="fade">
                                      <p:cBhvr>
                                        <p:cTn id="17" dur="2000"/>
                                        <p:tgtEl>
                                          <p:spTgt spid="389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917">
                                            <p:txEl>
                                              <p:pRg st="0" end="0"/>
                                            </p:txEl>
                                          </p:spTgt>
                                        </p:tgtEl>
                                        <p:attrNameLst>
                                          <p:attrName>style.visibility</p:attrName>
                                        </p:attrNameLst>
                                      </p:cBhvr>
                                      <p:to>
                                        <p:strVal val="visible"/>
                                      </p:to>
                                    </p:set>
                                    <p:animEffect transition="in" filter="fade">
                                      <p:cBhvr>
                                        <p:cTn id="22" dur="2000"/>
                                        <p:tgtEl>
                                          <p:spTgt spid="389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917">
                                            <p:txEl>
                                              <p:pRg st="1" end="1"/>
                                            </p:txEl>
                                          </p:spTgt>
                                        </p:tgtEl>
                                        <p:attrNameLst>
                                          <p:attrName>style.visibility</p:attrName>
                                        </p:attrNameLst>
                                      </p:cBhvr>
                                      <p:to>
                                        <p:strVal val="visible"/>
                                      </p:to>
                                    </p:set>
                                    <p:animEffect transition="in" filter="fade">
                                      <p:cBhvr>
                                        <p:cTn id="27" dur="2000"/>
                                        <p:tgtEl>
                                          <p:spTgt spid="3891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917">
                                            <p:txEl>
                                              <p:pRg st="2" end="2"/>
                                            </p:txEl>
                                          </p:spTgt>
                                        </p:tgtEl>
                                        <p:attrNameLst>
                                          <p:attrName>style.visibility</p:attrName>
                                        </p:attrNameLst>
                                      </p:cBhvr>
                                      <p:to>
                                        <p:strVal val="visible"/>
                                      </p:to>
                                    </p:set>
                                    <p:animEffect transition="in" filter="fade">
                                      <p:cBhvr>
                                        <p:cTn id="32" dur="2000"/>
                                        <p:tgtEl>
                                          <p:spTgt spid="3891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917">
                                            <p:txEl>
                                              <p:pRg st="3" end="3"/>
                                            </p:txEl>
                                          </p:spTgt>
                                        </p:tgtEl>
                                        <p:attrNameLst>
                                          <p:attrName>style.visibility</p:attrName>
                                        </p:attrNameLst>
                                      </p:cBhvr>
                                      <p:to>
                                        <p:strVal val="visible"/>
                                      </p:to>
                                    </p:set>
                                    <p:animEffect transition="in" filter="fade">
                                      <p:cBhvr>
                                        <p:cTn id="37" dur="2000"/>
                                        <p:tgtEl>
                                          <p:spTgt spid="3891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917">
                                            <p:txEl>
                                              <p:pRg st="4" end="4"/>
                                            </p:txEl>
                                          </p:spTgt>
                                        </p:tgtEl>
                                        <p:attrNameLst>
                                          <p:attrName>style.visibility</p:attrName>
                                        </p:attrNameLst>
                                      </p:cBhvr>
                                      <p:to>
                                        <p:strVal val="visible"/>
                                      </p:to>
                                    </p:set>
                                    <p:animEffect transition="in" filter="fade">
                                      <p:cBhvr>
                                        <p:cTn id="42" dur="2000"/>
                                        <p:tgtEl>
                                          <p:spTgt spid="3891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917">
                                            <p:txEl>
                                              <p:pRg st="5" end="5"/>
                                            </p:txEl>
                                          </p:spTgt>
                                        </p:tgtEl>
                                        <p:attrNameLst>
                                          <p:attrName>style.visibility</p:attrName>
                                        </p:attrNameLst>
                                      </p:cBhvr>
                                      <p:to>
                                        <p:strVal val="visible"/>
                                      </p:to>
                                    </p:set>
                                    <p:animEffect transition="in" filter="fade">
                                      <p:cBhvr>
                                        <p:cTn id="47" dur="2000"/>
                                        <p:tgtEl>
                                          <p:spTgt spid="3891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917">
                                            <p:txEl>
                                              <p:pRg st="6" end="6"/>
                                            </p:txEl>
                                          </p:spTgt>
                                        </p:tgtEl>
                                        <p:attrNameLst>
                                          <p:attrName>style.visibility</p:attrName>
                                        </p:attrNameLst>
                                      </p:cBhvr>
                                      <p:to>
                                        <p:strVal val="visible"/>
                                      </p:to>
                                    </p:set>
                                    <p:animEffect transition="in" filter="fade">
                                      <p:cBhvr>
                                        <p:cTn id="52" dur="2000"/>
                                        <p:tgtEl>
                                          <p:spTgt spid="389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P spid="38916" grpId="0" build="p"/>
      <p:bldP spid="3891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457200" y="869950"/>
            <a:ext cx="8534400" cy="3990975"/>
          </a:xfrm>
          <a:prstGeom prst="rect">
            <a:avLst/>
          </a:prstGeom>
          <a:noFill/>
          <a:ln w="9525">
            <a:noFill/>
            <a:miter lim="800000"/>
            <a:headEnd/>
            <a:tailEnd/>
          </a:ln>
        </p:spPr>
        <p:txBody>
          <a:bodyPr anchor="ctr">
            <a:spAutoFit/>
          </a:bodyPr>
          <a:lstStyle/>
          <a:p>
            <a:r>
              <a:rPr lang="en-US" sz="3200"/>
              <a:t>John Q. Adams…“I take it for granted that the present question is a mere preamble – a title page to a great tragic volume.”</a:t>
            </a:r>
          </a:p>
          <a:p>
            <a:pPr>
              <a:buFontTx/>
              <a:buChar char="•"/>
            </a:pPr>
            <a:endParaRPr lang="en-US" sz="3200"/>
          </a:p>
          <a:p>
            <a:r>
              <a:rPr lang="en-US" sz="3200"/>
              <a:t>T Jefferson … “All I fear, do not see the speck on the horizon which is to burst on us as a tornado… the dispute was like a firebell in the night… It filled me with terror”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152400" y="1676400"/>
            <a:ext cx="8839200" cy="3508375"/>
          </a:xfrm>
          <a:prstGeom prst="rect">
            <a:avLst/>
          </a:prstGeom>
          <a:noFill/>
          <a:ln w="9525">
            <a:noFill/>
            <a:miter lim="800000"/>
            <a:headEnd/>
            <a:tailEnd/>
          </a:ln>
        </p:spPr>
        <p:txBody>
          <a:bodyPr anchor="ctr">
            <a:spAutoFit/>
          </a:bodyPr>
          <a:lstStyle/>
          <a:p>
            <a:r>
              <a:rPr lang="en-US" sz="2800"/>
              <a:t>… ought they [opponents of slavery], to risk, in the remotest degree, the consequences which this measure may produce?  These may be the division of this Union and a civil war.  Knowing that whatever is said here must get into the public prints, I am unwilling, for obvious reasons, to go into the description of the horrors which such a war must produce, and ardently pray that none of us may ever live to witness such an event. - Pinckney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0" y="869950"/>
            <a:ext cx="9144000" cy="5324475"/>
          </a:xfrm>
          <a:prstGeom prst="rect">
            <a:avLst/>
          </a:prstGeom>
          <a:noFill/>
          <a:ln w="9525">
            <a:noFill/>
            <a:miter lim="800000"/>
            <a:headEnd/>
            <a:tailEnd/>
          </a:ln>
        </p:spPr>
        <p:txBody>
          <a:bodyPr anchor="ctr">
            <a:spAutoFit/>
          </a:bodyPr>
          <a:lstStyle/>
          <a:p>
            <a:r>
              <a:rPr lang="en-US" sz="2000"/>
              <a:t>Jefferson, April 22, 1820  … The cession of that kind of property, for so it is misnamed, is a bagatelle which would not cost me a second thought, if, in that way, a general emancipation and expatriation could be effected; and gradually, and with due sacrifices, I think it might be.  But as it is, we have the wolf by the ears, and we can neither hold him, nor safely let him go.  Justice is in one scale, and self-preservation in the other.  Of one thing I am certain, that as the passage of slaves from one state to another would not make a slave of a single human being who would not be so without it, so their diffusion over a greater surface would make them individually happier, and proportionally facilitate the accomplishment of their emancipation, by dividing the burden on a greater number of coadjutors.  An abstinence too, from this act of power, would remove the jealousy excited by the undertaking of congress to regulate the condition of the different descriptions of men composing a state.  This certainly is the exclusive right of every state, which nothing in the Constitution has taken from them and given to the general government.  Could Congress, for example, say that the non-freemen of Connecticut shall be freemen, or that they shall not emigrate into any other state.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152400" y="584200"/>
            <a:ext cx="8991600" cy="5692775"/>
          </a:xfrm>
          <a:prstGeom prst="rect">
            <a:avLst/>
          </a:prstGeom>
          <a:noFill/>
          <a:ln w="9525">
            <a:noFill/>
            <a:miter lim="800000"/>
            <a:headEnd/>
            <a:tailEnd/>
          </a:ln>
        </p:spPr>
        <p:txBody>
          <a:bodyPr anchor="ctr">
            <a:spAutoFit/>
          </a:bodyPr>
          <a:lstStyle/>
          <a:p>
            <a:r>
              <a:rPr lang="en-US" sz="2800"/>
              <a:t>Tallmadge, 1819… “If a dissolution of the Union must take place, let it be so! If civil war, which, gentlemen, is so much threatened, must come, I can only say, let it come… If blood is necessary to extinguish any fire which I have assisted to kindle, I can assure gentlemen, while I regret the necessity; I shall not forbear to contribute my might. Sir, the violence to which gentlemen have resorted on this subject will not move my purpose, nor drive me from my place. … Sir, on this subject the eyes of Europe are turned upon you.  You boast of the freedom of your constitution and your laws… the enemies of your government and the legitimates of Europe, point to your inconsistencies.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endParaRPr lang="en-US"/>
          </a:p>
        </p:txBody>
      </p:sp>
      <p:sp>
        <p:nvSpPr>
          <p:cNvPr id="63491" name="Rectangle 3"/>
          <p:cNvSpPr>
            <a:spLocks noGrp="1" noChangeArrowheads="1"/>
          </p:cNvSpPr>
          <p:nvPr>
            <p:ph type="body" idx="1"/>
          </p:nvPr>
        </p:nvSpPr>
        <p:spPr/>
        <p:txBody>
          <a:bodyPr/>
          <a:lstStyle/>
          <a:p>
            <a:pPr eaLnBrk="1" hangingPunct="1">
              <a:defRPr/>
            </a:pPr>
            <a:endParaRPr lang="en-US"/>
          </a:p>
        </p:txBody>
      </p:sp>
      <p:pic>
        <p:nvPicPr>
          <p:cNvPr id="49156" name="Picture 4" descr="vc136"/>
          <p:cNvPicPr>
            <a:picLocks noChangeAspect="1" noChangeArrowheads="1"/>
          </p:cNvPicPr>
          <p:nvPr/>
        </p:nvPicPr>
        <p:blipFill>
          <a:blip r:embed="rId2" cstate="print"/>
          <a:srcRect/>
          <a:stretch>
            <a:fillRect/>
          </a:stretch>
        </p:blipFill>
        <p:spPr bwMode="auto">
          <a:xfrm>
            <a:off x="1600200" y="0"/>
            <a:ext cx="58991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0" y="885825"/>
            <a:ext cx="9144000" cy="5568950"/>
          </a:xfrm>
          <a:prstGeom prst="rect">
            <a:avLst/>
          </a:prstGeom>
          <a:noFill/>
          <a:ln w="9525">
            <a:noFill/>
            <a:miter lim="800000"/>
            <a:headEnd/>
            <a:tailEnd/>
          </a:ln>
        </p:spPr>
        <p:txBody>
          <a:bodyPr anchor="ctr">
            <a:spAutoFit/>
          </a:bodyPr>
          <a:lstStyle/>
          <a:p>
            <a:r>
              <a:rPr lang="en-US" sz="2400"/>
              <a:t>Arthur Livermore, 1820…An opportunity is now presented, if not to diminish at least to prevent, the growth of a sin which sits heavy on the souls of every one of us.  By embracing this opportunity, we may retrieve the national character, and, in some degree our own.  But if we suffer it to pass unimproved, let us at least be consistent, and declare that our Constitution was made to impose slavery, and not to establish liberty.  Let us no longer tell idle tales about the gradual abolition of slavery; away with colonization societies, if their design is only to rid us of free blacks and turbulent slaves; have done also with bible societies, whose views are extended to Africa and East Indies, while they overlook the deplorable condition of their sable brethren within our own borders; make no more laws to prohibit the importation of slaves, for the world must see that the object of such laws is alone to prevent the glutting of a prodigious market for the flesh and blood of man, which we are about to establish in the west, and to enhance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endParaRPr lang="en-US" smtClean="0"/>
          </a:p>
        </p:txBody>
      </p:sp>
      <p:sp>
        <p:nvSpPr>
          <p:cNvPr id="46083" name="Rectangle 3"/>
          <p:cNvSpPr>
            <a:spLocks noGrp="1" noChangeArrowheads="1"/>
          </p:cNvSpPr>
          <p:nvPr>
            <p:ph idx="1"/>
          </p:nvPr>
        </p:nvSpPr>
        <p:spPr/>
        <p:txBody>
          <a:bodyPr/>
          <a:lstStyle/>
          <a:p>
            <a:pPr eaLnBrk="1" hangingPunct="1">
              <a:defRPr/>
            </a:pPr>
            <a:endParaRPr lang="en-US" smtClean="0"/>
          </a:p>
        </p:txBody>
      </p:sp>
      <p:pic>
        <p:nvPicPr>
          <p:cNvPr id="87044" name="Picture 5" descr="w79"/>
          <p:cNvPicPr>
            <a:picLocks noChangeAspect="1" noChangeArrowheads="1"/>
          </p:cNvPicPr>
          <p:nvPr/>
        </p:nvPicPr>
        <p:blipFill>
          <a:blip r:embed="rId2" cstate="print"/>
          <a:srcRect/>
          <a:stretch>
            <a:fillRect/>
          </a:stretch>
        </p:blipFill>
        <p:spPr bwMode="auto">
          <a:xfrm>
            <a:off x="1752600" y="1219200"/>
            <a:ext cx="622935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1800" smtClean="0"/>
              <a:t>Jacksonian America</a:t>
            </a:r>
            <a:br>
              <a:rPr lang="en-US" sz="1800" smtClean="0"/>
            </a:br>
            <a:r>
              <a:rPr lang="en-US" sz="1800" smtClean="0"/>
              <a:t>Jackson as the symbol of the age as well as the engine</a:t>
            </a:r>
          </a:p>
        </p:txBody>
      </p:sp>
      <p:sp>
        <p:nvSpPr>
          <p:cNvPr id="4099" name="Content Placeholder 6"/>
          <p:cNvSpPr>
            <a:spLocks noGrp="1"/>
          </p:cNvSpPr>
          <p:nvPr>
            <p:ph sz="half" idx="1"/>
          </p:nvPr>
        </p:nvSpPr>
        <p:spPr/>
        <p:txBody>
          <a:bodyPr/>
          <a:lstStyle/>
          <a:p>
            <a:endParaRPr lang="en-US" smtClean="0"/>
          </a:p>
          <a:p>
            <a:endParaRPr lang="en-US" smtClean="0"/>
          </a:p>
          <a:p>
            <a:endParaRPr lang="en-US" smtClean="0"/>
          </a:p>
          <a:p>
            <a:endParaRPr lang="en-US" smtClean="0"/>
          </a:p>
          <a:p>
            <a:endParaRPr lang="en-US" smtClean="0"/>
          </a:p>
          <a:p>
            <a:endParaRPr lang="en-US" smtClean="0"/>
          </a:p>
          <a:p>
            <a:endParaRPr lang="en-US" smtClean="0"/>
          </a:p>
          <a:p>
            <a:r>
              <a:rPr lang="en-US" smtClean="0">
                <a:sym typeface="Wingdings" pitchFamily="2" charset="2"/>
              </a:rPr>
              <a:t></a:t>
            </a:r>
            <a:endParaRPr lang="en-US" smtClean="0"/>
          </a:p>
        </p:txBody>
      </p:sp>
      <p:sp>
        <p:nvSpPr>
          <p:cNvPr id="4100" name="Content Placeholder 7"/>
          <p:cNvSpPr>
            <a:spLocks noGrp="1"/>
          </p:cNvSpPr>
          <p:nvPr>
            <p:ph sz="half" idx="2"/>
          </p:nvPr>
        </p:nvSpPr>
        <p:spPr/>
        <p:txBody>
          <a:bodyPr/>
          <a:lstStyle/>
          <a:p>
            <a:endParaRPr lang="en-US" smtClean="0"/>
          </a:p>
        </p:txBody>
      </p:sp>
      <p:pic>
        <p:nvPicPr>
          <p:cNvPr id="4101" name="Picture 2" descr="http://www.clker.com/cliparts/C/l/V/6/0/w/general-andrew-jackson-md.png"/>
          <p:cNvPicPr>
            <a:picLocks noChangeAspect="1" noChangeArrowheads="1"/>
          </p:cNvPicPr>
          <p:nvPr/>
        </p:nvPicPr>
        <p:blipFill>
          <a:blip r:embed="rId2" cstate="print"/>
          <a:srcRect/>
          <a:stretch>
            <a:fillRect/>
          </a:stretch>
        </p:blipFill>
        <p:spPr bwMode="auto">
          <a:xfrm>
            <a:off x="4191000" y="1371600"/>
            <a:ext cx="2143125" cy="2838450"/>
          </a:xfrm>
          <a:prstGeom prst="rect">
            <a:avLst/>
          </a:prstGeom>
          <a:noFill/>
          <a:ln w="9525">
            <a:noFill/>
            <a:miter lim="800000"/>
            <a:headEnd/>
            <a:tailEnd/>
          </a:ln>
        </p:spPr>
      </p:pic>
      <p:pic>
        <p:nvPicPr>
          <p:cNvPr id="4102" name="Picture 4" descr="http://www.richardcyoung.com/wp-content/uploads/2011/12/Davy_Crockett_by_John_Gadsby_Chapman.jpg"/>
          <p:cNvPicPr>
            <a:picLocks noChangeAspect="1" noChangeArrowheads="1"/>
          </p:cNvPicPr>
          <p:nvPr/>
        </p:nvPicPr>
        <p:blipFill>
          <a:blip r:embed="rId3" cstate="print"/>
          <a:srcRect/>
          <a:stretch>
            <a:fillRect/>
          </a:stretch>
        </p:blipFill>
        <p:spPr bwMode="auto">
          <a:xfrm>
            <a:off x="6400800" y="2971800"/>
            <a:ext cx="2286000" cy="3438525"/>
          </a:xfrm>
          <a:prstGeom prst="rect">
            <a:avLst/>
          </a:prstGeom>
          <a:noFill/>
          <a:ln w="9525">
            <a:noFill/>
            <a:miter lim="800000"/>
            <a:headEnd/>
            <a:tailEnd/>
          </a:ln>
        </p:spPr>
      </p:pic>
      <p:pic>
        <p:nvPicPr>
          <p:cNvPr id="4103" name="Picture 6" descr="http://upload.wikimedia.org/wikipedia/commons/thumb/1/1b/John_Quincy_Adams_-_copy_of_1843_Philip_Haas_Daguerreotype.jpg/220px-John_Quincy_Adams_-_copy_of_1843_Philip_Haas_Daguerreotype.jpg"/>
          <p:cNvPicPr>
            <a:picLocks noChangeAspect="1" noChangeArrowheads="1"/>
          </p:cNvPicPr>
          <p:nvPr/>
        </p:nvPicPr>
        <p:blipFill>
          <a:blip r:embed="rId4" cstate="print"/>
          <a:srcRect/>
          <a:stretch>
            <a:fillRect/>
          </a:stretch>
        </p:blipFill>
        <p:spPr bwMode="auto">
          <a:xfrm>
            <a:off x="609600" y="1981200"/>
            <a:ext cx="209550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r>
              <a:rPr lang="en-US" sz="3600" smtClean="0"/>
              <a:t>Changes in the franchise precede Jackson! – decreased use of poll taxes and property requirements – not universally popular!</a:t>
            </a:r>
          </a:p>
        </p:txBody>
      </p:sp>
      <p:sp>
        <p:nvSpPr>
          <p:cNvPr id="5123" name="Content Placeholder 2"/>
          <p:cNvSpPr>
            <a:spLocks noGrp="1"/>
          </p:cNvSpPr>
          <p:nvPr>
            <p:ph idx="1"/>
          </p:nvPr>
        </p:nvSpPr>
        <p:spPr/>
        <p:txBody>
          <a:bodyPr/>
          <a:lstStyle/>
          <a:p>
            <a:pPr eaLnBrk="1" hangingPunct="1"/>
            <a:endParaRPr lang="en-US" smtClean="0"/>
          </a:p>
        </p:txBody>
      </p:sp>
      <p:pic>
        <p:nvPicPr>
          <p:cNvPr id="5124" name="Picture 3" descr="map-Extending Voting Rights for White Males-1800-1830"/>
          <p:cNvPicPr>
            <a:picLocks noChangeAspect="1" noChangeArrowheads="1"/>
          </p:cNvPicPr>
          <p:nvPr/>
        </p:nvPicPr>
        <p:blipFill>
          <a:blip r:embed="rId3" cstate="print">
            <a:lum bright="-12000" contrast="18000"/>
          </a:blip>
          <a:srcRect/>
          <a:stretch>
            <a:fillRect/>
          </a:stretch>
        </p:blipFill>
        <p:spPr bwMode="auto">
          <a:xfrm>
            <a:off x="236538" y="1676400"/>
            <a:ext cx="8274050" cy="4800600"/>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sp>
        <p:nvSpPr>
          <p:cNvPr id="7171" name="Content Placeholder 2"/>
          <p:cNvSpPr>
            <a:spLocks noGrp="1"/>
          </p:cNvSpPr>
          <p:nvPr>
            <p:ph idx="1"/>
          </p:nvPr>
        </p:nvSpPr>
        <p:spPr/>
        <p:txBody>
          <a:bodyPr/>
          <a:lstStyle/>
          <a:p>
            <a:pPr lvl="2" eaLnBrk="1" hangingPunct="1"/>
            <a:r>
              <a:rPr lang="en-US" dirty="0" smtClean="0">
                <a:solidFill>
                  <a:srgbClr val="FF0000"/>
                </a:solidFill>
              </a:rPr>
              <a:t>Political Parties</a:t>
            </a:r>
          </a:p>
          <a:p>
            <a:pPr lvl="3" eaLnBrk="1" hangingPunct="1"/>
            <a:r>
              <a:rPr lang="en-US" dirty="0" smtClean="0">
                <a:solidFill>
                  <a:srgbClr val="FF0000"/>
                </a:solidFill>
              </a:rPr>
              <a:t>“New” Democrat”: western farmers and eastern “ mechanics” or workingmen.  The poor as opposed to the elites</a:t>
            </a:r>
          </a:p>
          <a:p>
            <a:pPr lvl="3" eaLnBrk="1" hangingPunct="1"/>
            <a:r>
              <a:rPr lang="en-US" dirty="0" smtClean="0">
                <a:solidFill>
                  <a:srgbClr val="FF0000"/>
                </a:solidFill>
              </a:rPr>
              <a:t>A second party system: democrats v. </a:t>
            </a:r>
            <a:r>
              <a:rPr lang="en-US" dirty="0" err="1" smtClean="0">
                <a:solidFill>
                  <a:srgbClr val="FF0000"/>
                </a:solidFill>
              </a:rPr>
              <a:t>whigs</a:t>
            </a:r>
            <a:r>
              <a:rPr lang="en-US" dirty="0" smtClean="0">
                <a:solidFill>
                  <a:srgbClr val="FF0000"/>
                </a:solidFill>
              </a:rPr>
              <a:t>!</a:t>
            </a:r>
          </a:p>
          <a:p>
            <a:pPr lvl="2" eaLnBrk="1" hangingPunct="1"/>
            <a:r>
              <a:rPr lang="en-US" dirty="0" smtClean="0">
                <a:solidFill>
                  <a:srgbClr val="FF0000"/>
                </a:solidFill>
              </a:rPr>
              <a:t>Campaigning</a:t>
            </a:r>
            <a:r>
              <a:rPr lang="en-US" dirty="0" smtClean="0"/>
              <a:t> pitched to the common man – hard cider, beer and barbecue! </a:t>
            </a:r>
          </a:p>
          <a:p>
            <a:pPr lvl="2" eaLnBrk="1" hangingPunct="1"/>
            <a:r>
              <a:rPr lang="en-US" dirty="0" smtClean="0"/>
              <a:t>campaign issues : sensation and log cabins. </a:t>
            </a:r>
          </a:p>
          <a:p>
            <a:pPr lvl="3" eaLnBrk="1" hangingPunct="1"/>
            <a:r>
              <a:rPr lang="en-US" dirty="0" smtClean="0"/>
              <a:t>Adams characterized as a pimp, condemned for bringing gaming tables into the white house. </a:t>
            </a:r>
          </a:p>
          <a:p>
            <a:pPr lvl="3" eaLnBrk="1" hangingPunct="1"/>
            <a:r>
              <a:rPr lang="en-US" dirty="0" smtClean="0"/>
              <a:t>Jackson’s wife!</a:t>
            </a:r>
          </a:p>
          <a:p>
            <a:pPr lvl="3"/>
            <a:r>
              <a:rPr lang="en-US" dirty="0" smtClean="0"/>
              <a:t>Log cabins of Harrison ( Webster apologized for not being born in a log cabin)</a:t>
            </a:r>
          </a:p>
          <a:p>
            <a:pPr eaLnBrk="1" hangingPunct="1"/>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a:xfrm>
            <a:off x="457200" y="533400"/>
            <a:ext cx="3429000" cy="5592763"/>
          </a:xfrm>
        </p:spPr>
        <p:txBody>
          <a:bodyPr/>
          <a:lstStyle/>
          <a:p>
            <a:r>
              <a:rPr lang="en-US" dirty="0" smtClean="0"/>
              <a:t>Jackson and Corrupt Bargain (1824)</a:t>
            </a:r>
          </a:p>
          <a:p>
            <a:pPr lvl="1"/>
            <a:r>
              <a:rPr lang="en-US" dirty="0" smtClean="0"/>
              <a:t>Clay v. Jackson v. Crawford v. Adams</a:t>
            </a:r>
          </a:p>
          <a:p>
            <a:pPr lvl="1"/>
            <a:r>
              <a:rPr lang="en-US" dirty="0" smtClean="0"/>
              <a:t>Jackson won popular and electoral vote</a:t>
            </a:r>
          </a:p>
          <a:p>
            <a:pPr lvl="1"/>
            <a:r>
              <a:rPr lang="en-US" dirty="0" smtClean="0"/>
              <a:t>HR elected Adams </a:t>
            </a:r>
          </a:p>
          <a:p>
            <a:pPr lvl="2"/>
            <a:r>
              <a:rPr lang="en-US" smtClean="0"/>
              <a:t>CORRUPT BARGAIN; CLAY TRADED SUPPORT FOR SECRETARY OF STATE</a:t>
            </a:r>
            <a:endParaRPr lang="en-US" dirty="0"/>
          </a:p>
        </p:txBody>
      </p:sp>
      <p:sp>
        <p:nvSpPr>
          <p:cNvPr id="7" name="Content Placeholder 6"/>
          <p:cNvSpPr>
            <a:spLocks noGrp="1"/>
          </p:cNvSpPr>
          <p:nvPr>
            <p:ph sz="half" idx="2"/>
          </p:nvPr>
        </p:nvSpPr>
        <p:spPr/>
        <p:txBody>
          <a:bodyPr/>
          <a:lstStyle/>
          <a:p>
            <a:endParaRPr lang="en-US"/>
          </a:p>
        </p:txBody>
      </p:sp>
      <p:pic>
        <p:nvPicPr>
          <p:cNvPr id="9220" name="Picture 2" descr="http://graphics8.nytimes.com/images/2007/11/18/books/siegel-450.jpg"/>
          <p:cNvPicPr>
            <a:picLocks noChangeAspect="1" noChangeArrowheads="1"/>
          </p:cNvPicPr>
          <p:nvPr/>
        </p:nvPicPr>
        <p:blipFill>
          <a:blip r:embed="rId2" cstate="print"/>
          <a:srcRect/>
          <a:stretch>
            <a:fillRect/>
          </a:stretch>
        </p:blipFill>
        <p:spPr bwMode="auto">
          <a:xfrm>
            <a:off x="3962400" y="623888"/>
            <a:ext cx="5181600" cy="6234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sp>
        <p:nvSpPr>
          <p:cNvPr id="10243" name="Content Placeholder 2"/>
          <p:cNvSpPr>
            <a:spLocks noGrp="1"/>
          </p:cNvSpPr>
          <p:nvPr>
            <p:ph idx="1"/>
          </p:nvPr>
        </p:nvSpPr>
        <p:spPr/>
        <p:txBody>
          <a:bodyPr/>
          <a:lstStyle/>
          <a:p>
            <a:endParaRPr lang="en-US" smtClean="0"/>
          </a:p>
        </p:txBody>
      </p:sp>
      <p:pic>
        <p:nvPicPr>
          <p:cNvPr id="10244" name="Picture 2" descr="Log Cabin Boys campaign event poster"/>
          <p:cNvPicPr>
            <a:picLocks noChangeAspect="1" noChangeArrowheads="1"/>
          </p:cNvPicPr>
          <p:nvPr/>
        </p:nvPicPr>
        <p:blipFill>
          <a:blip r:embed="rId2" cstate="print"/>
          <a:srcRect/>
          <a:stretch>
            <a:fillRect/>
          </a:stretch>
        </p:blipFill>
        <p:spPr bwMode="auto">
          <a:xfrm>
            <a:off x="2971800" y="190500"/>
            <a:ext cx="4400550"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p>
        </p:txBody>
      </p:sp>
      <p:sp>
        <p:nvSpPr>
          <p:cNvPr id="11267" name="Content Placeholder 2"/>
          <p:cNvSpPr>
            <a:spLocks noGrp="1"/>
          </p:cNvSpPr>
          <p:nvPr>
            <p:ph idx="1"/>
          </p:nvPr>
        </p:nvSpPr>
        <p:spPr/>
        <p:txBody>
          <a:bodyPr/>
          <a:lstStyle/>
          <a:p>
            <a:endParaRPr lang="en-US" smtClean="0"/>
          </a:p>
        </p:txBody>
      </p:sp>
      <p:pic>
        <p:nvPicPr>
          <p:cNvPr id="11268" name="Picture 2" descr="http://faculty.umf.maine.edu/~walters/web%20103/Harrison%20log%20cabin%20campaign.jpg"/>
          <p:cNvPicPr>
            <a:picLocks noChangeAspect="1" noChangeArrowheads="1"/>
          </p:cNvPicPr>
          <p:nvPr/>
        </p:nvPicPr>
        <p:blipFill>
          <a:blip r:embed="rId2" cstate="print"/>
          <a:srcRect/>
          <a:stretch>
            <a:fillRect/>
          </a:stretch>
        </p:blipFill>
        <p:spPr bwMode="auto">
          <a:xfrm>
            <a:off x="0" y="609600"/>
            <a:ext cx="9372600"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Also….</a:t>
            </a:r>
          </a:p>
        </p:txBody>
      </p:sp>
      <p:sp>
        <p:nvSpPr>
          <p:cNvPr id="12291" name="Content Placeholder 2"/>
          <p:cNvSpPr>
            <a:spLocks noGrp="1"/>
          </p:cNvSpPr>
          <p:nvPr>
            <p:ph idx="1"/>
          </p:nvPr>
        </p:nvSpPr>
        <p:spPr>
          <a:xfrm>
            <a:off x="457200" y="1143000"/>
            <a:ext cx="4191000" cy="3505200"/>
          </a:xfrm>
        </p:spPr>
        <p:txBody>
          <a:bodyPr>
            <a:normAutofit fontScale="85000" lnSpcReduction="20000"/>
          </a:bodyPr>
          <a:lstStyle/>
          <a:p>
            <a:pPr lvl="2" eaLnBrk="1" hangingPunct="1"/>
            <a:r>
              <a:rPr lang="en-US" sz="1600" dirty="0" smtClean="0"/>
              <a:t>new breed of political leaders</a:t>
            </a:r>
          </a:p>
          <a:p>
            <a:pPr lvl="3" eaLnBrk="1" hangingPunct="1"/>
            <a:r>
              <a:rPr lang="en-US" sz="1600" dirty="0" smtClean="0"/>
              <a:t>Important to be common! Log cabins! (Harrison must pretend)</a:t>
            </a:r>
          </a:p>
          <a:p>
            <a:pPr lvl="3" eaLnBrk="1" hangingPunct="1"/>
            <a:r>
              <a:rPr lang="en-US" sz="1600" dirty="0" smtClean="0"/>
              <a:t>Crockett – campaigned on number of bears killed</a:t>
            </a:r>
          </a:p>
          <a:p>
            <a:pPr lvl="3" eaLnBrk="1" hangingPunct="1"/>
            <a:r>
              <a:rPr lang="en-US" sz="1600" dirty="0" smtClean="0"/>
              <a:t>Jackson – questionable parentage, impoverished background, hard charging, hard drinking, no formal schooling.  an American success story, “Jesus, just another Jackson.” The contradiction: land speculator and owner of the Hermitage and 100 slaves.  Adams spoke of him as a barbarian.  Jefferson of his dangerous rage. </a:t>
            </a:r>
          </a:p>
          <a:p>
            <a:pPr lvl="3" eaLnBrk="1" hangingPunct="1"/>
            <a:r>
              <a:rPr lang="en-US" sz="1600" dirty="0" smtClean="0"/>
              <a:t>Contrast with Q. Adams!</a:t>
            </a:r>
          </a:p>
          <a:p>
            <a:pPr eaLnBrk="1" hangingPunct="1"/>
            <a:endParaRPr lang="en-US" sz="1600" dirty="0" smtClean="0"/>
          </a:p>
        </p:txBody>
      </p:sp>
      <p:pic>
        <p:nvPicPr>
          <p:cNvPr id="12292" name="Picture 5" descr="http://cdn.dipity.com/uploads/events/f1a320e946f98aa825ba308cff6a914f_1M.png"/>
          <p:cNvPicPr>
            <a:picLocks noChangeAspect="1" noChangeArrowheads="1"/>
          </p:cNvPicPr>
          <p:nvPr/>
        </p:nvPicPr>
        <p:blipFill>
          <a:blip r:embed="rId3" cstate="print"/>
          <a:srcRect/>
          <a:stretch>
            <a:fillRect/>
          </a:stretch>
        </p:blipFill>
        <p:spPr bwMode="auto">
          <a:xfrm>
            <a:off x="4495800" y="4556125"/>
            <a:ext cx="2951163" cy="2301875"/>
          </a:xfrm>
          <a:prstGeom prst="rect">
            <a:avLst/>
          </a:prstGeom>
          <a:noFill/>
          <a:ln w="9525">
            <a:noFill/>
            <a:miter lim="800000"/>
            <a:headEnd/>
            <a:tailEnd/>
          </a:ln>
        </p:spPr>
      </p:pic>
      <p:pic>
        <p:nvPicPr>
          <p:cNvPr id="12293" name="Picture 7" descr="Image for Gen. Andrew Jackson. The Hero of New Orleans"/>
          <p:cNvPicPr>
            <a:picLocks noChangeAspect="1" noChangeArrowheads="1"/>
          </p:cNvPicPr>
          <p:nvPr/>
        </p:nvPicPr>
        <p:blipFill>
          <a:blip r:embed="rId4" cstate="print"/>
          <a:srcRect/>
          <a:stretch>
            <a:fillRect/>
          </a:stretch>
        </p:blipFill>
        <p:spPr bwMode="auto">
          <a:xfrm>
            <a:off x="5486400" y="0"/>
            <a:ext cx="3429000" cy="4762500"/>
          </a:xfrm>
          <a:prstGeom prst="rect">
            <a:avLst/>
          </a:prstGeom>
          <a:noFill/>
          <a:ln w="9525">
            <a:noFill/>
            <a:miter lim="800000"/>
            <a:headEnd/>
            <a:tailEnd/>
          </a:ln>
        </p:spPr>
      </p:pic>
      <p:pic>
        <p:nvPicPr>
          <p:cNvPr id="12294" name="Picture 9" descr="http://www.isidore-of-seville.com/thumbnail/jackson_640.jpg"/>
          <p:cNvPicPr>
            <a:picLocks noChangeAspect="1" noChangeArrowheads="1"/>
          </p:cNvPicPr>
          <p:nvPr/>
        </p:nvPicPr>
        <p:blipFill>
          <a:blip r:embed="rId5" cstate="print"/>
          <a:srcRect/>
          <a:stretch>
            <a:fillRect/>
          </a:stretch>
        </p:blipFill>
        <p:spPr bwMode="auto">
          <a:xfrm>
            <a:off x="100013" y="4191000"/>
            <a:ext cx="2005012"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smtClean="0"/>
          </a:p>
        </p:txBody>
      </p:sp>
      <p:sp>
        <p:nvSpPr>
          <p:cNvPr id="6147" name="Content Placeholder 2"/>
          <p:cNvSpPr>
            <a:spLocks noGrp="1"/>
          </p:cNvSpPr>
          <p:nvPr>
            <p:ph idx="1"/>
          </p:nvPr>
        </p:nvSpPr>
        <p:spPr>
          <a:xfrm>
            <a:off x="228600" y="1600200"/>
            <a:ext cx="2514600" cy="4525963"/>
          </a:xfrm>
        </p:spPr>
        <p:txBody>
          <a:bodyPr/>
          <a:lstStyle/>
          <a:p>
            <a:pPr eaLnBrk="1" hangingPunct="1"/>
            <a:r>
              <a:rPr lang="en-US" smtClean="0"/>
              <a:t>Increasing voter turnout – percentage of qualified voters voting</a:t>
            </a:r>
          </a:p>
        </p:txBody>
      </p:sp>
      <p:pic>
        <p:nvPicPr>
          <p:cNvPr id="6148" name="Picture 3" descr="MART"/>
          <p:cNvPicPr>
            <a:picLocks noChangeAspect="1" noChangeArrowheads="1"/>
          </p:cNvPicPr>
          <p:nvPr/>
        </p:nvPicPr>
        <p:blipFill>
          <a:blip r:embed="rId3" cstate="print">
            <a:lum bright="-6000" contrast="6000"/>
          </a:blip>
          <a:srcRect b="14084"/>
          <a:stretch>
            <a:fillRect/>
          </a:stretch>
        </p:blipFill>
        <p:spPr bwMode="auto">
          <a:xfrm>
            <a:off x="3124200" y="111125"/>
            <a:ext cx="6019800" cy="6545263"/>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endParaRPr lang="en-US"/>
          </a:p>
        </p:txBody>
      </p:sp>
      <p:sp>
        <p:nvSpPr>
          <p:cNvPr id="86019" name="Rectangle 3"/>
          <p:cNvSpPr>
            <a:spLocks noGrp="1" noChangeArrowheads="1"/>
          </p:cNvSpPr>
          <p:nvPr>
            <p:ph type="body" idx="1"/>
          </p:nvPr>
        </p:nvSpPr>
        <p:spPr/>
        <p:txBody>
          <a:bodyPr/>
          <a:lstStyle/>
          <a:p>
            <a:pPr eaLnBrk="1" hangingPunct="1">
              <a:defRPr/>
            </a:pPr>
            <a:endParaRPr lang="en-US"/>
          </a:p>
        </p:txBody>
      </p:sp>
      <p:pic>
        <p:nvPicPr>
          <p:cNvPr id="50180" name="Picture 5" descr="1802-004-0469E6E9"/>
          <p:cNvPicPr>
            <a:picLocks noChangeAspect="1" noChangeArrowheads="1"/>
          </p:cNvPicPr>
          <p:nvPr/>
        </p:nvPicPr>
        <p:blipFill>
          <a:blip r:embed="rId2" cstate="print"/>
          <a:srcRect/>
          <a:stretch>
            <a:fillRect/>
          </a:stretch>
        </p:blipFill>
        <p:spPr bwMode="auto">
          <a:xfrm>
            <a:off x="2189163" y="0"/>
            <a:ext cx="48926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p:txBody>
          <a:bodyPr/>
          <a:lstStyle/>
          <a:p>
            <a:endParaRPr lang="en-US" smtClean="0"/>
          </a:p>
        </p:txBody>
      </p:sp>
      <p:sp>
        <p:nvSpPr>
          <p:cNvPr id="8195" name="Content Placeholder 5"/>
          <p:cNvSpPr>
            <a:spLocks noGrp="1"/>
          </p:cNvSpPr>
          <p:nvPr>
            <p:ph idx="1"/>
          </p:nvPr>
        </p:nvSpPr>
        <p:spPr/>
        <p:txBody>
          <a:bodyPr/>
          <a:lstStyle/>
          <a:p>
            <a:r>
              <a:rPr lang="en-US" smtClean="0"/>
              <a:t>What is the common theme? </a:t>
            </a:r>
          </a:p>
          <a:p>
            <a:pPr>
              <a:buFont typeface="Arial" pitchFamily="34" charset="0"/>
              <a:buNone/>
            </a:pPr>
            <a:endParaRPr lang="en-US" smtClean="0"/>
          </a:p>
        </p:txBody>
      </p:sp>
      <p:pic>
        <p:nvPicPr>
          <p:cNvPr id="8196" name="Picture 2" descr="http://0.tqn.com/d/arthistory/1/0/5/g/pa_neh_14.jpg"/>
          <p:cNvPicPr>
            <a:picLocks noChangeAspect="1" noChangeArrowheads="1"/>
          </p:cNvPicPr>
          <p:nvPr/>
        </p:nvPicPr>
        <p:blipFill>
          <a:blip r:embed="rId2" cstate="print"/>
          <a:srcRect/>
          <a:stretch>
            <a:fillRect/>
          </a:stretch>
        </p:blipFill>
        <p:spPr bwMode="auto">
          <a:xfrm>
            <a:off x="1371600" y="2286000"/>
            <a:ext cx="6210300"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sp>
        <p:nvSpPr>
          <p:cNvPr id="13315" name="Content Placeholder 2"/>
          <p:cNvSpPr>
            <a:spLocks noGrp="1"/>
          </p:cNvSpPr>
          <p:nvPr>
            <p:ph idx="1"/>
          </p:nvPr>
        </p:nvSpPr>
        <p:spPr/>
        <p:txBody>
          <a:bodyPr/>
          <a:lstStyle/>
          <a:p>
            <a:pPr eaLnBrk="1" hangingPunct="1"/>
            <a:r>
              <a:rPr lang="en-US" dirty="0" smtClean="0"/>
              <a:t>The Growing Trend Towards Democracy the result of several factors</a:t>
            </a:r>
          </a:p>
          <a:p>
            <a:pPr lvl="2" eaLnBrk="1" hangingPunct="1"/>
            <a:r>
              <a:rPr lang="en-US" dirty="0" smtClean="0"/>
              <a:t>Celebration of common </a:t>
            </a:r>
            <a:r>
              <a:rPr lang="en-US" smtClean="0"/>
              <a:t>man following 1812</a:t>
            </a:r>
          </a:p>
          <a:p>
            <a:pPr lvl="2" eaLnBrk="1" hangingPunct="1"/>
            <a:r>
              <a:rPr lang="en-US" dirty="0" smtClean="0"/>
              <a:t>meaninglessness of property requirements</a:t>
            </a:r>
          </a:p>
          <a:p>
            <a:pPr lvl="2" eaLnBrk="1" hangingPunct="1"/>
            <a:r>
              <a:rPr lang="en-US" dirty="0" smtClean="0"/>
              <a:t>market economy increased stake of Americans. </a:t>
            </a:r>
          </a:p>
          <a:p>
            <a:pPr lvl="3"/>
            <a:r>
              <a:rPr lang="en-US" dirty="0" smtClean="0"/>
              <a:t>Issues: Missouri, Panic of 1819, tariffs</a:t>
            </a:r>
          </a:p>
          <a:p>
            <a:pPr lvl="2" eaLnBrk="1" hangingPunct="1"/>
            <a:r>
              <a:rPr lang="en-US" dirty="0" smtClean="0"/>
              <a:t>Second Great Awakening</a:t>
            </a:r>
          </a:p>
          <a:p>
            <a:pPr lvl="2" eaLnBrk="1" hangingPunct="1"/>
            <a:r>
              <a:rPr lang="en-US" dirty="0" smtClean="0"/>
              <a:t>The Corrupt Bargain of 1824. Jackson won the popular and electoral vote  but seemed to be cheated by Adams and Clay!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endParaRPr lang="en-US"/>
          </a:p>
        </p:txBody>
      </p:sp>
      <p:sp>
        <p:nvSpPr>
          <p:cNvPr id="88067" name="Rectangle 3"/>
          <p:cNvSpPr>
            <a:spLocks noGrp="1" noChangeArrowheads="1"/>
          </p:cNvSpPr>
          <p:nvPr>
            <p:ph type="body" idx="1"/>
          </p:nvPr>
        </p:nvSpPr>
        <p:spPr/>
        <p:txBody>
          <a:bodyPr/>
          <a:lstStyle/>
          <a:p>
            <a:pPr eaLnBrk="1" hangingPunct="1">
              <a:defRPr/>
            </a:pPr>
            <a:endParaRPr lang="en-US"/>
          </a:p>
        </p:txBody>
      </p:sp>
      <p:pic>
        <p:nvPicPr>
          <p:cNvPr id="48132" name="Picture 5" descr="jefferson_01"/>
          <p:cNvPicPr>
            <a:picLocks noChangeAspect="1" noChangeArrowheads="1"/>
          </p:cNvPicPr>
          <p:nvPr/>
        </p:nvPicPr>
        <p:blipFill>
          <a:blip r:embed="rId2" cstate="print"/>
          <a:srcRect/>
          <a:stretch>
            <a:fillRect/>
          </a:stretch>
        </p:blipFill>
        <p:spPr bwMode="auto">
          <a:xfrm>
            <a:off x="533400" y="854075"/>
            <a:ext cx="7467600" cy="522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dirty="0" smtClean="0"/>
              <a:t>Election Results</a:t>
            </a:r>
            <a:endParaRPr lang="en-US" dirty="0"/>
          </a:p>
        </p:txBody>
      </p:sp>
      <p:sp>
        <p:nvSpPr>
          <p:cNvPr id="89091" name="Rectangle 3"/>
          <p:cNvSpPr>
            <a:spLocks noGrp="1" noChangeArrowheads="1"/>
          </p:cNvSpPr>
          <p:nvPr>
            <p:ph type="body" idx="1"/>
          </p:nvPr>
        </p:nvSpPr>
        <p:spPr>
          <a:xfrm>
            <a:off x="457200" y="1828800"/>
            <a:ext cx="8229600" cy="4267200"/>
          </a:xfrm>
        </p:spPr>
        <p:txBody>
          <a:bodyPr>
            <a:normAutofit lnSpcReduction="10000"/>
          </a:bodyPr>
          <a:lstStyle/>
          <a:p>
            <a:pPr eaLnBrk="1" hangingPunct="1">
              <a:lnSpc>
                <a:spcPct val="80000"/>
              </a:lnSpc>
              <a:defRPr/>
            </a:pPr>
            <a:r>
              <a:rPr lang="en-US" sz="2800" dirty="0"/>
              <a:t>A tie between Burr and Jefferson (the two republican candidates) </a:t>
            </a:r>
            <a:r>
              <a:rPr lang="en-US" sz="2800" dirty="0">
                <a:sym typeface="Wingdings" pitchFamily="2" charset="2"/>
              </a:rPr>
              <a:t>  12</a:t>
            </a:r>
            <a:r>
              <a:rPr lang="en-US" sz="2800" baseline="30000" dirty="0">
                <a:sym typeface="Wingdings" pitchFamily="2" charset="2"/>
              </a:rPr>
              <a:t>th</a:t>
            </a:r>
            <a:r>
              <a:rPr lang="en-US" sz="2800" dirty="0">
                <a:sym typeface="Wingdings" pitchFamily="2" charset="2"/>
              </a:rPr>
              <a:t> </a:t>
            </a:r>
            <a:r>
              <a:rPr lang="en-US" sz="2800" dirty="0" smtClean="0">
                <a:sym typeface="Wingdings" pitchFamily="2" charset="2"/>
              </a:rPr>
              <a:t>Amendment</a:t>
            </a:r>
          </a:p>
          <a:p>
            <a:pPr lvl="1">
              <a:lnSpc>
                <a:spcPct val="80000"/>
              </a:lnSpc>
              <a:defRPr/>
            </a:pPr>
            <a:r>
              <a:rPr lang="en-US" sz="2400" dirty="0" smtClean="0">
                <a:sym typeface="Wingdings" pitchFamily="2" charset="2"/>
              </a:rPr>
              <a:t>Adams would have won if Burr had not enabled Jefferson to carry NY</a:t>
            </a:r>
            <a:endParaRPr lang="en-US" sz="2400" dirty="0"/>
          </a:p>
          <a:p>
            <a:pPr eaLnBrk="1" hangingPunct="1">
              <a:lnSpc>
                <a:spcPct val="80000"/>
              </a:lnSpc>
              <a:defRPr/>
            </a:pPr>
            <a:r>
              <a:rPr lang="en-US" sz="2800" dirty="0"/>
              <a:t>The beginning of the Virginia Dynasty</a:t>
            </a:r>
          </a:p>
          <a:p>
            <a:pPr eaLnBrk="1" hangingPunct="1">
              <a:lnSpc>
                <a:spcPct val="80000"/>
              </a:lnSpc>
              <a:defRPr/>
            </a:pPr>
            <a:r>
              <a:rPr lang="en-US" sz="2800" dirty="0"/>
              <a:t>Revolutionary!</a:t>
            </a:r>
          </a:p>
          <a:p>
            <a:pPr lvl="1" eaLnBrk="1" hangingPunct="1">
              <a:lnSpc>
                <a:spcPct val="80000"/>
              </a:lnSpc>
              <a:defRPr/>
            </a:pPr>
            <a:r>
              <a:rPr lang="en-US" dirty="0"/>
              <a:t>Not in terms of policy but a peaceful change of leadership – never before seen</a:t>
            </a:r>
          </a:p>
          <a:p>
            <a:pPr lvl="1" eaLnBrk="1" hangingPunct="1">
              <a:lnSpc>
                <a:spcPct val="80000"/>
              </a:lnSpc>
              <a:defRPr/>
            </a:pPr>
            <a:r>
              <a:rPr lang="en-US" dirty="0"/>
              <a:t>Importance of inaugural </a:t>
            </a:r>
            <a:r>
              <a:rPr lang="en-US" dirty="0" smtClean="0"/>
              <a:t>address – promotion of unity in a divided nation!</a:t>
            </a:r>
          </a:p>
          <a:p>
            <a:pPr lvl="2" eaLnBrk="1" hangingPunct="1">
              <a:lnSpc>
                <a:spcPct val="80000"/>
              </a:lnSpc>
              <a:defRPr/>
            </a:pPr>
            <a:r>
              <a:rPr lang="en-US" sz="2800" dirty="0" smtClean="0"/>
              <a:t> “ let us unite with one heart and one mind… we are all Republicans, we are all Federalists.”</a:t>
            </a:r>
            <a:endParaRPr lang="en-US" dirty="0" smtClean="0"/>
          </a:p>
          <a:p>
            <a:pPr eaLnBrk="1" hangingPunct="1">
              <a:lnSpc>
                <a:spcPct val="80000"/>
              </a:lnSpc>
              <a:defRPr/>
            </a:pP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eaLnBrk="1" hangingPunct="1">
              <a:defRPr/>
            </a:pPr>
            <a:r>
              <a:rPr lang="en-US" sz="2400" dirty="0" smtClean="0"/>
              <a:t>Jefferson’s republicanism only partly shaped the nation. </a:t>
            </a:r>
            <a:endParaRPr lang="en-US" sz="2400" dirty="0"/>
          </a:p>
        </p:txBody>
      </p:sp>
      <p:sp>
        <p:nvSpPr>
          <p:cNvPr id="66563" name="Rectangle 3"/>
          <p:cNvSpPr>
            <a:spLocks noGrp="1" noChangeArrowheads="1"/>
          </p:cNvSpPr>
          <p:nvPr>
            <p:ph sz="half" idx="1"/>
          </p:nvPr>
        </p:nvSpPr>
        <p:spPr/>
        <p:txBody>
          <a:bodyPr>
            <a:normAutofit fontScale="92500" lnSpcReduction="10000"/>
          </a:bodyPr>
          <a:lstStyle/>
          <a:p>
            <a:pPr eaLnBrk="1" hangingPunct="1">
              <a:lnSpc>
                <a:spcPct val="80000"/>
              </a:lnSpc>
              <a:defRPr/>
            </a:pPr>
            <a:r>
              <a:rPr lang="en-US" sz="2400" dirty="0"/>
              <a:t>Continued many policies: tariff, national bank, </a:t>
            </a:r>
            <a:r>
              <a:rPr lang="en-US" sz="2400" dirty="0" smtClean="0"/>
              <a:t>debt payments, </a:t>
            </a:r>
            <a:r>
              <a:rPr lang="en-US" sz="2400" dirty="0"/>
              <a:t>did not </a:t>
            </a:r>
            <a:r>
              <a:rPr lang="en-US" sz="2400" dirty="0" err="1"/>
              <a:t>restaff</a:t>
            </a:r>
            <a:r>
              <a:rPr lang="en-US" sz="2400" dirty="0"/>
              <a:t> government “few die, none resign” </a:t>
            </a:r>
            <a:endParaRPr lang="en-US" sz="2400" dirty="0" smtClean="0"/>
          </a:p>
          <a:p>
            <a:pPr eaLnBrk="1" hangingPunct="1">
              <a:lnSpc>
                <a:spcPct val="80000"/>
              </a:lnSpc>
              <a:buFont typeface="Wingdings" pitchFamily="2" charset="2"/>
              <a:buNone/>
              <a:defRPr/>
            </a:pPr>
            <a:endParaRPr lang="en-US" sz="2400" dirty="0"/>
          </a:p>
          <a:p>
            <a:pPr eaLnBrk="1" hangingPunct="1">
              <a:lnSpc>
                <a:spcPct val="80000"/>
              </a:lnSpc>
              <a:defRPr/>
            </a:pPr>
            <a:r>
              <a:rPr lang="en-US" sz="2400" dirty="0"/>
              <a:t>BUT: “encouraged </a:t>
            </a:r>
            <a:r>
              <a:rPr lang="en-US" sz="2400" dirty="0" smtClean="0"/>
              <a:t>frugality,” abolished internal taxes, allowed </a:t>
            </a:r>
            <a:r>
              <a:rPr lang="en-US" sz="2400" dirty="0"/>
              <a:t>sedition act to expire, changed residency requirement back to five years</a:t>
            </a:r>
            <a:r>
              <a:rPr lang="en-US" sz="2400" dirty="0" smtClean="0"/>
              <a:t>, cut </a:t>
            </a:r>
            <a:r>
              <a:rPr lang="en-US" sz="2400" dirty="0"/>
              <a:t>the size of the government, shrunk the army, built a mosquito fleet for coastal defense not protection of trade, decreased formality of </a:t>
            </a:r>
            <a:r>
              <a:rPr lang="en-US" sz="2400" dirty="0" smtClean="0"/>
              <a:t>office, growing stress on social equality </a:t>
            </a:r>
            <a:endParaRPr lang="en-US" sz="2400" dirty="0"/>
          </a:p>
          <a:p>
            <a:pPr lvl="1" eaLnBrk="1" hangingPunct="1">
              <a:lnSpc>
                <a:spcPct val="80000"/>
              </a:lnSpc>
              <a:buFont typeface="Wingdings" pitchFamily="2" charset="2"/>
              <a:buNone/>
              <a:defRPr/>
            </a:pPr>
            <a:endParaRPr lang="en-US" sz="2000"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8194" name="Picture 2" descr="https://jrenseyblog.files.wordpress.com/2013/03/thomas-jefferson-picture.jpg"/>
          <p:cNvPicPr>
            <a:picLocks noChangeAspect="1" noChangeArrowheads="1"/>
          </p:cNvPicPr>
          <p:nvPr/>
        </p:nvPicPr>
        <p:blipFill>
          <a:blip r:embed="rId2" cstate="print"/>
          <a:srcRect/>
          <a:stretch>
            <a:fillRect/>
          </a:stretch>
        </p:blipFill>
        <p:spPr bwMode="auto">
          <a:xfrm>
            <a:off x="4938141" y="2819400"/>
            <a:ext cx="4205859" cy="3619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a:t>War on the Courts</a:t>
            </a:r>
          </a:p>
        </p:txBody>
      </p:sp>
      <p:sp>
        <p:nvSpPr>
          <p:cNvPr id="67587" name="Rectangle 3"/>
          <p:cNvSpPr>
            <a:spLocks noGrp="1" noChangeArrowheads="1"/>
          </p:cNvSpPr>
          <p:nvPr>
            <p:ph sz="half" idx="1"/>
          </p:nvPr>
        </p:nvSpPr>
        <p:spPr/>
        <p:txBody>
          <a:bodyPr/>
          <a:lstStyle/>
          <a:p>
            <a:pPr eaLnBrk="1" hangingPunct="1">
              <a:lnSpc>
                <a:spcPct val="80000"/>
              </a:lnSpc>
              <a:defRPr/>
            </a:pPr>
            <a:r>
              <a:rPr lang="en-US" sz="2400" dirty="0"/>
              <a:t>Favored positive law, not the common law.  Judges should reflect the mood of the people. </a:t>
            </a:r>
            <a:endParaRPr lang="en-US" sz="2400" dirty="0" smtClean="0"/>
          </a:p>
          <a:p>
            <a:pPr lvl="1">
              <a:lnSpc>
                <a:spcPct val="80000"/>
              </a:lnSpc>
              <a:defRPr/>
            </a:pPr>
            <a:r>
              <a:rPr lang="en-US" sz="2000" dirty="0" smtClean="0"/>
              <a:t>Worked to impeach federalist judges. </a:t>
            </a:r>
          </a:p>
          <a:p>
            <a:pPr lvl="1">
              <a:lnSpc>
                <a:spcPct val="80000"/>
              </a:lnSpc>
              <a:defRPr/>
            </a:pPr>
            <a:r>
              <a:rPr lang="en-US" sz="2000" dirty="0" smtClean="0"/>
              <a:t>Repealed judiciary act of 1801 which had created new courts and ensured positions for losing Federalists. </a:t>
            </a:r>
          </a:p>
          <a:p>
            <a:pPr lvl="1">
              <a:lnSpc>
                <a:spcPct val="80000"/>
              </a:lnSpc>
              <a:defRPr/>
            </a:pPr>
            <a:r>
              <a:rPr lang="en-US" sz="2000" dirty="0" smtClean="0"/>
              <a:t>Denied </a:t>
            </a:r>
            <a:r>
              <a:rPr lang="en-US" sz="2000" dirty="0" err="1" smtClean="0"/>
              <a:t>Marbury</a:t>
            </a:r>
            <a:r>
              <a:rPr lang="en-US" sz="2000" dirty="0" smtClean="0"/>
              <a:t> his commission.  </a:t>
            </a:r>
            <a:r>
              <a:rPr lang="en-US" sz="2000" dirty="0" err="1" smtClean="0"/>
              <a:t>Marbury</a:t>
            </a:r>
            <a:r>
              <a:rPr lang="en-US" sz="2000" dirty="0" smtClean="0"/>
              <a:t> sued Madison to get his position</a:t>
            </a:r>
            <a:r>
              <a:rPr lang="en-US" sz="2000" dirty="0" smtClean="0">
                <a:sym typeface="Wingdings" pitchFamily="2" charset="2"/>
              </a:rPr>
              <a:t> </a:t>
            </a:r>
            <a:endParaRPr lang="en-US" sz="2000" dirty="0" smtClean="0"/>
          </a:p>
          <a:p>
            <a:pPr eaLnBrk="1" hangingPunct="1">
              <a:lnSpc>
                <a:spcPct val="80000"/>
              </a:lnSpc>
              <a:defRPr/>
            </a:pPr>
            <a:endParaRPr lang="en-US" sz="2400" dirty="0"/>
          </a:p>
        </p:txBody>
      </p:sp>
      <p:sp>
        <p:nvSpPr>
          <p:cNvPr id="4" name="Content Placeholder 3"/>
          <p:cNvSpPr>
            <a:spLocks noGrp="1"/>
          </p:cNvSpPr>
          <p:nvPr>
            <p:ph sz="half" idx="2"/>
          </p:nvPr>
        </p:nvSpPr>
        <p:spPr/>
        <p:txBody>
          <a:bodyPr/>
          <a:lstStyle/>
          <a:p>
            <a:endParaRPr lang="en-US"/>
          </a:p>
        </p:txBody>
      </p:sp>
      <p:pic>
        <p:nvPicPr>
          <p:cNvPr id="7170" name="Picture 2" descr="http://upload.wikimedia.org/wikipedia/commons/f/fe/John_Marshall_by_Henry_Inman,_1832.jpg"/>
          <p:cNvPicPr>
            <a:picLocks noChangeAspect="1" noChangeArrowheads="1"/>
          </p:cNvPicPr>
          <p:nvPr/>
        </p:nvPicPr>
        <p:blipFill>
          <a:blip r:embed="rId2" cstate="print"/>
          <a:srcRect/>
          <a:stretch>
            <a:fillRect/>
          </a:stretch>
        </p:blipFill>
        <p:spPr bwMode="auto">
          <a:xfrm>
            <a:off x="4953000" y="2209800"/>
            <a:ext cx="3567345" cy="4419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2580</Words>
  <Application>Microsoft Office PowerPoint</Application>
  <PresentationFormat>On-screen Show (4:3)</PresentationFormat>
  <Paragraphs>199</Paragraphs>
  <Slides>51</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6" baseType="lpstr">
      <vt:lpstr>Arial</vt:lpstr>
      <vt:lpstr>Calibri</vt:lpstr>
      <vt:lpstr>Wingdings</vt:lpstr>
      <vt:lpstr>Office Theme</vt:lpstr>
      <vt:lpstr>Document</vt:lpstr>
      <vt:lpstr>Sectionalism to Nationalism </vt:lpstr>
      <vt:lpstr>1800 – A Divided Nation!!! The first contest between two organized parties – first time congressional caucuses chose candidates before selection of electors </vt:lpstr>
      <vt:lpstr>PowerPoint Presentation</vt:lpstr>
      <vt:lpstr>PowerPoint Presentation</vt:lpstr>
      <vt:lpstr>PowerPoint Presentation</vt:lpstr>
      <vt:lpstr>PowerPoint Presentation</vt:lpstr>
      <vt:lpstr>Election Results</vt:lpstr>
      <vt:lpstr>Jefferson’s republicanism only partly shaped the nation. </vt:lpstr>
      <vt:lpstr>War on the Courts</vt:lpstr>
      <vt:lpstr>Marbury v. Madison</vt:lpstr>
      <vt:lpstr>The West</vt:lpstr>
      <vt:lpstr>PowerPoint Presentation</vt:lpstr>
      <vt:lpstr>Haiti’s Rebellion</vt:lpstr>
      <vt:lpstr>And then there were the problems of neutrality…</vt:lpstr>
      <vt:lpstr>Tecumseh and the Prophet</vt:lpstr>
      <vt:lpstr>Battle of Tippecanoe - 1811</vt:lpstr>
      <vt:lpstr>Jefferson and Madison tried to avoid war!!!</vt:lpstr>
      <vt:lpstr>The War Debate</vt:lpstr>
      <vt:lpstr>But was it the shipping rights of neutrals that led to the Declaration of War in 1812?</vt:lpstr>
      <vt:lpstr>The Results of the War</vt:lpstr>
      <vt:lpstr>PowerPoint Presentation</vt:lpstr>
      <vt:lpstr>Understand!!!! – nationalism and democracy reinforced. </vt:lpstr>
      <vt:lpstr>PowerPoint Presentation</vt:lpstr>
      <vt:lpstr>PowerPoint Presentation</vt:lpstr>
      <vt:lpstr>Warm up: copy this slide Cultural Nationalism </vt:lpstr>
      <vt:lpstr>A new sense of nationalism (feeling of national identity and unity) replaced sectionalism and party loyalties</vt:lpstr>
      <vt:lpstr>PowerPoint Presentation</vt:lpstr>
      <vt:lpstr>PowerPoint Presentation</vt:lpstr>
      <vt:lpstr>PowerPoint Presentation</vt:lpstr>
      <vt:lpstr>Foreign Policy of Monroe (strong assist by JQ Adams) – proactive, nationalistic</vt:lpstr>
      <vt:lpstr>PowerPoint Presentation</vt:lpstr>
      <vt:lpstr>Chief Justice Marshall  Nationalism in the Courts</vt:lpstr>
      <vt:lpstr>PowerPoint Presentation</vt:lpstr>
      <vt:lpstr>PowerPoint Presentation</vt:lpstr>
      <vt:lpstr>The issues</vt:lpstr>
      <vt:lpstr>PowerPoint Presentation</vt:lpstr>
      <vt:lpstr>PowerPoint Presentation</vt:lpstr>
      <vt:lpstr>PowerPoint Presentation</vt:lpstr>
      <vt:lpstr>PowerPoint Presentation</vt:lpstr>
      <vt:lpstr>PowerPoint Presentation</vt:lpstr>
      <vt:lpstr>PowerPoint Presentation</vt:lpstr>
      <vt:lpstr>Jacksonian America Jackson as the symbol of the age as well as the engine</vt:lpstr>
      <vt:lpstr>Changes in the franchise precede Jackson! – decreased use of poll taxes and property requirements – not universally popular!</vt:lpstr>
      <vt:lpstr>PowerPoint Presentation</vt:lpstr>
      <vt:lpstr>PowerPoint Presentation</vt:lpstr>
      <vt:lpstr>PowerPoint Presentation</vt:lpstr>
      <vt:lpstr>PowerPoint Presentation</vt:lpstr>
      <vt:lpstr>Also….</vt:lpstr>
      <vt:lpstr>PowerPoint Presentation</vt:lpstr>
      <vt:lpstr>PowerPoint Presentation</vt:lpstr>
      <vt:lpstr>PowerPoint Presentation</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bmerrill1</dc:creator>
  <cp:lastModifiedBy>bmerrill1</cp:lastModifiedBy>
  <cp:revision>24</cp:revision>
  <dcterms:created xsi:type="dcterms:W3CDTF">2014-10-23T19:11:23Z</dcterms:created>
  <dcterms:modified xsi:type="dcterms:W3CDTF">2016-09-27T20:36:30Z</dcterms:modified>
</cp:coreProperties>
</file>