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24" r:id="rId2"/>
    <p:sldId id="257" r:id="rId3"/>
    <p:sldId id="258" r:id="rId4"/>
    <p:sldId id="259" r:id="rId5"/>
    <p:sldId id="283" r:id="rId6"/>
    <p:sldId id="261" r:id="rId7"/>
    <p:sldId id="262" r:id="rId8"/>
    <p:sldId id="279" r:id="rId9"/>
    <p:sldId id="284" r:id="rId10"/>
    <p:sldId id="286" r:id="rId11"/>
    <p:sldId id="288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/>
    <p:restoredTop sz="94663"/>
  </p:normalViewPr>
  <p:slideViewPr>
    <p:cSldViewPr>
      <p:cViewPr varScale="1">
        <p:scale>
          <a:sx n="86" d="100"/>
          <a:sy n="86" d="100"/>
        </p:scale>
        <p:origin x="13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6D69-D68C-415D-93BC-47373F299466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D563-9D46-4294-A7CA-B8D46192C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192D-D31E-4CD2-87C8-B9BA48D2F514}" type="datetimeFigureOut">
              <a:rPr lang="en-US" smtClean="0"/>
              <a:pPr/>
              <a:t>2/26/17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F74A-487A-4AC7-BC2D-30576CE2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“Every </a:t>
            </a:r>
            <a:r>
              <a:rPr lang="en-US" i="1" dirty="0"/>
              <a:t>empire seeks as its imperialistic mission not to plunder and control but to educate and liberate</a:t>
            </a:r>
            <a:r>
              <a:rPr lang="en-US" i="1" dirty="0" smtClean="0"/>
              <a:t>.”</a:t>
            </a:r>
          </a:p>
          <a:p>
            <a:r>
              <a:rPr lang="en-US" i="1" dirty="0" smtClean="0"/>
              <a:t> “</a:t>
            </a:r>
            <a:r>
              <a:rPr lang="en-US" i="1" dirty="0"/>
              <a:t>The truth is that imperialism was never idealistic. It has always been driven by economic or strategic </a:t>
            </a:r>
            <a:r>
              <a:rPr lang="en-US" i="1" dirty="0" smtClean="0"/>
              <a:t>interests”</a:t>
            </a:r>
          </a:p>
          <a:p>
            <a:r>
              <a:rPr lang="en-US" dirty="0" smtClean="0"/>
              <a:t>Which of these passages do you find to be the most true?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3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Hawaii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665689" y="1150937"/>
            <a:ext cx="4114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99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E40000"/>
                </a:solidFill>
                <a:latin typeface="Comic Sans MS" pitchFamily="66" charset="0"/>
                <a:ea typeface="+mn-ea"/>
              </a:rPr>
              <a:t> </a:t>
            </a:r>
            <a:r>
              <a:rPr lang="en-US" sz="2800" b="1" dirty="0">
                <a:solidFill>
                  <a:srgbClr val="E40000"/>
                </a:solidFill>
                <a:latin typeface="Comic Sans MS" pitchFamily="66" charset="0"/>
                <a:ea typeface="+mn-ea"/>
              </a:rPr>
              <a:t>Hawaii becomes a </a:t>
            </a:r>
            <a:r>
              <a:rPr lang="en-US" sz="2800" b="1" dirty="0" smtClean="0">
                <a:solidFill>
                  <a:srgbClr val="E40000"/>
                </a:solidFill>
                <a:latin typeface="Comic Sans MS" pitchFamily="66" charset="0"/>
                <a:ea typeface="+mn-ea"/>
              </a:rPr>
              <a:t>U.S</a:t>
            </a:r>
            <a:r>
              <a:rPr lang="en-US" sz="2800" b="1" dirty="0">
                <a:solidFill>
                  <a:srgbClr val="E40000"/>
                </a:solidFill>
                <a:latin typeface="Comic Sans MS" pitchFamily="66" charset="0"/>
                <a:ea typeface="+mn-ea"/>
              </a:rPr>
              <a:t>. Protectorate in </a:t>
            </a:r>
            <a:r>
              <a:rPr lang="en-US" sz="2800" b="1" dirty="0" smtClean="0">
                <a:solidFill>
                  <a:srgbClr val="E40000"/>
                </a:solidFill>
                <a:latin typeface="Comic Sans MS" pitchFamily="66" charset="0"/>
                <a:ea typeface="+mn-ea"/>
              </a:rPr>
              <a:t>1849</a:t>
            </a:r>
            <a:r>
              <a:rPr lang="en-US" sz="2800" b="1" dirty="0" smtClean="0">
                <a:solidFill>
                  <a:srgbClr val="E40000"/>
                </a:solidFill>
                <a:latin typeface="Comic Sans MS" pitchFamily="66" charset="0"/>
              </a:rPr>
              <a:t>.</a:t>
            </a:r>
          </a:p>
          <a:p>
            <a:r>
              <a:rPr lang="en-US" sz="2800" b="1" dirty="0"/>
              <a:t>Why was Hawaii important?</a:t>
            </a:r>
          </a:p>
          <a:p>
            <a:r>
              <a:rPr lang="en-US" sz="2800" b="1" u="sng" dirty="0"/>
              <a:t>Economically</a:t>
            </a:r>
            <a:r>
              <a:rPr lang="en-US" sz="2800" dirty="0"/>
              <a:t> – link </a:t>
            </a:r>
            <a:r>
              <a:rPr lang="en-US" sz="2800" dirty="0" smtClean="0"/>
              <a:t>between </a:t>
            </a:r>
            <a:r>
              <a:rPr lang="en-US" sz="2800" dirty="0"/>
              <a:t>U.S. and the </a:t>
            </a:r>
            <a:r>
              <a:rPr lang="en-US" sz="2800" dirty="0" smtClean="0"/>
              <a:t>Pacific</a:t>
            </a:r>
          </a:p>
          <a:p>
            <a:r>
              <a:rPr lang="en-US" sz="2800" dirty="0" smtClean="0"/>
              <a:t>*Also big exporter of sugar</a:t>
            </a:r>
            <a:endParaRPr lang="en-US" sz="2800" dirty="0"/>
          </a:p>
          <a:p>
            <a:r>
              <a:rPr lang="en-US" sz="2800" b="1" u="sng" dirty="0" smtClean="0"/>
              <a:t>Military</a:t>
            </a:r>
            <a:r>
              <a:rPr lang="en-US" sz="2800" dirty="0" smtClean="0"/>
              <a:t> </a:t>
            </a:r>
            <a:r>
              <a:rPr lang="en-US" sz="2800" dirty="0"/>
              <a:t>– Great natural harbor for the navy</a:t>
            </a:r>
            <a:endParaRPr lang="en-US" sz="2800" b="1" u="sng" dirty="0"/>
          </a:p>
          <a:p>
            <a:pPr algn="ctr">
              <a:spcBef>
                <a:spcPct val="50000"/>
              </a:spcBef>
              <a:buClr>
                <a:srgbClr val="E40000"/>
              </a:buClr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E40000"/>
              </a:solidFill>
              <a:latin typeface="Comic Sans MS" pitchFamily="66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3" y="1828800"/>
            <a:ext cx="4482556" cy="33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U. S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Interests In Hawaii</a:t>
            </a:r>
          </a:p>
        </p:txBody>
      </p:sp>
      <p:pic>
        <p:nvPicPr>
          <p:cNvPr id="18435" name="Picture 4" descr="sanford_ballard_dol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46475" cy="502920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267200" y="1676400"/>
            <a:ext cx="449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sz="2600" b="1" dirty="0" smtClean="0">
                <a:latin typeface="Comic Sans MS" charset="0"/>
              </a:rPr>
              <a:t>1893–</a:t>
            </a: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Americans backed an uprising </a:t>
            </a: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against Queen </a:t>
            </a: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Liliuokalani.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Rebellion successful</a:t>
            </a:r>
            <a:endParaRPr lang="en-US" sz="2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sz="2600" b="1" u="sng" dirty="0">
                <a:solidFill>
                  <a:srgbClr val="E4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Sanford Ballard Dole</a:t>
            </a:r>
            <a:r>
              <a:rPr lang="en-US" sz="26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proclaims the Republic </a:t>
            </a:r>
            <a:b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of Hawaii in 1894</a:t>
            </a: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.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sz="2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Annexed by U.S. in 1898</a:t>
            </a:r>
          </a:p>
          <a:p>
            <a:pPr marL="398463" indent="-398463">
              <a:spcBef>
                <a:spcPct val="50000"/>
              </a:spcBef>
              <a:buClr>
                <a:srgbClr val="E40000"/>
              </a:buClr>
              <a:buSzPct val="110000"/>
              <a:buFont typeface="Wingdings" charset="0"/>
              <a:buBlip>
                <a:blip r:embed="rId3"/>
              </a:buBlip>
            </a:pPr>
            <a:endParaRPr lang="en-US" sz="2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Analyze the two speeches that have been provided to you; Answer the following questions in complete sentences.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What territories are the topic of conversation regarding U.S. Imperialism?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According to </a:t>
            </a:r>
            <a:r>
              <a:rPr lang="en-US" sz="2000" dirty="0" err="1"/>
              <a:t>Beveridge</a:t>
            </a:r>
            <a:r>
              <a:rPr lang="en-US" sz="2000" dirty="0"/>
              <a:t>, what else was going on in the </a:t>
            </a:r>
            <a:r>
              <a:rPr lang="en-US" sz="2000" dirty="0" smtClean="0"/>
              <a:t>U.S and the rest </a:t>
            </a:r>
            <a:r>
              <a:rPr lang="en-US" sz="2000" dirty="0"/>
              <a:t>of the world that made expansion a good </a:t>
            </a:r>
            <a:r>
              <a:rPr lang="en-US" sz="2000" dirty="0" smtClean="0"/>
              <a:t>idea?.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Why does Bryan believe that taking control of foreign lands is wrong?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 After reading both arguments, what side are you on? Explain why you are pro or anti-imperialism.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(Honors) </a:t>
            </a:r>
            <a:r>
              <a:rPr lang="en-US" sz="2400" dirty="0" err="1"/>
              <a:t>Beveridge</a:t>
            </a:r>
            <a:r>
              <a:rPr lang="en-US" sz="2400" dirty="0"/>
              <a:t> and Bryan both have views on destiny. Draw quotes from the readings to illustrate how each man sees American </a:t>
            </a:r>
            <a:r>
              <a:rPr lang="en-US" sz="2400" dirty="0" smtClean="0"/>
              <a:t>destiny.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(Honors)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88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solidFill>
                  <a:srgbClr val="0000FF"/>
                </a:solidFill>
                <a:latin typeface="Mufferaw" pitchFamily="66" charset="0"/>
              </a:rPr>
              <a:t>Imperialism</a:t>
            </a:r>
            <a:r>
              <a:rPr lang="en-US" sz="9600" b="1" dirty="0" smtClean="0">
                <a:solidFill>
                  <a:srgbClr val="0000FF"/>
                </a:solidFill>
                <a:latin typeface="Mufferaw" pitchFamily="66" charset="0"/>
              </a:rPr>
              <a:t> </a:t>
            </a:r>
            <a:endParaRPr lang="en-US" sz="9600" b="1" dirty="0">
              <a:solidFill>
                <a:srgbClr val="0000FF"/>
              </a:solidFill>
              <a:latin typeface="Mufferaw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5257800"/>
          </a:xfrm>
        </p:spPr>
        <p:txBody>
          <a:bodyPr>
            <a:normAutofit/>
          </a:bodyPr>
          <a:lstStyle/>
          <a:p>
            <a:r>
              <a:rPr lang="en-US" sz="2400" u="sng" dirty="0"/>
              <a:t>P</a:t>
            </a:r>
            <a:r>
              <a:rPr lang="en-US" sz="2400" u="sng" dirty="0" smtClean="0"/>
              <a:t>olicy </a:t>
            </a:r>
            <a:r>
              <a:rPr lang="en-US" sz="2400" u="sng" dirty="0"/>
              <a:t>by which strong nations extend their political, military, and economic control over weaker </a:t>
            </a:r>
            <a:r>
              <a:rPr lang="en-US" sz="2400" u="sng" dirty="0" smtClean="0"/>
              <a:t>territories</a:t>
            </a:r>
            <a:endParaRPr lang="en-US" sz="2400" u="sng" dirty="0"/>
          </a:p>
          <a:p>
            <a:r>
              <a:rPr lang="en-US" sz="2400" dirty="0" smtClean="0"/>
              <a:t>US time period 1865-1914</a:t>
            </a:r>
            <a:endParaRPr lang="en-US" sz="2400" dirty="0"/>
          </a:p>
        </p:txBody>
      </p:sp>
      <p:pic>
        <p:nvPicPr>
          <p:cNvPr id="5" name="Content Placeholder 4" descr="imperia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800600" cy="4867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Ravie" pitchFamily="82" charset="0"/>
              </a:rPr>
              <a:t>CAUSES FOR IMPERIALISM</a:t>
            </a:r>
            <a:endParaRPr lang="en-US" sz="36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u="sng" dirty="0" smtClean="0"/>
              <a:t>Business/economic interests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Military/strategic interests</a:t>
            </a:r>
          </a:p>
          <a:p>
            <a:pPr marL="514350" indent="-514350">
              <a:buAutoNum type="arabicPeriod"/>
            </a:pPr>
            <a:r>
              <a:rPr lang="en-US" u="sng" dirty="0" smtClean="0"/>
              <a:t>“White Man’s Burden”</a:t>
            </a:r>
            <a:r>
              <a:rPr lang="en-US" dirty="0" smtClean="0"/>
              <a:t>- spread of Democracy and Christianity; related to Manifest Destiny, Social Darwinism</a:t>
            </a:r>
          </a:p>
          <a:p>
            <a:pPr marL="514350" indent="-514350">
              <a:buAutoNum type="arabicPeriod"/>
            </a:pPr>
            <a:r>
              <a:rPr lang="en-US" dirty="0"/>
              <a:t>N</a:t>
            </a:r>
            <a:r>
              <a:rPr lang="en-US" dirty="0" smtClean="0"/>
              <a:t>ew territories = more opportunity (Remember Frederick Jackson Turner?)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Impact" pitchFamily="34" charset="0"/>
              </a:rPr>
              <a:t>Business/Economic Interest</a:t>
            </a:r>
            <a:endParaRPr lang="en-US" sz="48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8200" cy="5257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Colonies can provide raw materials and natural resources</a:t>
            </a:r>
          </a:p>
          <a:p>
            <a:pPr lvl="1"/>
            <a:r>
              <a:rPr lang="en-US" dirty="0"/>
              <a:t>Rubber, sugar, tea, iron, petroleum, </a:t>
            </a:r>
            <a:r>
              <a:rPr lang="en-US" dirty="0" smtClean="0"/>
              <a:t>timber</a:t>
            </a:r>
            <a:endParaRPr lang="en-US" b="1" u="sng" dirty="0"/>
          </a:p>
          <a:p>
            <a:r>
              <a:rPr lang="en-US" b="1" u="sng" dirty="0" smtClean="0"/>
              <a:t>Foreign trade-new markets</a:t>
            </a:r>
          </a:p>
        </p:txBody>
      </p:sp>
      <p:pic>
        <p:nvPicPr>
          <p:cNvPr id="7" name="Content Placeholder 6" descr="sugar_c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370"/>
            <a:ext cx="43815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Types of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Sphere of Influence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area which an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outside power claimed exclusive investment/economic interest or trading rights. </a:t>
            </a:r>
          </a:p>
          <a:p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u="sng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Protectorate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—</a:t>
            </a:r>
            <a:r>
              <a:rPr lang="en-US" sz="28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area 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where local rulers were left in place but were expected to follow the advice of the dominated outside powers</a:t>
            </a:r>
          </a:p>
          <a:p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Colony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—</a:t>
            </a: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An area ruled directly by a dominate outside power.</a:t>
            </a:r>
          </a:p>
        </p:txBody>
      </p:sp>
    </p:spTree>
    <p:extLst>
      <p:ext uri="{BB962C8B-B14F-4D97-AF65-F5344CB8AC3E}">
        <p14:creationId xmlns:p14="http://schemas.microsoft.com/office/powerpoint/2010/main" val="32186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Rockwell Extra Bold" pitchFamily="18" charset="0"/>
              </a:rPr>
              <a:t>ALFRED T. MAHAN</a:t>
            </a:r>
            <a:endParaRPr lang="en-US" sz="5400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pic>
        <p:nvPicPr>
          <p:cNvPr id="7" name="Content Placeholder 6" descr="mahan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4571999" cy="55625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ilitary historian/U.S. Navy officer</a:t>
            </a:r>
          </a:p>
          <a:p>
            <a:r>
              <a:rPr lang="en-US" dirty="0" smtClean="0"/>
              <a:t>Called “the </a:t>
            </a:r>
            <a:r>
              <a:rPr lang="en-US" dirty="0"/>
              <a:t>most important American strategist of the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century”</a:t>
            </a:r>
          </a:p>
          <a:p>
            <a:r>
              <a:rPr lang="en-US" i="1" u="sng" dirty="0" smtClean="0"/>
              <a:t>The Influence of Sea Power Upon History</a:t>
            </a:r>
            <a:r>
              <a:rPr lang="en-US" i="1" dirty="0"/>
              <a:t>-</a:t>
            </a:r>
            <a:r>
              <a:rPr lang="en-US" dirty="0" smtClean="0"/>
              <a:t> emphasized the need for a strong navy, </a:t>
            </a:r>
            <a:r>
              <a:rPr lang="en-US" u="sng" dirty="0" smtClean="0"/>
              <a:t>acquire Hawaii, an isthmian canal and other Pacific Islands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Rockwell Extra Bold" pitchFamily="18" charset="0"/>
              </a:rPr>
              <a:t>The Influence of Sea Power</a:t>
            </a:r>
            <a:endParaRPr lang="en-US" sz="4000" dirty="0">
              <a:solidFill>
                <a:srgbClr val="0000FF"/>
              </a:solidFill>
              <a:latin typeface="Rockwell Extra Bol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495800" cy="5486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u="sng" dirty="0"/>
              <a:t>F</a:t>
            </a:r>
            <a:r>
              <a:rPr lang="en-US" b="1" u="sng" dirty="0" smtClean="0"/>
              <a:t>oreign bases in Cuba, Hawaii, the Philippines</a:t>
            </a:r>
          </a:p>
          <a:p>
            <a:r>
              <a:rPr lang="en-US" b="1" u="sng" dirty="0" smtClean="0"/>
              <a:t>U.S. expanded and updated Navy</a:t>
            </a:r>
            <a:endParaRPr lang="en-US" b="1" dirty="0" smtClean="0"/>
          </a:p>
          <a:p>
            <a:r>
              <a:rPr lang="en-US" b="1" dirty="0" smtClean="0"/>
              <a:t>U.S. Navy—3</a:t>
            </a:r>
            <a:r>
              <a:rPr lang="en-US" b="1" baseline="30000" dirty="0" smtClean="0"/>
              <a:t>rd</a:t>
            </a:r>
            <a:r>
              <a:rPr lang="en-US" b="1" dirty="0" smtClean="0"/>
              <a:t> largest navy in the world by 1900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great_white_fleet_sails-7089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2500" y="1219200"/>
            <a:ext cx="43815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FF"/>
                </a:solidFill>
                <a:latin typeface="Ravie" pitchFamily="82" charset="0"/>
              </a:rPr>
              <a:t>Josiah Strong</a:t>
            </a:r>
            <a:endParaRPr lang="en-US" sz="6600" dirty="0">
              <a:solidFill>
                <a:srgbClr val="0000FF"/>
              </a:solidFill>
              <a:latin typeface="Ravie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410200" cy="556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Minister that advocated </a:t>
            </a:r>
            <a:r>
              <a:rPr lang="en-US" sz="3600" u="sng" dirty="0" smtClean="0"/>
              <a:t>white man’s burden idea- </a:t>
            </a:r>
            <a:r>
              <a:rPr lang="en-US" sz="3600" dirty="0" smtClean="0"/>
              <a:t>U.S. role was to right the wrongs. </a:t>
            </a:r>
          </a:p>
          <a:p>
            <a:r>
              <a:rPr lang="en-US" sz="3600" dirty="0" smtClean="0"/>
              <a:t>Educate and Christianize</a:t>
            </a:r>
          </a:p>
          <a:p>
            <a:r>
              <a:rPr lang="en-US" sz="3600" dirty="0" smtClean="0"/>
              <a:t>U.S. is the “parent”, supervising lesser developed countries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7526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40000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Seward</a:t>
            </a:r>
            <a:r>
              <a:rPr lang="ja-JP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’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 Folly</a:t>
            </a:r>
            <a:r>
              <a:rPr lang="ja-JP" alt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r>
              <a:rPr lang="en-US" altLang="ja-JP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/“Seward’s Ice Box”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:1867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4588239" y="2362200"/>
            <a:ext cx="426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4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E40000"/>
                </a:solidFill>
              </a:rPr>
              <a:t>U.S. purchase of </a:t>
            </a:r>
            <a:r>
              <a:rPr lang="en-US" sz="2800" u="sng" dirty="0" smtClean="0">
                <a:solidFill>
                  <a:srgbClr val="E40000"/>
                </a:solidFill>
              </a:rPr>
              <a:t>Alaska from Russia for $7.2 million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u="sng" dirty="0" smtClean="0">
                <a:solidFill>
                  <a:srgbClr val="E40000"/>
                </a:solidFill>
              </a:rPr>
              <a:t>Named after U.S. Secretary of State William Seward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E40000"/>
                </a:solidFill>
                <a:ea typeface="+mn-ea"/>
              </a:rPr>
              <a:t>Turned out to be profitable; gold discovered in 1898, rich in oil</a:t>
            </a:r>
            <a:endParaRPr lang="en-US" sz="2800" dirty="0">
              <a:solidFill>
                <a:srgbClr val="E40000"/>
              </a:solidFill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4227339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24506</TotalTime>
  <Words>518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Impact</vt:lpstr>
      <vt:lpstr>ＭＳ Ｐゴシック</vt:lpstr>
      <vt:lpstr>Mufferaw</vt:lpstr>
      <vt:lpstr>Ravie</vt:lpstr>
      <vt:lpstr>Rockwell Extra Bold</vt:lpstr>
      <vt:lpstr>Arial</vt:lpstr>
      <vt:lpstr>Calibri</vt:lpstr>
      <vt:lpstr>Comic Sans MS</vt:lpstr>
      <vt:lpstr>Wingdings</vt:lpstr>
      <vt:lpstr>Office Theme</vt:lpstr>
      <vt:lpstr>Warm-Up </vt:lpstr>
      <vt:lpstr>Imperialism </vt:lpstr>
      <vt:lpstr>CAUSES FOR IMPERIALISM</vt:lpstr>
      <vt:lpstr>Business/Economic Interest</vt:lpstr>
      <vt:lpstr> Types of Imperialism</vt:lpstr>
      <vt:lpstr>ALFRED T. MAHAN</vt:lpstr>
      <vt:lpstr>The Influence of Sea Power</vt:lpstr>
      <vt:lpstr>Josiah Strong</vt:lpstr>
      <vt:lpstr>PowerPoint Presentation</vt:lpstr>
      <vt:lpstr>PowerPoint Presentation</vt:lpstr>
      <vt:lpstr>PowerPoint Presentation</vt:lpstr>
      <vt:lpstr>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Natalie</dc:creator>
  <cp:lastModifiedBy>Microsoft Office User</cp:lastModifiedBy>
  <cp:revision>193</cp:revision>
  <dcterms:created xsi:type="dcterms:W3CDTF">2012-10-28T01:54:56Z</dcterms:created>
  <dcterms:modified xsi:type="dcterms:W3CDTF">2017-02-26T18:56:46Z</dcterms:modified>
</cp:coreProperties>
</file>