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80" r:id="rId3"/>
    <p:sldId id="281" r:id="rId4"/>
    <p:sldId id="282" r:id="rId5"/>
    <p:sldId id="283" r:id="rId6"/>
    <p:sldId id="292" r:id="rId7"/>
    <p:sldId id="295" r:id="rId8"/>
    <p:sldId id="297" r:id="rId9"/>
    <p:sldId id="287" r:id="rId10"/>
    <p:sldId id="29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 autoAdjust="0"/>
    <p:restoredTop sz="92322"/>
  </p:normalViewPr>
  <p:slideViewPr>
    <p:cSldViewPr>
      <p:cViewPr varScale="1">
        <p:scale>
          <a:sx n="83" d="100"/>
          <a:sy n="83" d="100"/>
        </p:scale>
        <p:origin x="18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2D13B-EC08-4015-865B-221C707675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8F6862A-C8BB-4D3E-BA0A-638F7D4F764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600" dirty="0" smtClean="0">
              <a:solidFill>
                <a:schemeClr val="tx1"/>
              </a:solidFill>
              <a:latin typeface="Calibri" pitchFamily="34" charset="0"/>
            </a:rPr>
            <a:t>New Deal Programs </a:t>
          </a:r>
          <a:endParaRPr lang="en-US" sz="3600" dirty="0">
            <a:solidFill>
              <a:schemeClr val="tx1"/>
            </a:solidFill>
            <a:latin typeface="Calibri" pitchFamily="34" charset="0"/>
          </a:endParaRPr>
        </a:p>
      </dgm:t>
    </dgm:pt>
    <dgm:pt modelId="{40882200-01FF-4CA9-86E2-0560D47713CE}" type="parTrans" cxnId="{EE5640EC-4998-45A3-93C9-A21CCCFBB862}">
      <dgm:prSet/>
      <dgm:spPr/>
      <dgm:t>
        <a:bodyPr/>
        <a:lstStyle/>
        <a:p>
          <a:endParaRPr lang="en-US"/>
        </a:p>
      </dgm:t>
    </dgm:pt>
    <dgm:pt modelId="{FBC47163-14C4-49DD-92C4-99BC7ECDD561}" type="sibTrans" cxnId="{EE5640EC-4998-45A3-93C9-A21CCCFBB862}">
      <dgm:prSet/>
      <dgm:spPr/>
      <dgm:t>
        <a:bodyPr/>
        <a:lstStyle/>
        <a:p>
          <a:endParaRPr lang="en-US"/>
        </a:p>
      </dgm:t>
    </dgm:pt>
    <dgm:pt modelId="{6680B1A1-1ACC-42C4-B0AA-14B3100147BF}">
      <dgm:prSet phldrT="[Text]" custT="1"/>
      <dgm:spPr>
        <a:solidFill>
          <a:srgbClr val="FFCCCC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Relief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Relief checks and job programs </a:t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to lower unemployment 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1412EEC8-C7D2-4A0A-9301-76FE3E6B9B01}" type="parTrans" cxnId="{AC5E76B6-BDC9-479A-90CB-9BB7EE157889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31CEC3BD-0EDA-48D2-BD4F-1BE71599FCBC}" type="sibTrans" cxnId="{AC5E76B6-BDC9-479A-90CB-9BB7EE157889}">
      <dgm:prSet/>
      <dgm:spPr/>
      <dgm:t>
        <a:bodyPr/>
        <a:lstStyle/>
        <a:p>
          <a:endParaRPr lang="en-US"/>
        </a:p>
      </dgm:t>
    </dgm:pt>
    <dgm:pt modelId="{B0C6EE5B-89D8-4FB2-A84D-4CE0497D4465}">
      <dgm:prSet phldrT="[Text]" custT="1"/>
      <dgm:spPr>
        <a:solidFill>
          <a:srgbClr val="CCFFCC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Recovery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Programs to stimulate agriculture, industry, and the economy to end the depression 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97A2BEE7-2711-4D7C-8D63-73A335897F41}" type="parTrans" cxnId="{071AE338-8C8F-4E60-8C1C-CA1AD103F783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228FB8FF-CC3E-4740-A23D-84B25D6B7B2C}" type="sibTrans" cxnId="{071AE338-8C8F-4E60-8C1C-CA1AD103F783}">
      <dgm:prSet/>
      <dgm:spPr/>
      <dgm:t>
        <a:bodyPr/>
        <a:lstStyle/>
        <a:p>
          <a:endParaRPr lang="en-US"/>
        </a:p>
      </dgm:t>
    </dgm:pt>
    <dgm:pt modelId="{96A2C95D-51A5-4C21-AEBF-7F4F8A29E474}">
      <dgm:prSet phldrT="[Text]" custT="1"/>
      <dgm:spPr>
        <a:solidFill>
          <a:srgbClr val="FFCC99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3000" b="1" u="sng" dirty="0" smtClean="0">
              <a:solidFill>
                <a:schemeClr val="tx1"/>
              </a:solidFill>
              <a:latin typeface="Calibri" pitchFamily="34" charset="0"/>
            </a:rPr>
            <a:t>Reform</a:t>
          </a: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dirty="0" smtClean="0">
              <a:solidFill>
                <a:schemeClr val="tx1"/>
              </a:solidFill>
              <a:latin typeface="Calibri" pitchFamily="34" charset="0"/>
            </a:rPr>
            <a:t>Programs to correct problems in the economy and prevent future depressions</a:t>
          </a:r>
          <a:endParaRPr lang="en-US" sz="3000" dirty="0">
            <a:solidFill>
              <a:schemeClr val="tx1"/>
            </a:solidFill>
            <a:latin typeface="Calibri" pitchFamily="34" charset="0"/>
          </a:endParaRPr>
        </a:p>
      </dgm:t>
    </dgm:pt>
    <dgm:pt modelId="{3D321EE5-22AC-452D-901B-93E4F0BFAA33}" type="parTrans" cxnId="{F3010428-EBAF-4B0F-BDA6-DE663325E023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400">
            <a:solidFill>
              <a:schemeClr val="tx1"/>
            </a:solidFill>
            <a:latin typeface="Calibri" pitchFamily="34" charset="0"/>
          </a:endParaRPr>
        </a:p>
      </dgm:t>
    </dgm:pt>
    <dgm:pt modelId="{7EF05F2F-FBA5-413D-B5F6-EE02EDCD7B4B}" type="sibTrans" cxnId="{F3010428-EBAF-4B0F-BDA6-DE663325E023}">
      <dgm:prSet/>
      <dgm:spPr/>
      <dgm:t>
        <a:bodyPr/>
        <a:lstStyle/>
        <a:p>
          <a:endParaRPr lang="en-US"/>
        </a:p>
      </dgm:t>
    </dgm:pt>
    <dgm:pt modelId="{48362BD5-A5DB-45C8-A4AC-DA1D5DA95586}" type="pres">
      <dgm:prSet presAssocID="{3B72D13B-EC08-4015-865B-221C707675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7BB9-86C8-469C-8087-862E321A9BE8}" type="pres">
      <dgm:prSet presAssocID="{48F6862A-C8BB-4D3E-BA0A-638F7D4F7645}" presName="root1" presStyleCnt="0"/>
      <dgm:spPr/>
    </dgm:pt>
    <dgm:pt modelId="{035A4199-4CCF-477D-9688-D1443E5818D1}" type="pres">
      <dgm:prSet presAssocID="{48F6862A-C8BB-4D3E-BA0A-638F7D4F7645}" presName="LevelOneTextNode" presStyleLbl="node0" presStyleIdx="0" presStyleCnt="1" custScaleX="78908" custScaleY="10216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C7D42-9C61-4021-BDCF-9403A1FCA01E}" type="pres">
      <dgm:prSet presAssocID="{48F6862A-C8BB-4D3E-BA0A-638F7D4F7645}" presName="level2hierChild" presStyleCnt="0"/>
      <dgm:spPr/>
    </dgm:pt>
    <dgm:pt modelId="{3FCA482A-7F5C-40B7-B164-A06C602F7D92}" type="pres">
      <dgm:prSet presAssocID="{1412EEC8-C7D2-4A0A-9301-76FE3E6B9B0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4DF9900-492F-40D1-BCA2-AEE965567352}" type="pres">
      <dgm:prSet presAssocID="{1412EEC8-C7D2-4A0A-9301-76FE3E6B9B0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8994D96-2767-4F21-8FF2-EAE10816533F}" type="pres">
      <dgm:prSet presAssocID="{6680B1A1-1ACC-42C4-B0AA-14B3100147BF}" presName="root2" presStyleCnt="0"/>
      <dgm:spPr/>
    </dgm:pt>
    <dgm:pt modelId="{70C25950-364E-487E-BEC4-207DA16B119B}" type="pres">
      <dgm:prSet presAssocID="{6680B1A1-1ACC-42C4-B0AA-14B3100147BF}" presName="LevelTwoTextNode" presStyleLbl="node2" presStyleIdx="0" presStyleCnt="3" custScaleX="181992" custScaleY="179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5F037-E89A-4528-8837-16C4F2D81F5A}" type="pres">
      <dgm:prSet presAssocID="{6680B1A1-1ACC-42C4-B0AA-14B3100147BF}" presName="level3hierChild" presStyleCnt="0"/>
      <dgm:spPr/>
    </dgm:pt>
    <dgm:pt modelId="{E5738614-1C16-4938-B268-A1DE9EBF8B22}" type="pres">
      <dgm:prSet presAssocID="{97A2BEE7-2711-4D7C-8D63-73A335897F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C17653-5D7A-4209-8B77-F9D120553D77}" type="pres">
      <dgm:prSet presAssocID="{97A2BEE7-2711-4D7C-8D63-73A335897F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CDA96B2-5215-41ED-A856-728AA64F31D7}" type="pres">
      <dgm:prSet presAssocID="{B0C6EE5B-89D8-4FB2-A84D-4CE0497D4465}" presName="root2" presStyleCnt="0"/>
      <dgm:spPr/>
    </dgm:pt>
    <dgm:pt modelId="{48DBA050-281D-4526-A0A5-9D3EEA62084D}" type="pres">
      <dgm:prSet presAssocID="{B0C6EE5B-89D8-4FB2-A84D-4CE0497D4465}" presName="LevelTwoTextNode" presStyleLbl="node2" presStyleIdx="1" presStyleCnt="3" custScaleX="181991" custScaleY="180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715DB-D122-498C-BE54-811751B7756D}" type="pres">
      <dgm:prSet presAssocID="{B0C6EE5B-89D8-4FB2-A84D-4CE0497D4465}" presName="level3hierChild" presStyleCnt="0"/>
      <dgm:spPr/>
    </dgm:pt>
    <dgm:pt modelId="{15E79A53-AB86-4FF3-896F-C27976B02FAC}" type="pres">
      <dgm:prSet presAssocID="{3D321EE5-22AC-452D-901B-93E4F0BFAA3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5D75ABA-43B4-4501-9A21-AF7CCA1496B0}" type="pres">
      <dgm:prSet presAssocID="{3D321EE5-22AC-452D-901B-93E4F0BFAA3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2FCB888-21E3-43DC-9202-1B3B40D533F4}" type="pres">
      <dgm:prSet presAssocID="{96A2C95D-51A5-4C21-AEBF-7F4F8A29E474}" presName="root2" presStyleCnt="0"/>
      <dgm:spPr/>
    </dgm:pt>
    <dgm:pt modelId="{FAAFD766-0143-4864-AE4A-5DCF6C01F8AB}" type="pres">
      <dgm:prSet presAssocID="{96A2C95D-51A5-4C21-AEBF-7F4F8A29E474}" presName="LevelTwoTextNode" presStyleLbl="node2" presStyleIdx="2" presStyleCnt="3" custScaleX="182397" custScaleY="200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16447-03AD-44A9-9EE2-5E4C12167D28}" type="pres">
      <dgm:prSet presAssocID="{96A2C95D-51A5-4C21-AEBF-7F4F8A29E474}" presName="level3hierChild" presStyleCnt="0"/>
      <dgm:spPr/>
    </dgm:pt>
  </dgm:ptLst>
  <dgm:cxnLst>
    <dgm:cxn modelId="{3877196E-B95F-FC48-8B50-F386D50ED2AD}" type="presOf" srcId="{97A2BEE7-2711-4D7C-8D63-73A335897F41}" destId="{E5738614-1C16-4938-B268-A1DE9EBF8B22}" srcOrd="0" destOrd="0" presId="urn:microsoft.com/office/officeart/2008/layout/HorizontalMultiLevelHierarchy"/>
    <dgm:cxn modelId="{64AF7B05-EA69-EC47-BC08-58365CEDD2D4}" type="presOf" srcId="{3D321EE5-22AC-452D-901B-93E4F0BFAA33}" destId="{65D75ABA-43B4-4501-9A21-AF7CCA1496B0}" srcOrd="1" destOrd="0" presId="urn:microsoft.com/office/officeart/2008/layout/HorizontalMultiLevelHierarchy"/>
    <dgm:cxn modelId="{28663F5A-747B-E646-9983-1237E6EF6AB9}" type="presOf" srcId="{48F6862A-C8BB-4D3E-BA0A-638F7D4F7645}" destId="{035A4199-4CCF-477D-9688-D1443E5818D1}" srcOrd="0" destOrd="0" presId="urn:microsoft.com/office/officeart/2008/layout/HorizontalMultiLevelHierarchy"/>
    <dgm:cxn modelId="{EE5640EC-4998-45A3-93C9-A21CCCFBB862}" srcId="{3B72D13B-EC08-4015-865B-221C70767540}" destId="{48F6862A-C8BB-4D3E-BA0A-638F7D4F7645}" srcOrd="0" destOrd="0" parTransId="{40882200-01FF-4CA9-86E2-0560D47713CE}" sibTransId="{FBC47163-14C4-49DD-92C4-99BC7ECDD561}"/>
    <dgm:cxn modelId="{A8CCA7BD-51A8-484B-AB90-B8C40702C822}" type="presOf" srcId="{B0C6EE5B-89D8-4FB2-A84D-4CE0497D4465}" destId="{48DBA050-281D-4526-A0A5-9D3EEA62084D}" srcOrd="0" destOrd="0" presId="urn:microsoft.com/office/officeart/2008/layout/HorizontalMultiLevelHierarchy"/>
    <dgm:cxn modelId="{3A783E54-53FE-9E4F-B9EE-19BAF528E26F}" type="presOf" srcId="{1412EEC8-C7D2-4A0A-9301-76FE3E6B9B01}" destId="{E4DF9900-492F-40D1-BCA2-AEE965567352}" srcOrd="1" destOrd="0" presId="urn:microsoft.com/office/officeart/2008/layout/HorizontalMultiLevelHierarchy"/>
    <dgm:cxn modelId="{AECCD043-593B-C941-99CE-60066C0F73E9}" type="presOf" srcId="{3D321EE5-22AC-452D-901B-93E4F0BFAA33}" destId="{15E79A53-AB86-4FF3-896F-C27976B02FAC}" srcOrd="0" destOrd="0" presId="urn:microsoft.com/office/officeart/2008/layout/HorizontalMultiLevelHierarchy"/>
    <dgm:cxn modelId="{AC5E76B6-BDC9-479A-90CB-9BB7EE157889}" srcId="{48F6862A-C8BB-4D3E-BA0A-638F7D4F7645}" destId="{6680B1A1-1ACC-42C4-B0AA-14B3100147BF}" srcOrd="0" destOrd="0" parTransId="{1412EEC8-C7D2-4A0A-9301-76FE3E6B9B01}" sibTransId="{31CEC3BD-0EDA-48D2-BD4F-1BE71599FCBC}"/>
    <dgm:cxn modelId="{F3010428-EBAF-4B0F-BDA6-DE663325E023}" srcId="{48F6862A-C8BB-4D3E-BA0A-638F7D4F7645}" destId="{96A2C95D-51A5-4C21-AEBF-7F4F8A29E474}" srcOrd="2" destOrd="0" parTransId="{3D321EE5-22AC-452D-901B-93E4F0BFAA33}" sibTransId="{7EF05F2F-FBA5-413D-B5F6-EE02EDCD7B4B}"/>
    <dgm:cxn modelId="{8AB43FC4-436F-964B-9B14-653A949E7EC2}" type="presOf" srcId="{97A2BEE7-2711-4D7C-8D63-73A335897F41}" destId="{DFC17653-5D7A-4209-8B77-F9D120553D77}" srcOrd="1" destOrd="0" presId="urn:microsoft.com/office/officeart/2008/layout/HorizontalMultiLevelHierarchy"/>
    <dgm:cxn modelId="{0EE7837D-9804-EB48-A5EC-2D0028E88EAC}" type="presOf" srcId="{1412EEC8-C7D2-4A0A-9301-76FE3E6B9B01}" destId="{3FCA482A-7F5C-40B7-B164-A06C602F7D92}" srcOrd="0" destOrd="0" presId="urn:microsoft.com/office/officeart/2008/layout/HorizontalMultiLevelHierarchy"/>
    <dgm:cxn modelId="{D2476988-2D74-724D-A55E-184BD848672F}" type="presOf" srcId="{96A2C95D-51A5-4C21-AEBF-7F4F8A29E474}" destId="{FAAFD766-0143-4864-AE4A-5DCF6C01F8AB}" srcOrd="0" destOrd="0" presId="urn:microsoft.com/office/officeart/2008/layout/HorizontalMultiLevelHierarchy"/>
    <dgm:cxn modelId="{071AE338-8C8F-4E60-8C1C-CA1AD103F783}" srcId="{48F6862A-C8BB-4D3E-BA0A-638F7D4F7645}" destId="{B0C6EE5B-89D8-4FB2-A84D-4CE0497D4465}" srcOrd="1" destOrd="0" parTransId="{97A2BEE7-2711-4D7C-8D63-73A335897F41}" sibTransId="{228FB8FF-CC3E-4740-A23D-84B25D6B7B2C}"/>
    <dgm:cxn modelId="{CAF1D85C-E154-474F-8125-A603D3016B74}" type="presOf" srcId="{3B72D13B-EC08-4015-865B-221C70767540}" destId="{48362BD5-A5DB-45C8-A4AC-DA1D5DA95586}" srcOrd="0" destOrd="0" presId="urn:microsoft.com/office/officeart/2008/layout/HorizontalMultiLevelHierarchy"/>
    <dgm:cxn modelId="{AAF56C4F-A07E-E54C-98FF-32997BBCD0C4}" type="presOf" srcId="{6680B1A1-1ACC-42C4-B0AA-14B3100147BF}" destId="{70C25950-364E-487E-BEC4-207DA16B119B}" srcOrd="0" destOrd="0" presId="urn:microsoft.com/office/officeart/2008/layout/HorizontalMultiLevelHierarchy"/>
    <dgm:cxn modelId="{BC4BC0C1-DCD5-2049-9828-9904AE26CE22}" type="presParOf" srcId="{48362BD5-A5DB-45C8-A4AC-DA1D5DA95586}" destId="{B97B7BB9-86C8-469C-8087-862E321A9BE8}" srcOrd="0" destOrd="0" presId="urn:microsoft.com/office/officeart/2008/layout/HorizontalMultiLevelHierarchy"/>
    <dgm:cxn modelId="{EF210DD7-95F8-224C-9FCC-9CC84CE4CA88}" type="presParOf" srcId="{B97B7BB9-86C8-469C-8087-862E321A9BE8}" destId="{035A4199-4CCF-477D-9688-D1443E5818D1}" srcOrd="0" destOrd="0" presId="urn:microsoft.com/office/officeart/2008/layout/HorizontalMultiLevelHierarchy"/>
    <dgm:cxn modelId="{BCCCA723-945E-B14A-B55A-0234C66B9BC1}" type="presParOf" srcId="{B97B7BB9-86C8-469C-8087-862E321A9BE8}" destId="{7DDC7D42-9C61-4021-BDCF-9403A1FCA01E}" srcOrd="1" destOrd="0" presId="urn:microsoft.com/office/officeart/2008/layout/HorizontalMultiLevelHierarchy"/>
    <dgm:cxn modelId="{3E6D736C-113B-B441-8D81-094160505DE4}" type="presParOf" srcId="{7DDC7D42-9C61-4021-BDCF-9403A1FCA01E}" destId="{3FCA482A-7F5C-40B7-B164-A06C602F7D92}" srcOrd="0" destOrd="0" presId="urn:microsoft.com/office/officeart/2008/layout/HorizontalMultiLevelHierarchy"/>
    <dgm:cxn modelId="{DDE8BC8A-0CAC-C443-9585-B0F4ABD47C10}" type="presParOf" srcId="{3FCA482A-7F5C-40B7-B164-A06C602F7D92}" destId="{E4DF9900-492F-40D1-BCA2-AEE965567352}" srcOrd="0" destOrd="0" presId="urn:microsoft.com/office/officeart/2008/layout/HorizontalMultiLevelHierarchy"/>
    <dgm:cxn modelId="{92B89C81-799F-6E46-AE85-E2BBC024FB5B}" type="presParOf" srcId="{7DDC7D42-9C61-4021-BDCF-9403A1FCA01E}" destId="{58994D96-2767-4F21-8FF2-EAE10816533F}" srcOrd="1" destOrd="0" presId="urn:microsoft.com/office/officeart/2008/layout/HorizontalMultiLevelHierarchy"/>
    <dgm:cxn modelId="{EEA00F3D-E2A6-274E-AB8B-F1C3F920C8BD}" type="presParOf" srcId="{58994D96-2767-4F21-8FF2-EAE10816533F}" destId="{70C25950-364E-487E-BEC4-207DA16B119B}" srcOrd="0" destOrd="0" presId="urn:microsoft.com/office/officeart/2008/layout/HorizontalMultiLevelHierarchy"/>
    <dgm:cxn modelId="{70A68076-E068-BE47-8EB3-1091BE5EE4FE}" type="presParOf" srcId="{58994D96-2767-4F21-8FF2-EAE10816533F}" destId="{AAA5F037-E89A-4528-8837-16C4F2D81F5A}" srcOrd="1" destOrd="0" presId="urn:microsoft.com/office/officeart/2008/layout/HorizontalMultiLevelHierarchy"/>
    <dgm:cxn modelId="{C4CB57FB-8C0B-F640-91F7-756BFB588459}" type="presParOf" srcId="{7DDC7D42-9C61-4021-BDCF-9403A1FCA01E}" destId="{E5738614-1C16-4938-B268-A1DE9EBF8B22}" srcOrd="2" destOrd="0" presId="urn:microsoft.com/office/officeart/2008/layout/HorizontalMultiLevelHierarchy"/>
    <dgm:cxn modelId="{D20A439F-D0F1-D146-BE58-F236710BC6FE}" type="presParOf" srcId="{E5738614-1C16-4938-B268-A1DE9EBF8B22}" destId="{DFC17653-5D7A-4209-8B77-F9D120553D77}" srcOrd="0" destOrd="0" presId="urn:microsoft.com/office/officeart/2008/layout/HorizontalMultiLevelHierarchy"/>
    <dgm:cxn modelId="{83DD5FB4-19FA-444E-B170-39FDAA6ABACD}" type="presParOf" srcId="{7DDC7D42-9C61-4021-BDCF-9403A1FCA01E}" destId="{FCDA96B2-5215-41ED-A856-728AA64F31D7}" srcOrd="3" destOrd="0" presId="urn:microsoft.com/office/officeart/2008/layout/HorizontalMultiLevelHierarchy"/>
    <dgm:cxn modelId="{22729E59-79F5-8546-B185-EE8A16F51145}" type="presParOf" srcId="{FCDA96B2-5215-41ED-A856-728AA64F31D7}" destId="{48DBA050-281D-4526-A0A5-9D3EEA62084D}" srcOrd="0" destOrd="0" presId="urn:microsoft.com/office/officeart/2008/layout/HorizontalMultiLevelHierarchy"/>
    <dgm:cxn modelId="{85ED1D3E-2CD6-EC46-BF8F-110ED654C60B}" type="presParOf" srcId="{FCDA96B2-5215-41ED-A856-728AA64F31D7}" destId="{075715DB-D122-498C-BE54-811751B7756D}" srcOrd="1" destOrd="0" presId="urn:microsoft.com/office/officeart/2008/layout/HorizontalMultiLevelHierarchy"/>
    <dgm:cxn modelId="{2E97BC32-94A8-334C-B33B-F66CBE987BB1}" type="presParOf" srcId="{7DDC7D42-9C61-4021-BDCF-9403A1FCA01E}" destId="{15E79A53-AB86-4FF3-896F-C27976B02FAC}" srcOrd="4" destOrd="0" presId="urn:microsoft.com/office/officeart/2008/layout/HorizontalMultiLevelHierarchy"/>
    <dgm:cxn modelId="{E18EE2F4-9B38-234F-AC1C-535DFA5CE7BD}" type="presParOf" srcId="{15E79A53-AB86-4FF3-896F-C27976B02FAC}" destId="{65D75ABA-43B4-4501-9A21-AF7CCA1496B0}" srcOrd="0" destOrd="0" presId="urn:microsoft.com/office/officeart/2008/layout/HorizontalMultiLevelHierarchy"/>
    <dgm:cxn modelId="{32B3179F-02DA-DE43-B8C0-63CFC7A5C8CE}" type="presParOf" srcId="{7DDC7D42-9C61-4021-BDCF-9403A1FCA01E}" destId="{02FCB888-21E3-43DC-9202-1B3B40D533F4}" srcOrd="5" destOrd="0" presId="urn:microsoft.com/office/officeart/2008/layout/HorizontalMultiLevelHierarchy"/>
    <dgm:cxn modelId="{44DA454A-49F3-E74B-A8E4-C01A6F5687D7}" type="presParOf" srcId="{02FCB888-21E3-43DC-9202-1B3B40D533F4}" destId="{FAAFD766-0143-4864-AE4A-5DCF6C01F8AB}" srcOrd="0" destOrd="0" presId="urn:microsoft.com/office/officeart/2008/layout/HorizontalMultiLevelHierarchy"/>
    <dgm:cxn modelId="{7D56E700-3889-5F42-BE9E-14C5F90934ED}" type="presParOf" srcId="{02FCB888-21E3-43DC-9202-1B3B40D533F4}" destId="{F4616447-03AD-44A9-9EE2-5E4C12167D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79A53-AB86-4FF3-896F-C27976B02FAC}">
      <dsp:nvSpPr>
        <dsp:cNvPr id="0" name=""/>
        <dsp:cNvSpPr/>
      </dsp:nvSpPr>
      <dsp:spPr>
        <a:xfrm>
          <a:off x="723178" y="2857500"/>
          <a:ext cx="598346" cy="186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173" y="0"/>
              </a:lnTo>
              <a:lnTo>
                <a:pt x="299173" y="1866945"/>
              </a:lnTo>
              <a:lnTo>
                <a:pt x="598346" y="18669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973339" y="3741960"/>
        <a:ext cx="98024" cy="98024"/>
      </dsp:txXfrm>
    </dsp:sp>
    <dsp:sp modelId="{E5738614-1C16-4938-B268-A1DE9EBF8B22}">
      <dsp:nvSpPr>
        <dsp:cNvPr id="0" name=""/>
        <dsp:cNvSpPr/>
      </dsp:nvSpPr>
      <dsp:spPr>
        <a:xfrm>
          <a:off x="723178" y="2757573"/>
          <a:ext cx="598346" cy="99926"/>
        </a:xfrm>
        <a:custGeom>
          <a:avLst/>
          <a:gdLst/>
          <a:ahLst/>
          <a:cxnLst/>
          <a:rect l="0" t="0" r="0" b="0"/>
          <a:pathLst>
            <a:path>
              <a:moveTo>
                <a:pt x="0" y="99926"/>
              </a:moveTo>
              <a:lnTo>
                <a:pt x="299173" y="99926"/>
              </a:lnTo>
              <a:lnTo>
                <a:pt x="299173" y="0"/>
              </a:lnTo>
              <a:lnTo>
                <a:pt x="59834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1007185" y="2792370"/>
        <a:ext cx="30331" cy="30331"/>
      </dsp:txXfrm>
    </dsp:sp>
    <dsp:sp modelId="{3FCA482A-7F5C-40B7-B164-A06C602F7D92}">
      <dsp:nvSpPr>
        <dsp:cNvPr id="0" name=""/>
        <dsp:cNvSpPr/>
      </dsp:nvSpPr>
      <dsp:spPr>
        <a:xfrm>
          <a:off x="723178" y="890628"/>
          <a:ext cx="598346" cy="1966871"/>
        </a:xfrm>
        <a:custGeom>
          <a:avLst/>
          <a:gdLst/>
          <a:ahLst/>
          <a:cxnLst/>
          <a:rect l="0" t="0" r="0" b="0"/>
          <a:pathLst>
            <a:path>
              <a:moveTo>
                <a:pt x="0" y="1966871"/>
              </a:moveTo>
              <a:lnTo>
                <a:pt x="299173" y="1966871"/>
              </a:lnTo>
              <a:lnTo>
                <a:pt x="299173" y="0"/>
              </a:lnTo>
              <a:lnTo>
                <a:pt x="59834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400" kern="1200">
            <a:solidFill>
              <a:schemeClr val="tx1"/>
            </a:solidFill>
            <a:latin typeface="Calibri" pitchFamily="34" charset="0"/>
          </a:endParaRPr>
        </a:p>
      </dsp:txBody>
      <dsp:txXfrm>
        <a:off x="970954" y="1822667"/>
        <a:ext cx="102793" cy="102793"/>
      </dsp:txXfrm>
    </dsp:sp>
    <dsp:sp modelId="{035A4199-4CCF-477D-9688-D1443E5818D1}">
      <dsp:nvSpPr>
        <dsp:cNvPr id="0" name=""/>
        <dsp:cNvSpPr/>
      </dsp:nvSpPr>
      <dsp:spPr>
        <a:xfrm rot="16200000">
          <a:off x="-2088831" y="2497634"/>
          <a:ext cx="4904288" cy="719730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New Deal Programs </a:t>
          </a:r>
          <a:endParaRPr lang="en-US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-2088831" y="2497634"/>
        <a:ext cx="4904288" cy="719730"/>
      </dsp:txXfrm>
    </dsp:sp>
    <dsp:sp modelId="{70C25950-364E-487E-BEC4-207DA16B119B}">
      <dsp:nvSpPr>
        <dsp:cNvPr id="0" name=""/>
        <dsp:cNvSpPr/>
      </dsp:nvSpPr>
      <dsp:spPr>
        <a:xfrm>
          <a:off x="1321524" y="74072"/>
          <a:ext cx="5444711" cy="1633111"/>
        </a:xfrm>
        <a:prstGeom prst="rect">
          <a:avLst/>
        </a:prstGeom>
        <a:solidFill>
          <a:srgbClr val="FFCCCC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Relief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Relief checks and job programs </a:t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to lower unemployment 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74072"/>
        <a:ext cx="5444711" cy="1633111"/>
      </dsp:txXfrm>
    </dsp:sp>
    <dsp:sp modelId="{48DBA050-281D-4526-A0A5-9D3EEA62084D}">
      <dsp:nvSpPr>
        <dsp:cNvPr id="0" name=""/>
        <dsp:cNvSpPr/>
      </dsp:nvSpPr>
      <dsp:spPr>
        <a:xfrm>
          <a:off x="1321524" y="1935212"/>
          <a:ext cx="5444681" cy="1644722"/>
        </a:xfrm>
        <a:prstGeom prst="rect">
          <a:avLst/>
        </a:prstGeom>
        <a:solidFill>
          <a:srgbClr val="CCFFCC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Recovery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Programs to stimulate agriculture, industry, and the economy to end the depression 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1935212"/>
        <a:ext cx="5444681" cy="1644722"/>
      </dsp:txXfrm>
    </dsp:sp>
    <dsp:sp modelId="{FAAFD766-0143-4864-AE4A-5DCF6C01F8AB}">
      <dsp:nvSpPr>
        <dsp:cNvPr id="0" name=""/>
        <dsp:cNvSpPr/>
      </dsp:nvSpPr>
      <dsp:spPr>
        <a:xfrm>
          <a:off x="1321524" y="3807962"/>
          <a:ext cx="5456827" cy="1832964"/>
        </a:xfrm>
        <a:prstGeom prst="rect">
          <a:avLst/>
        </a:prstGeom>
        <a:solidFill>
          <a:srgbClr val="FFCC99">
            <a:alpha val="7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3000" b="1" u="sng" kern="1200" dirty="0" smtClean="0">
              <a:solidFill>
                <a:schemeClr val="tx1"/>
              </a:solidFill>
              <a:latin typeface="Calibri" pitchFamily="34" charset="0"/>
            </a:rPr>
            <a:t>Reform</a:t>
          </a: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3000" kern="1200" dirty="0" smtClean="0">
              <a:solidFill>
                <a:schemeClr val="tx1"/>
              </a:solidFill>
              <a:latin typeface="Calibri" pitchFamily="34" charset="0"/>
            </a:rPr>
            <a:t>Programs to correct problems in the economy and prevent future depressions</a:t>
          </a:r>
          <a:endParaRPr lang="en-US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1524" y="3807962"/>
        <a:ext cx="5456827" cy="183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BEFC-39C0-4A9D-AE3E-67ED047E6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1BB2-D3B4-44F9-99A4-AE82E32A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A9D9-F1DE-234F-B722-D042FDC6F787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39128-70B3-D348-BCAC-1A9133E6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DCC3189-8880-7A45-8556-15B92E51EE5A}" type="slidenum">
              <a:rPr lang="en-US" altLang="en-US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DACA003-05EA-0D47-A71C-6DA9324C05DF}" type="slidenum">
              <a:rPr lang="en-US" altLang="en-US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10151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3370-8382-404C-A187-4893D773F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DE6D-DC07-43E1-AA44-1BCAEF131032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1" Type="http://schemas.microsoft.com/office/2007/relationships/media" Target="file:///\\MS528FS01\Groups$\Staff\Videos\Video%20&amp;%20Audio%20Files%20for%20Unit%2010\FDR--fear-itself%20(short%20version).wav" TargetMode="External"/><Relationship Id="rId2" Type="http://schemas.openxmlformats.org/officeDocument/2006/relationships/audio" Target="file:///\\MS528FS01\Groups$\Staff\Videos\Video%20&amp;%20Audio%20Files%20for%20Unit%2010\FDR--fear-itself%20(short%20version).wa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america-the-story-of-us/videos/fdr-a-voice-of-hope#fdr-a-voice-of-hope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Journal:</a:t>
            </a:r>
            <a:r>
              <a:rPr lang="en-US" dirty="0" smtClean="0"/>
              <a:t>  Use the cartoon “A Wise Economist Asks a Question” to respond to the following:</a:t>
            </a:r>
          </a:p>
          <a:p>
            <a:pPr lvl="1"/>
            <a:r>
              <a:rPr lang="en-US" dirty="0"/>
              <a:t>Who does the man on </a:t>
            </a:r>
            <a:r>
              <a:rPr lang="en-US" dirty="0" smtClean="0"/>
              <a:t>the </a:t>
            </a:r>
            <a:r>
              <a:rPr lang="en-US" dirty="0"/>
              <a:t>bench represent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the man's </a:t>
            </a:r>
            <a:r>
              <a:rPr lang="en-US" dirty="0" smtClean="0"/>
              <a:t>location </a:t>
            </a:r>
            <a:r>
              <a:rPr lang="en-US" dirty="0"/>
              <a:t>add to the cartoon?</a:t>
            </a:r>
            <a:endParaRPr lang="en-US" dirty="0" smtClean="0"/>
          </a:p>
          <a:p>
            <a:pPr lvl="1"/>
            <a:r>
              <a:rPr lang="en-US" dirty="0" smtClean="0"/>
              <a:t>How is the American citizen depicted?</a:t>
            </a:r>
          </a:p>
          <a:p>
            <a:pPr lvl="1"/>
            <a:r>
              <a:rPr lang="en-US" dirty="0"/>
              <a:t>Why is the squirrel a "wise economist?"</a:t>
            </a:r>
            <a:endParaRPr lang="en-US" dirty="0" smtClean="0"/>
          </a:p>
        </p:txBody>
      </p:sp>
      <p:pic>
        <p:nvPicPr>
          <p:cNvPr id="1026" name="Picture 2" descr="http://goodcomics.comicbookresources.com/wp-content/uploads/2008/10/mccutcheo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6032"/>
            <a:ext cx="4876800" cy="5331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81000" y="326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Fireside Chat Classwork; Turn in with Warm 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Read the selected portions of FDR’s Fireside Chat from </a:t>
            </a:r>
            <a:r>
              <a:rPr lang="en-US" dirty="0" err="1" smtClean="0"/>
              <a:t>Weebly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Respond to the following as you read: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In what way does FDR use the Fireside Chat as a conversation with the American people?  Identify at least 1 example </a:t>
            </a:r>
            <a:r>
              <a:rPr lang="en-US" sz="3100" b="1" u="sng" dirty="0" smtClean="0"/>
              <a:t>(Academic).</a:t>
            </a:r>
            <a:r>
              <a:rPr lang="en-US" sz="3100" b="1" dirty="0" smtClean="0"/>
              <a:t> Honors- </a:t>
            </a:r>
            <a:r>
              <a:rPr lang="en-US" sz="3100" dirty="0" smtClean="0"/>
              <a:t>Identify 2 examples.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Why might he use this technique?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Do you think it is effective?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What does FDR state that the American people have learned from the depression?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How does FDR describe the </a:t>
            </a:r>
            <a:r>
              <a:rPr lang="en-US" sz="3100" dirty="0"/>
              <a:t>3</a:t>
            </a:r>
            <a:r>
              <a:rPr lang="en-US" sz="3100" dirty="0" smtClean="0"/>
              <a:t> parts of our government? Which part of government does he believe is not…”behaving”?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FDR says that some of his critics accuse him of trying to “drive that team.”  Who does he suggest is </a:t>
            </a:r>
            <a:r>
              <a:rPr lang="en-US" sz="3100" b="1" dirty="0" smtClean="0"/>
              <a:t>really</a:t>
            </a:r>
            <a:r>
              <a:rPr lang="en-US" sz="3100" dirty="0" smtClean="0"/>
              <a:t> at the head of the government?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Why does FDR point to the Constitution as support for his New Deal programs?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What action had the Supreme Court taken regard to the AAA?  What response does FDR suggest this calls for?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 smtClean="0"/>
              <a:t>What is FDR’s final pitch to the American people?  Do you think it is effective?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b="1" dirty="0" smtClean="0"/>
              <a:t>Honors: </a:t>
            </a:r>
            <a:r>
              <a:rPr lang="en-US" sz="3100" dirty="0"/>
              <a:t>How did his critics describe FDR’s proposal</a:t>
            </a:r>
            <a:r>
              <a:rPr lang="en-US" sz="3100" dirty="0" smtClean="0"/>
              <a:t>?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0688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880241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From 1929 to 1932, President Hoover was </a:t>
            </a:r>
            <a:r>
              <a:rPr lang="en-US" altLang="en-US" sz="3200" u="sng" dirty="0" smtClean="0">
                <a:latin typeface="Calibri" charset="0"/>
                <a:ea typeface="Calibri" charset="0"/>
                <a:cs typeface="Calibri" charset="0"/>
              </a:rPr>
              <a:t>criticized </a:t>
            </a: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for not doing more to end the depression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" y="1219200"/>
            <a:ext cx="4191000" cy="16681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Thousands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of businesses failed </a:t>
            </a:r>
            <a:br>
              <a:rPr lang="en-US" alt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nemployment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rose to 25%</a:t>
            </a:r>
          </a:p>
        </p:txBody>
      </p:sp>
      <p:pic>
        <p:nvPicPr>
          <p:cNvPr id="4100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82675"/>
            <a:ext cx="4457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" y="3021013"/>
            <a:ext cx="4191000" cy="889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The American banking system collapsed 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52400" y="4043677"/>
            <a:ext cx="4191000" cy="285001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Hoover initially relied on </a:t>
            </a: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rugged </a:t>
            </a:r>
            <a:r>
              <a:rPr lang="en-US" altLang="en-US" sz="3200" u="sng" dirty="0" smtClean="0">
                <a:latin typeface="Calibri" charset="0"/>
                <a:ea typeface="Calibri" charset="0"/>
                <a:cs typeface="Calibri" charset="0"/>
              </a:rPr>
              <a:t>individualism, 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then offered </a:t>
            </a:r>
            <a:r>
              <a:rPr lang="en-US" altLang="en-US" sz="3200" dirty="0" err="1" smtClean="0">
                <a:latin typeface="Calibri" charset="0"/>
                <a:ea typeface="Calibri" charset="0"/>
                <a:cs typeface="Calibri" charset="0"/>
              </a:rPr>
              <a:t>govt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 relief/job programs…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but it was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too little, too late</a:t>
            </a:r>
          </a:p>
        </p:txBody>
      </p:sp>
    </p:spTree>
    <p:extLst>
      <p:ext uri="{BB962C8B-B14F-4D97-AF65-F5344CB8AC3E}">
        <p14:creationId xmlns:p14="http://schemas.microsoft.com/office/powerpoint/2010/main" val="8557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23825" y="340519"/>
            <a:ext cx="4724400" cy="1668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charset="0"/>
                <a:ea typeface="Calibri" charset="0"/>
                <a:cs typeface="Calibri" charset="0"/>
              </a:rPr>
              <a:t>By the election of 1932, Hoover ran for re-election but Americans wanted hope and strong leadership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52400"/>
            <a:ext cx="39624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Democratic candidate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Franklin Delano Roosevelt (FDR) 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defeated Hoover and won the presidency </a:t>
            </a:r>
          </a:p>
        </p:txBody>
      </p:sp>
      <p:pic>
        <p:nvPicPr>
          <p:cNvPr id="9" name="Picture 6" descr="78319-050-3E2DED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97100"/>
            <a:ext cx="4305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schrier.files.wordpress.com/2011/01/herbert-ho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971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1932_Electoral_Map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4502"/>
            <a:ext cx="8610600" cy="45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" y="160338"/>
            <a:ext cx="4191000" cy="15795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000">
                <a:latin typeface="Calibri" charset="0"/>
                <a:ea typeface="Calibri" charset="0"/>
                <a:cs typeface="Calibri" charset="0"/>
              </a:rPr>
              <a:t>When Roosevelt was inaugurated as president, unemployment was at </a:t>
            </a:r>
            <a:br>
              <a:rPr lang="en-US" altLang="en-US" sz="300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000">
                <a:latin typeface="Calibri" charset="0"/>
                <a:ea typeface="Calibri" charset="0"/>
                <a:cs typeface="Calibri" charset="0"/>
              </a:rPr>
              <a:t>an all-time high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9600" y="152400"/>
            <a:ext cx="4648200" cy="15795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000">
                <a:latin typeface="Calibri" charset="0"/>
                <a:ea typeface="Calibri" charset="0"/>
                <a:cs typeface="Calibri" charset="0"/>
              </a:rPr>
              <a:t>In his inaugural address, </a:t>
            </a:r>
            <a:br>
              <a:rPr lang="en-US" altLang="en-US" sz="300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000">
                <a:latin typeface="Calibri" charset="0"/>
                <a:ea typeface="Calibri" charset="0"/>
                <a:cs typeface="Calibri" charset="0"/>
              </a:rPr>
              <a:t>FDR inspired hope, declaring “</a:t>
            </a:r>
            <a:r>
              <a:rPr lang="en-US" altLang="en-US" sz="3000" i="1">
                <a:latin typeface="Calibri" charset="0"/>
                <a:ea typeface="Calibri" charset="0"/>
                <a:cs typeface="Calibri" charset="0"/>
              </a:rPr>
              <a:t>the only thing we have to fear is fear itself</a:t>
            </a:r>
            <a:r>
              <a:rPr lang="en-US" altLang="en-US" sz="3000">
                <a:latin typeface="Calibri" charset="0"/>
                <a:ea typeface="Calibri" charset="0"/>
                <a:cs typeface="Calibri" charset="0"/>
              </a:rPr>
              <a:t>” </a:t>
            </a:r>
          </a:p>
        </p:txBody>
      </p:sp>
      <p:pic>
        <p:nvPicPr>
          <p:cNvPr id="7173" name="Picture 5" descr="http://1.bp.blogspot.com/_A2r9RSjqaUY/TIqiiCUHHWI/AAAAAAAAAjU/27X2ABCtYjA/s1600/fdr+inauguratio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54" y="1823750"/>
            <a:ext cx="4699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DR--fear-itself (short version)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89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823750"/>
            <a:ext cx="3863923" cy="48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orldfinance.com/wp-content/uploads/2012/07/Depression-659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943100"/>
            <a:ext cx="770731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76200"/>
            <a:ext cx="4038600" cy="1668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When FDR became 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president, he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promised decisive gov’t action </a:t>
            </a:r>
            <a:br>
              <a:rPr lang="en-US" alt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to fight the depression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0" y="76200"/>
            <a:ext cx="4800600" cy="127419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FDR believed the gov’t should use deficit spending </a:t>
            </a:r>
            <a:r>
              <a:rPr lang="en-US" altLang="en-US" sz="3200" u="sng" dirty="0" smtClean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stimulate the economy  </a:t>
            </a:r>
          </a:p>
        </p:txBody>
      </p:sp>
    </p:spTree>
    <p:extLst>
      <p:ext uri="{BB962C8B-B14F-4D97-AF65-F5344CB8AC3E}">
        <p14:creationId xmlns:p14="http://schemas.microsoft.com/office/powerpoint/2010/main" val="4510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Deficit Spending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87512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Roosevelt’s plans would require the government to </a:t>
            </a:r>
            <a:r>
              <a:rPr lang="en-US" sz="2600" u="sng" dirty="0" smtClean="0"/>
              <a:t>spend more than it took in in taxes, creating a national deficit</a:t>
            </a:r>
          </a:p>
          <a:p>
            <a:pPr eaLnBrk="1" hangingPunct="1">
              <a:defRPr/>
            </a:pPr>
            <a:r>
              <a:rPr lang="en-US" sz="2600" dirty="0" smtClean="0"/>
              <a:t>Roosevelt assured Congress that the deficit was an emergency measure which would be temporary (it wasn’t)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5125" name="Picture 7" descr="crs4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799"/>
            <a:ext cx="42941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3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First 100 Days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42218"/>
            <a:ext cx="381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Roosevelt took office on March 4, 1933</a:t>
            </a:r>
            <a:r>
              <a:rPr lang="en-US" dirty="0" smtClean="0"/>
              <a:t>, </a:t>
            </a:r>
            <a:r>
              <a:rPr lang="en-US" dirty="0"/>
              <a:t>immediately addressed the effects of the </a:t>
            </a:r>
            <a:r>
              <a:rPr lang="en-US" dirty="0" smtClean="0"/>
              <a:t>Depression.</a:t>
            </a:r>
          </a:p>
          <a:p>
            <a:r>
              <a:rPr lang="en-US" dirty="0" smtClean="0"/>
              <a:t>Would pass 15 separate bills that formed the basis of his “New Deal”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50997"/>
            <a:ext cx="4422614" cy="37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http://www.ajes.org/wp-content/uploads/2011/02/CCC-Logo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133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17613" y="152400"/>
            <a:ext cx="7011987" cy="485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charset="0"/>
                <a:ea typeface="Calibri" charset="0"/>
                <a:cs typeface="Calibri" charset="0"/>
              </a:rPr>
              <a:t>The New Deal focused on the three “Rs”</a:t>
            </a:r>
          </a:p>
        </p:txBody>
      </p:sp>
      <p:pic>
        <p:nvPicPr>
          <p:cNvPr id="14340" name="Picture 13" descr="http://blogs.citypaper.com/wp-content/uploads/2011/07/social-security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2057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228600" y="838200"/>
          <a:ext cx="6781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42" name="Picture 15" descr="http://farm8.staticflickr.com/7217/7374908236_3b5d793242_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828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785938"/>
            <a:ext cx="3790950" cy="16764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FDR’s “</a:t>
            </a: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  <a:hlinkClick r:id="rId3"/>
              </a:rPr>
              <a:t>fireside chats</a:t>
            </a:r>
            <a:r>
              <a:rPr lang="en-US" altLang="en-US" sz="3200" u="sng" dirty="0">
                <a:latin typeface="Calibri" charset="0"/>
                <a:ea typeface="Calibri" charset="0"/>
                <a:cs typeface="Calibri" charset="0"/>
              </a:rPr>
              <a:t>” used simple, clear language to explain New Deal programs</a:t>
            </a:r>
          </a:p>
        </p:txBody>
      </p:sp>
      <p:pic>
        <p:nvPicPr>
          <p:cNvPr id="12291" name="Picture 8" descr="FDR%20fireside%20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4297"/>
          <a:stretch>
            <a:fillRect/>
          </a:stretch>
        </p:blipFill>
        <p:spPr bwMode="auto">
          <a:xfrm>
            <a:off x="4114800" y="1600200"/>
            <a:ext cx="4892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127419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FDR used the power of the radio to communicate to the American 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people what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the government was 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doing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to address 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altLang="en-US" sz="32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sz="3200" dirty="0" smtClean="0">
                <a:latin typeface="Calibri" charset="0"/>
                <a:ea typeface="Calibri" charset="0"/>
                <a:cs typeface="Calibri" charset="0"/>
              </a:rPr>
              <a:t>epression</a:t>
            </a:r>
            <a:endParaRPr lang="en-US" alt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52400" y="3843338"/>
            <a:ext cx="3790950" cy="24050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 u="sng" dirty="0">
                <a:latin typeface="Calibri" charset="0"/>
                <a:ea typeface="Calibri" charset="0"/>
                <a:cs typeface="Calibri" charset="0"/>
              </a:rPr>
              <a:t>These weekly radio addresses gave people confidence that the government was actively fighting the Great Depression </a:t>
            </a:r>
          </a:p>
        </p:txBody>
      </p:sp>
    </p:spTree>
    <p:extLst>
      <p:ext uri="{BB962C8B-B14F-4D97-AF65-F5344CB8AC3E}">
        <p14:creationId xmlns:p14="http://schemas.microsoft.com/office/powerpoint/2010/main" val="490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508</Words>
  <Application>Microsoft Macintosh PowerPoint</Application>
  <PresentationFormat>On-screen Show (4:3)</PresentationFormat>
  <Paragraphs>46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Warm up</vt:lpstr>
      <vt:lpstr>PowerPoint Presentation</vt:lpstr>
      <vt:lpstr>PowerPoint Presentation</vt:lpstr>
      <vt:lpstr>PowerPoint Presentation</vt:lpstr>
      <vt:lpstr>PowerPoint Presentation</vt:lpstr>
      <vt:lpstr>Deficit Spending</vt:lpstr>
      <vt:lpstr>First 100 Days</vt:lpstr>
      <vt:lpstr>PowerPoint Presentation</vt:lpstr>
      <vt:lpstr>PowerPoint Presentation</vt:lpstr>
      <vt:lpstr>Fireside Chat Classwork; Turn in with Warm up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 and the First 100 Days</dc:title>
  <dc:creator>nblalock</dc:creator>
  <cp:lastModifiedBy>Microsoft Office User</cp:lastModifiedBy>
  <cp:revision>86</cp:revision>
  <dcterms:created xsi:type="dcterms:W3CDTF">2014-04-10T14:15:17Z</dcterms:created>
  <dcterms:modified xsi:type="dcterms:W3CDTF">2017-03-22T13:10:01Z</dcterms:modified>
</cp:coreProperties>
</file>