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74" r:id="rId4"/>
    <p:sldId id="257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3"/>
  </p:normalViewPr>
  <p:slideViewPr>
    <p:cSldViewPr>
      <p:cViewPr varScale="1">
        <p:scale>
          <a:sx n="86" d="100"/>
          <a:sy n="86" d="100"/>
        </p:scale>
        <p:origin x="18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D6D98-95C2-4DD2-8030-69CB5875FF67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EAA1-8679-4E8D-9A7D-58684BEE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9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A0B9CA-75A7-4510-849E-CBFA0C70B99C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37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US withdrew financial support from an Egyptian dam project over Egyptian weapons purchases that threatened Israel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CEAA1-8679-4E8D-9A7D-58684BEE44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6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A754A43-ADC3-4F9D-A17A-769AA357E9B7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08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C084E4-4676-4FA9-B0FB-61A9EA2DD2ED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55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B3ED-62EC-4047-AA35-4AF971F00F0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FDE-0EB7-42EF-8BA1-A9113D9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B3ED-62EC-4047-AA35-4AF971F00F0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FDE-0EB7-42EF-8BA1-A9113D9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3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B3ED-62EC-4047-AA35-4AF971F00F0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FDE-0EB7-42EF-8BA1-A9113D9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54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8E40B-45B5-4480-848D-B37B2F66ED6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1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0A910-C7B2-4B1A-99AD-7E1D334995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7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B3ED-62EC-4047-AA35-4AF971F00F0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FDE-0EB7-42EF-8BA1-A9113D9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7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B3ED-62EC-4047-AA35-4AF971F00F0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FDE-0EB7-42EF-8BA1-A9113D9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4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B3ED-62EC-4047-AA35-4AF971F00F0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FDE-0EB7-42EF-8BA1-A9113D9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B3ED-62EC-4047-AA35-4AF971F00F0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FDE-0EB7-42EF-8BA1-A9113D9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6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B3ED-62EC-4047-AA35-4AF971F00F0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FDE-0EB7-42EF-8BA1-A9113D9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B3ED-62EC-4047-AA35-4AF971F00F0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FDE-0EB7-42EF-8BA1-A9113D9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0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B3ED-62EC-4047-AA35-4AF971F00F0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FDE-0EB7-42EF-8BA1-A9113D9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3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B3ED-62EC-4047-AA35-4AF971F00F0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FDE-0EB7-42EF-8BA1-A9113D9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9B3ED-62EC-4047-AA35-4AF971F00F02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EFDE-0EB7-42EF-8BA1-A9113D9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c/Nikita_Khrusjtsjov.jpg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6/Eisenhower_official.jpg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True false: Review these questions on previous terms/events and record your answers in your journal.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“Consumerism” is a term </a:t>
            </a:r>
            <a:r>
              <a:rPr lang="en-US" dirty="0"/>
              <a:t>linked to American life in the 1950s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Stalin was able to permanently cut the </a:t>
            </a:r>
            <a:r>
              <a:rPr lang="en-US" dirty="0" smtClean="0"/>
              <a:t>Western allies </a:t>
            </a:r>
            <a:r>
              <a:rPr lang="en-US" dirty="0"/>
              <a:t>off from </a:t>
            </a:r>
            <a:r>
              <a:rPr lang="en-US" dirty="0" smtClean="0"/>
              <a:t>Berlin.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During </a:t>
            </a:r>
            <a:r>
              <a:rPr lang="en-US" dirty="0"/>
              <a:t>the Chinese Civil War, there were two political parties who wanted control of the government: the Nationalists and the Communists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USSR followed the terms set at the Yalta conference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1946, Truman gave the "Iron Curtain" speech, symbolizing growing East-West </a:t>
            </a:r>
            <a:r>
              <a:rPr lang="en-US" dirty="0" smtClean="0"/>
              <a:t>hostilities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Marshall Plan was open to helped the Eastern Europe nations and even the USSR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MacArthur wanted to use the atomic bomb against China during the Korean War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Many white Americans began moving to suburbs in order to become closer to immigrants/African Americans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3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u="sng" dirty="0" smtClean="0"/>
              <a:t>Nikita Khrushchev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Named </a:t>
            </a:r>
            <a:r>
              <a:rPr lang="en-US" sz="2400" dirty="0" smtClean="0"/>
              <a:t>head of the Soviet Union after the death of Stalin in 1953</a:t>
            </a:r>
          </a:p>
          <a:p>
            <a:pPr eaLnBrk="1" hangingPunct="1">
              <a:defRPr/>
            </a:pPr>
            <a:r>
              <a:rPr lang="en-US" sz="2400" dirty="0" smtClean="0"/>
              <a:t>More liberal than Stalin in Soviet domestic </a:t>
            </a:r>
            <a:r>
              <a:rPr lang="en-US" sz="2400" dirty="0" smtClean="0"/>
              <a:t>issues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C</a:t>
            </a:r>
            <a:r>
              <a:rPr lang="en-US" sz="2400" dirty="0" smtClean="0"/>
              <a:t>onfrontational </a:t>
            </a:r>
            <a:r>
              <a:rPr lang="en-US" sz="2400" dirty="0" smtClean="0"/>
              <a:t>in foreign policy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pushing the Soviet Union to the brink of war with </a:t>
            </a:r>
            <a:r>
              <a:rPr lang="en-US" sz="2400" b="1" u="sng" dirty="0" smtClean="0"/>
              <a:t>US </a:t>
            </a:r>
            <a:r>
              <a:rPr lang="en-US" sz="2400" b="1" u="sng" dirty="0" smtClean="0"/>
              <a:t>on several occasions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17412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smtClean="0">
              <a:effectLst/>
            </a:endParaRPr>
          </a:p>
        </p:txBody>
      </p:sp>
      <p:pic>
        <p:nvPicPr>
          <p:cNvPr id="17413" name="Picture 7" descr="File:Nikita Khrusjtsjov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1295400"/>
            <a:ext cx="466248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80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6600" b="1" u="sng" dirty="0" smtClean="0">
                <a:effectLst/>
              </a:rPr>
              <a:t>The U-2 Incident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en-US" sz="2800" u="sng" dirty="0" smtClean="0">
                <a:effectLst/>
              </a:rPr>
              <a:t>1960</a:t>
            </a:r>
          </a:p>
          <a:p>
            <a:r>
              <a:rPr lang="en-US" altLang="en-US" sz="2800" b="1" u="sng" dirty="0" smtClean="0">
                <a:effectLst/>
              </a:rPr>
              <a:t>Soviets </a:t>
            </a:r>
            <a:r>
              <a:rPr lang="en-US" altLang="en-US" sz="2800" b="1" u="sng" dirty="0" smtClean="0">
                <a:effectLst/>
              </a:rPr>
              <a:t>shot down an American U-2 spy plane over their airspace and captured the pilot, Francis Gary Powers</a:t>
            </a:r>
          </a:p>
          <a:p>
            <a:r>
              <a:rPr lang="en-US" altLang="en-US" sz="2800" dirty="0" smtClean="0">
                <a:effectLst/>
              </a:rPr>
              <a:t>Marked a turning point in US-Soviet </a:t>
            </a:r>
            <a:r>
              <a:rPr lang="en-US" altLang="en-US" sz="2800" dirty="0" smtClean="0">
                <a:effectLst/>
              </a:rPr>
              <a:t>relations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z="2800" smtClean="0">
              <a:effectLst/>
            </a:endParaRPr>
          </a:p>
        </p:txBody>
      </p:sp>
      <p:pic>
        <p:nvPicPr>
          <p:cNvPr id="19461" name="Picture 7" descr="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58" y="1373841"/>
            <a:ext cx="3601387" cy="2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458" y="4074881"/>
            <a:ext cx="3601387" cy="27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0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u="sng" dirty="0" smtClean="0"/>
              <a:t>Space </a:t>
            </a:r>
            <a:r>
              <a:rPr lang="en-US" sz="6600" b="1" u="sng" dirty="0" smtClean="0"/>
              <a:t>Race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300" dirty="0" smtClean="0"/>
              <a:t>Both the US and USSR were pursuing missile technologies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dirty="0"/>
              <a:t>T</a:t>
            </a:r>
            <a:r>
              <a:rPr lang="en-US" sz="2300" dirty="0" smtClean="0"/>
              <a:t>hese </a:t>
            </a:r>
            <a:r>
              <a:rPr lang="en-US" sz="2300" dirty="0" smtClean="0"/>
              <a:t>technologies were used to compete against each other for control of outer </a:t>
            </a:r>
            <a:r>
              <a:rPr lang="en-US" sz="2300" dirty="0" smtClean="0"/>
              <a:t>space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dirty="0"/>
              <a:t>A</a:t>
            </a:r>
            <a:r>
              <a:rPr lang="en-US" sz="2300" dirty="0" smtClean="0"/>
              <a:t> </a:t>
            </a:r>
            <a:r>
              <a:rPr lang="en-US" sz="2300" dirty="0" smtClean="0"/>
              <a:t>multi-billion dollar </a:t>
            </a:r>
            <a:r>
              <a:rPr lang="en-US" sz="2300" u="sng" dirty="0" smtClean="0"/>
              <a:t>“space race” to see who could accomplish certain objectives or discoveries first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</p:txBody>
      </p:sp>
      <p:pic>
        <p:nvPicPr>
          <p:cNvPr id="22533" name="Picture 7" descr="timespacerace_100dpi360x500p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8671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01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/>
              <a:t>ICBMs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 smtClean="0"/>
              <a:t>I</a:t>
            </a:r>
            <a:r>
              <a:rPr lang="en-US" sz="2800" dirty="0" smtClean="0"/>
              <a:t>nter</a:t>
            </a:r>
            <a:r>
              <a:rPr lang="en-US" sz="2800" b="1" u="sng" dirty="0" smtClean="0"/>
              <a:t>c</a:t>
            </a:r>
            <a:r>
              <a:rPr lang="en-US" sz="2800" dirty="0" smtClean="0"/>
              <a:t>ontinental </a:t>
            </a:r>
            <a:r>
              <a:rPr lang="en-US" sz="2800" b="1" u="sng" dirty="0" smtClean="0"/>
              <a:t>B</a:t>
            </a:r>
            <a:r>
              <a:rPr lang="en-US" sz="2800" dirty="0" smtClean="0"/>
              <a:t>allistic </a:t>
            </a:r>
            <a:r>
              <a:rPr lang="en-US" sz="2800" b="1" u="sng" dirty="0" smtClean="0"/>
              <a:t>M</a:t>
            </a:r>
            <a:r>
              <a:rPr lang="en-US" sz="2800" dirty="0" smtClean="0"/>
              <a:t>issiles</a:t>
            </a:r>
          </a:p>
          <a:p>
            <a:pPr eaLnBrk="1" hangingPunct="1">
              <a:defRPr/>
            </a:pPr>
            <a:r>
              <a:rPr lang="en-US" sz="2800" dirty="0"/>
              <a:t>A</a:t>
            </a:r>
            <a:r>
              <a:rPr lang="en-US" sz="2800" dirty="0" smtClean="0"/>
              <a:t>llowed </a:t>
            </a:r>
            <a:r>
              <a:rPr lang="en-US" sz="2800" dirty="0" smtClean="0"/>
              <a:t>both sides to mount atomic warheads onto long-range rockets which could be launched against distant targets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23557" name="Picture 7" descr="R-16_IC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4956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22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u="sng" dirty="0" smtClean="0"/>
              <a:t>Sputnik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u="sng" dirty="0"/>
              <a:t>F</a:t>
            </a:r>
            <a:r>
              <a:rPr lang="en-US" sz="2800" u="sng" dirty="0" smtClean="0"/>
              <a:t>irst </a:t>
            </a:r>
            <a:r>
              <a:rPr lang="en-US" sz="2800" u="sng" dirty="0" smtClean="0"/>
              <a:t>man-made object to attain orbit around the earth (satellite)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L</a:t>
            </a:r>
            <a:r>
              <a:rPr lang="en-US" sz="2800" dirty="0" smtClean="0"/>
              <a:t>aunched by </a:t>
            </a:r>
            <a:r>
              <a:rPr lang="en-US" sz="2800" dirty="0" smtClean="0"/>
              <a:t>Soviets in Oct. </a:t>
            </a:r>
            <a:r>
              <a:rPr lang="en-US" sz="2800" dirty="0" smtClean="0"/>
              <a:t>1957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u="sng" dirty="0" smtClean="0"/>
              <a:t>Triggered </a:t>
            </a:r>
            <a:r>
              <a:rPr lang="en-US" sz="2800" u="sng" dirty="0" smtClean="0"/>
              <a:t>panic in the </a:t>
            </a:r>
            <a:r>
              <a:rPr lang="en-US" sz="2800" u="sng" dirty="0" smtClean="0"/>
              <a:t>US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u="sng" dirty="0" smtClean="0"/>
              <a:t>Why?</a:t>
            </a:r>
            <a:endParaRPr lang="en-US" sz="2400" u="sng" dirty="0" smtClean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</p:txBody>
      </p:sp>
      <p:pic>
        <p:nvPicPr>
          <p:cNvPr id="24581" name="Picture 7" descr="sput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7338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73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b="1" u="sng" dirty="0" smtClean="0"/>
              <a:t>National Defense Education Act of 1958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/>
              <a:t>I</a:t>
            </a:r>
            <a:r>
              <a:rPr lang="en-US" sz="2400" u="sng" dirty="0" smtClean="0"/>
              <a:t>ncreased </a:t>
            </a:r>
            <a:r>
              <a:rPr lang="en-US" sz="2400" u="sng" dirty="0" smtClean="0"/>
              <a:t>spending on </a:t>
            </a:r>
            <a:r>
              <a:rPr lang="en-US" sz="2400" u="sng" dirty="0" smtClean="0"/>
              <a:t>education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u="sng" dirty="0"/>
              <a:t>S</a:t>
            </a:r>
            <a:r>
              <a:rPr lang="en-US" sz="2000" u="sng" dirty="0" smtClean="0"/>
              <a:t>cience</a:t>
            </a:r>
            <a:r>
              <a:rPr lang="en-US" sz="2000" u="sng" dirty="0" smtClean="0"/>
              <a:t>, math, and foreign languages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/>
              <a:t>Response to </a:t>
            </a:r>
            <a:r>
              <a:rPr lang="en-US" sz="2400" u="sng" dirty="0" smtClean="0"/>
              <a:t>the belief that the US was falling behind the Soviets in </a:t>
            </a:r>
            <a:r>
              <a:rPr lang="en-US" sz="2400" u="sng" dirty="0" smtClean="0"/>
              <a:t>scientific/ </a:t>
            </a:r>
            <a:r>
              <a:rPr lang="en-US" sz="2400" u="sng" dirty="0" smtClean="0"/>
              <a:t>technological fields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1950: n</a:t>
            </a:r>
            <a:r>
              <a:rPr lang="en-US" sz="2400" dirty="0" smtClean="0"/>
              <a:t>umber </a:t>
            </a:r>
            <a:r>
              <a:rPr lang="en-US" sz="2400" dirty="0" smtClean="0"/>
              <a:t>of high-school graduates who went on to college </a:t>
            </a:r>
            <a:r>
              <a:rPr lang="en-US" sz="2400" dirty="0" smtClean="0"/>
              <a:t>was</a:t>
            </a:r>
            <a:r>
              <a:rPr lang="en-US" sz="2400" dirty="0" smtClean="0"/>
              <a:t> </a:t>
            </a:r>
            <a:r>
              <a:rPr lang="en-US" sz="2400" dirty="0" smtClean="0"/>
              <a:t>less </a:t>
            </a:r>
            <a:r>
              <a:rPr lang="en-US" sz="2400" dirty="0" smtClean="0"/>
              <a:t>than 15%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1970- </a:t>
            </a:r>
            <a:r>
              <a:rPr lang="en-US" sz="2000" dirty="0" smtClean="0"/>
              <a:t>over 40</a:t>
            </a:r>
            <a:r>
              <a:rPr lang="en-US" sz="2000" dirty="0" smtClean="0"/>
              <a:t>%</a:t>
            </a:r>
            <a:endParaRPr lang="en-US" sz="2000" dirty="0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</p:txBody>
      </p:sp>
      <p:pic>
        <p:nvPicPr>
          <p:cNvPr id="2" name="Picture 7" descr="boychem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572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890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u="sng" dirty="0" smtClean="0"/>
              <a:t>NASA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u="sng" dirty="0" smtClean="0"/>
              <a:t>N</a:t>
            </a:r>
            <a:r>
              <a:rPr lang="en-US" sz="2600" dirty="0" smtClean="0"/>
              <a:t>ational </a:t>
            </a:r>
            <a:r>
              <a:rPr lang="en-US" sz="2600" b="1" u="sng" dirty="0" smtClean="0"/>
              <a:t>A</a:t>
            </a:r>
            <a:r>
              <a:rPr lang="en-US" sz="2600" dirty="0" smtClean="0"/>
              <a:t>eronautics and </a:t>
            </a:r>
            <a:r>
              <a:rPr lang="en-US" sz="2600" b="1" u="sng" dirty="0" smtClean="0"/>
              <a:t>S</a:t>
            </a:r>
            <a:r>
              <a:rPr lang="en-US" sz="2600" dirty="0" smtClean="0"/>
              <a:t>pace </a:t>
            </a:r>
            <a:r>
              <a:rPr lang="en-US" sz="2600" b="1" u="sng" dirty="0" smtClean="0"/>
              <a:t>A</a:t>
            </a:r>
            <a:r>
              <a:rPr lang="en-US" sz="2600" dirty="0" smtClean="0"/>
              <a:t>dministration</a:t>
            </a:r>
          </a:p>
          <a:p>
            <a:pPr eaLnBrk="1" hangingPunct="1">
              <a:defRPr/>
            </a:pPr>
            <a:r>
              <a:rPr lang="en-US" sz="2600" u="sng" dirty="0" smtClean="0"/>
              <a:t>Civilian agency </a:t>
            </a:r>
            <a:r>
              <a:rPr lang="en-US" sz="2600" u="sng" dirty="0" smtClean="0"/>
              <a:t>created to take over space exploration programs from the various military branches </a:t>
            </a:r>
            <a:endParaRPr lang="en-US" sz="2600" u="sng" dirty="0" smtClean="0"/>
          </a:p>
          <a:p>
            <a:pPr eaLnBrk="1" hangingPunct="1">
              <a:defRPr/>
            </a:pPr>
            <a:r>
              <a:rPr lang="en-US" sz="2600" dirty="0" smtClean="0"/>
              <a:t>Would </a:t>
            </a:r>
            <a:r>
              <a:rPr lang="en-US" sz="2600" dirty="0" smtClean="0"/>
              <a:t>increase </a:t>
            </a:r>
            <a:r>
              <a:rPr lang="en-US" sz="2600" dirty="0" smtClean="0"/>
              <a:t>coordination and efficiency</a:t>
            </a:r>
          </a:p>
          <a:p>
            <a:pPr eaLnBrk="1" hangingPunct="1">
              <a:defRPr/>
            </a:pPr>
            <a:endParaRPr lang="en-US" sz="2600" dirty="0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2" name="Picture 7" descr="NASA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4958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Eisenhower becomes President in 1953.</a:t>
            </a:r>
          </a:p>
          <a:p>
            <a:endParaRPr lang="en-US" dirty="0"/>
          </a:p>
          <a:p>
            <a:r>
              <a:rPr lang="en-US" dirty="0" smtClean="0"/>
              <a:t>U.S. foreign policy of brinksmanship; foreign tensions remain high with new Soviet leader Nikita Khrushchev</a:t>
            </a:r>
          </a:p>
          <a:p>
            <a:endParaRPr lang="en-US" dirty="0"/>
          </a:p>
          <a:p>
            <a:r>
              <a:rPr lang="en-US" dirty="0" smtClean="0"/>
              <a:t>Cold War extends to other nations, arms race continues</a:t>
            </a:r>
          </a:p>
          <a:p>
            <a:pPr lvl="1"/>
            <a:r>
              <a:rPr lang="en-US" smtClean="0"/>
              <a:t>Examples of foreign engagement?</a:t>
            </a:r>
            <a:endParaRPr lang="en-US" dirty="0" smtClean="0"/>
          </a:p>
          <a:p>
            <a:pPr lvl="1"/>
            <a:r>
              <a:rPr lang="en-US" dirty="0" smtClean="0"/>
              <a:t>Space tech and education are now battlefields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223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What is Eisenhower’s overall opinion of the US in 1961?</a:t>
            </a:r>
            <a:endParaRPr lang="en-US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</a:t>
            </a:r>
            <a:r>
              <a:rPr lang="en-US" dirty="0" smtClean="0"/>
              <a:t>some issues Ike identifies </a:t>
            </a:r>
            <a:r>
              <a:rPr lang="en-US" dirty="0"/>
              <a:t>and which does he apparently consider the most </a:t>
            </a:r>
            <a:r>
              <a:rPr lang="en-US" dirty="0" smtClean="0"/>
              <a:t>dangerous?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How can </a:t>
            </a:r>
            <a:r>
              <a:rPr lang="en-US" dirty="0"/>
              <a:t>the military </a:t>
            </a:r>
            <a:r>
              <a:rPr lang="en-US" dirty="0" smtClean="0"/>
              <a:t>be </a:t>
            </a:r>
            <a:r>
              <a:rPr lang="en-US" dirty="0"/>
              <a:t>“a vital element” and yet capable of “unwarranted influence</a:t>
            </a:r>
            <a:r>
              <a:rPr lang="en-US" dirty="0" smtClean="0"/>
              <a:t>”?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Ike frequently </a:t>
            </a:r>
            <a:r>
              <a:rPr lang="en-US" dirty="0"/>
              <a:t>puts forth a sense of keeping key issues in “balance.” How is that perception manifested in this </a:t>
            </a:r>
            <a:r>
              <a:rPr lang="en-US" dirty="0" smtClean="0"/>
              <a:t>speech?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price would the American people pay if they were to "live only for today</a:t>
            </a:r>
            <a:r>
              <a:rPr lang="en-US" dirty="0" smtClean="0"/>
              <a:t>"?</a:t>
            </a:r>
          </a:p>
        </p:txBody>
      </p:sp>
    </p:spTree>
    <p:extLst>
      <p:ext uri="{BB962C8B-B14F-4D97-AF65-F5344CB8AC3E}">
        <p14:creationId xmlns:p14="http://schemas.microsoft.com/office/powerpoint/2010/main" val="128872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“Consumerism” is a term linked to American life in the 1950s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Stalin was able to permanently cut the Western allies off from Berlin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During the Chinese Civil War, there were two political parties who wanted control of the government: the Nationalists and the Communists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USSR followed the terms set at the Yalta </a:t>
            </a:r>
            <a:r>
              <a:rPr lang="en-US" dirty="0" smtClean="0"/>
              <a:t>conference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1946, Truman gave the "Iron Curtain" speech, symbolizing growing East-West </a:t>
            </a:r>
            <a:r>
              <a:rPr lang="en-US" dirty="0" smtClean="0"/>
              <a:t>hostilities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Marshall Plan was open to </a:t>
            </a:r>
            <a:r>
              <a:rPr lang="en-US" dirty="0" smtClean="0"/>
              <a:t>help </a:t>
            </a:r>
            <a:r>
              <a:rPr lang="en-US" dirty="0"/>
              <a:t>the Eastern Europe nations and even the </a:t>
            </a:r>
            <a:r>
              <a:rPr lang="en-US" dirty="0" smtClean="0"/>
              <a:t>USSR </a:t>
            </a:r>
            <a:r>
              <a:rPr lang="en-US" dirty="0">
                <a:solidFill>
                  <a:srgbClr val="FF0000"/>
                </a:solidFill>
              </a:rPr>
              <a:t>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MacArthur wanted to use the atomic bomb against China during the Korean War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Many white Americans began moving to suburbs in order to become closer to immigrants/African </a:t>
            </a:r>
            <a:r>
              <a:rPr lang="en-US" dirty="0" smtClean="0"/>
              <a:t>Americans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7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Consumerism makes a return to American </a:t>
            </a:r>
            <a:r>
              <a:rPr lang="en-US" dirty="0" smtClean="0"/>
              <a:t>society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Notable changes: suburbs, automobiles, television, music, </a:t>
            </a:r>
            <a:r>
              <a:rPr lang="en-US" dirty="0" smtClean="0"/>
              <a:t>etc.</a:t>
            </a:r>
            <a:endParaRPr lang="en-US" dirty="0"/>
          </a:p>
          <a:p>
            <a:endParaRPr lang="en-US" dirty="0"/>
          </a:p>
          <a:p>
            <a:r>
              <a:rPr lang="en-US" dirty="0"/>
              <a:t>Family changes: men and women defined roles, </a:t>
            </a:r>
            <a:r>
              <a:rPr lang="en-US" dirty="0" smtClean="0"/>
              <a:t>teenagers’ new freedom.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6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 smtClean="0"/>
              <a:t>Dwight </a:t>
            </a:r>
            <a:r>
              <a:rPr lang="en-US" sz="6000" b="1" dirty="0" smtClean="0"/>
              <a:t>“Ike” Eisenhower</a:t>
            </a:r>
            <a:endParaRPr lang="en-US" sz="6000" b="1" dirty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44111" y="1600200"/>
            <a:ext cx="40386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300" dirty="0" smtClean="0"/>
              <a:t>1953 </a:t>
            </a:r>
            <a:r>
              <a:rPr lang="en-US" sz="2300" dirty="0" smtClean="0"/>
              <a:t>– 1961 (President)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dirty="0" smtClean="0"/>
              <a:t>Military leader </a:t>
            </a:r>
            <a:r>
              <a:rPr lang="en-US" sz="2300" dirty="0" smtClean="0"/>
              <a:t>during WWII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dirty="0"/>
              <a:t>A</a:t>
            </a:r>
            <a:r>
              <a:rPr lang="en-US" sz="2300" dirty="0" smtClean="0"/>
              <a:t>nti-communist</a:t>
            </a:r>
            <a:r>
              <a:rPr lang="en-US" sz="2300" dirty="0" smtClean="0"/>
              <a:t>, but also dedicated to scaling back military spending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dirty="0" smtClean="0"/>
              <a:t>Chose to focus on a build up of nuclear </a:t>
            </a:r>
            <a:r>
              <a:rPr lang="en-US" sz="2300" dirty="0" smtClean="0"/>
              <a:t>weapons to </a:t>
            </a:r>
            <a:r>
              <a:rPr lang="en-US" sz="2300" dirty="0" smtClean="0"/>
              <a:t>deter communist </a:t>
            </a:r>
            <a:r>
              <a:rPr lang="en-US" sz="2300" dirty="0" smtClean="0"/>
              <a:t>aggression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 smtClean="0"/>
              <a:t>Cheaper</a:t>
            </a:r>
            <a:endParaRPr lang="en-US" sz="1900" dirty="0" smtClean="0"/>
          </a:p>
        </p:txBody>
      </p:sp>
      <p:sp>
        <p:nvSpPr>
          <p:cNvPr id="4100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000" smtClean="0">
              <a:effectLst/>
            </a:endParaRPr>
          </a:p>
        </p:txBody>
      </p:sp>
      <p:pic>
        <p:nvPicPr>
          <p:cNvPr id="4101" name="Picture 7" descr="File:Eisenhower officia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3878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84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600" b="1" u="sng" dirty="0" smtClean="0"/>
              <a:t>Brinksmanship</a:t>
            </a:r>
            <a:endParaRPr lang="en-US" sz="6600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379782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Term </a:t>
            </a:r>
            <a:r>
              <a:rPr lang="en-US" sz="2400" dirty="0" smtClean="0"/>
              <a:t>coined by Eisenhower’s Sec. of State John Foster Dulles</a:t>
            </a:r>
          </a:p>
          <a:p>
            <a:pPr>
              <a:defRPr/>
            </a:pPr>
            <a:r>
              <a:rPr lang="en-US" sz="2400" u="sng" dirty="0"/>
              <a:t>E</a:t>
            </a:r>
            <a:r>
              <a:rPr lang="en-US" sz="2400" u="sng" dirty="0" smtClean="0"/>
              <a:t>scalating </a:t>
            </a:r>
            <a:r>
              <a:rPr lang="en-US" sz="2400" u="sng" dirty="0" smtClean="0"/>
              <a:t>international tensions to the brink of war, with </a:t>
            </a:r>
            <a:r>
              <a:rPr lang="en-US" sz="2400" u="sng" dirty="0" smtClean="0"/>
              <a:t>hope </a:t>
            </a:r>
            <a:r>
              <a:rPr lang="en-US" sz="2400" u="sng" dirty="0" smtClean="0"/>
              <a:t>that the other side will back down at the last minute and thereby give you an advantage in future negotiations</a:t>
            </a:r>
            <a:endParaRPr lang="en-US" sz="24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1269" name="Picture 2" descr="http://associationfootball.files.wordpress.com/2010/02/cuban_missile_crisis_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28" y="2133600"/>
            <a:ext cx="47529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6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6600" b="1" u="sng" dirty="0" smtClean="0">
                <a:effectLst/>
              </a:rPr>
              <a:t>Domino Theory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800" dirty="0"/>
              <a:t>I</a:t>
            </a:r>
            <a:r>
              <a:rPr lang="en-US" altLang="en-US" sz="2800" dirty="0" smtClean="0">
                <a:effectLst/>
              </a:rPr>
              <a:t>dea </a:t>
            </a:r>
            <a:r>
              <a:rPr lang="en-US" altLang="en-US" sz="2800" dirty="0" smtClean="0">
                <a:effectLst/>
              </a:rPr>
              <a:t>that if you </a:t>
            </a:r>
            <a:r>
              <a:rPr lang="en-US" altLang="en-US" sz="2800" dirty="0" smtClean="0">
                <a:effectLst/>
              </a:rPr>
              <a:t>let </a:t>
            </a:r>
            <a:r>
              <a:rPr lang="en-US" altLang="en-US" sz="2800" u="sng" dirty="0" smtClean="0">
                <a:effectLst/>
              </a:rPr>
              <a:t>a single nation fall to communism, </a:t>
            </a:r>
            <a:r>
              <a:rPr lang="en-US" altLang="en-US" sz="2800" u="sng" dirty="0" smtClean="0">
                <a:effectLst/>
              </a:rPr>
              <a:t> </a:t>
            </a:r>
            <a:r>
              <a:rPr lang="en-US" altLang="en-US" sz="2800" u="sng" dirty="0" smtClean="0">
                <a:effectLst/>
              </a:rPr>
              <a:t>you would set off a chain reaction where its neighbors would also fall to </a:t>
            </a:r>
            <a:r>
              <a:rPr lang="en-US" altLang="en-US" sz="2800" u="sng" dirty="0" smtClean="0">
                <a:effectLst/>
              </a:rPr>
              <a:t>communism</a:t>
            </a:r>
          </a:p>
          <a:p>
            <a:r>
              <a:rPr lang="en-US" altLang="en-US" sz="2800" dirty="0" smtClean="0"/>
              <a:t>Justifies involvement</a:t>
            </a:r>
            <a:endParaRPr lang="en-US" altLang="en-US" sz="2800" dirty="0" smtClean="0">
              <a:effectLst/>
            </a:endParaRPr>
          </a:p>
        </p:txBody>
      </p:sp>
      <p:sp>
        <p:nvSpPr>
          <p:cNvPr id="12292" name="Rectangle 5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z="2800" smtClean="0">
              <a:effectLst/>
            </a:endParaRPr>
          </a:p>
        </p:txBody>
      </p:sp>
      <p:pic>
        <p:nvPicPr>
          <p:cNvPr id="12293" name="Picture 7" descr="Domino%20Theory%5B1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7244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 smtClean="0"/>
              <a:t>CIA Interventions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u="sng" dirty="0" smtClean="0"/>
              <a:t>Ike used the CIA to interfere with communist aggression</a:t>
            </a:r>
            <a:endParaRPr lang="en-US" sz="2800" u="sng" dirty="0" smtClean="0"/>
          </a:p>
          <a:p>
            <a:pPr>
              <a:defRPr/>
            </a:pPr>
            <a:r>
              <a:rPr lang="en-US" sz="2800" u="sng" dirty="0" smtClean="0"/>
              <a:t>Iran:</a:t>
            </a:r>
            <a:r>
              <a:rPr lang="en-US" sz="2800" dirty="0" smtClean="0"/>
              <a:t> </a:t>
            </a:r>
            <a:r>
              <a:rPr lang="en-US" sz="2800" dirty="0" smtClean="0"/>
              <a:t>Used </a:t>
            </a:r>
            <a:r>
              <a:rPr lang="en-US" sz="2800" dirty="0"/>
              <a:t>covert CIA action to topple the Iranian </a:t>
            </a:r>
            <a:r>
              <a:rPr lang="en-US" sz="2800" dirty="0" err="1" smtClean="0"/>
              <a:t>govt</a:t>
            </a:r>
            <a:r>
              <a:rPr lang="en-US" sz="2800" dirty="0" smtClean="0"/>
              <a:t>; was unfavorable </a:t>
            </a:r>
            <a:r>
              <a:rPr lang="en-US" sz="2800" dirty="0"/>
              <a:t>to U.S. </a:t>
            </a:r>
            <a:endParaRPr lang="en-US" sz="2800" dirty="0" smtClean="0"/>
          </a:p>
          <a:p>
            <a:pPr>
              <a:defRPr/>
            </a:pPr>
            <a:r>
              <a:rPr lang="en-US" sz="2800" u="sng" dirty="0" smtClean="0"/>
              <a:t>Guatemala:</a:t>
            </a:r>
            <a:r>
              <a:rPr lang="en-US" sz="2800" dirty="0" smtClean="0"/>
              <a:t> allowed </a:t>
            </a:r>
            <a:r>
              <a:rPr lang="en-US" sz="2800" dirty="0" smtClean="0"/>
              <a:t>CIA to </a:t>
            </a:r>
            <a:r>
              <a:rPr lang="en-US" sz="2800" dirty="0" smtClean="0"/>
              <a:t>train </a:t>
            </a:r>
            <a:r>
              <a:rPr lang="en-US" sz="2800" dirty="0" smtClean="0"/>
              <a:t>rebels to overthrow a pro-communist regime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3317" name="Picture 2" descr="http://upload.wikimedia.org/wikipedia/commons/7/7c/CIA_s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4577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0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u="sng" dirty="0" smtClean="0"/>
              <a:t>Suez Crisis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230687" cy="45307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dirty="0" smtClean="0"/>
              <a:t>Egypt confiscated the Suez Canal from French and British investors 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Britain </a:t>
            </a:r>
            <a:r>
              <a:rPr lang="en-US" sz="2400" dirty="0" smtClean="0"/>
              <a:t>and France </a:t>
            </a:r>
            <a:r>
              <a:rPr lang="en-US" sz="2400" dirty="0" smtClean="0"/>
              <a:t>invade </a:t>
            </a:r>
            <a:r>
              <a:rPr lang="en-US" sz="2400" dirty="0" smtClean="0"/>
              <a:t>Egypt to retake the canal, leading the Soviets </a:t>
            </a:r>
            <a:r>
              <a:rPr lang="en-US" sz="2400" dirty="0" smtClean="0"/>
              <a:t>to </a:t>
            </a:r>
            <a:r>
              <a:rPr lang="en-US" sz="2400" dirty="0" smtClean="0"/>
              <a:t>threaten war</a:t>
            </a:r>
          </a:p>
          <a:p>
            <a:pPr eaLnBrk="1" hangingPunct="1">
              <a:defRPr/>
            </a:pPr>
            <a:r>
              <a:rPr lang="en-US" sz="2400" dirty="0" smtClean="0"/>
              <a:t>Eisenhower forced Britain and France to </a:t>
            </a:r>
            <a:r>
              <a:rPr lang="en-US" sz="2400" dirty="0" smtClean="0"/>
              <a:t>withdraw</a:t>
            </a:r>
          </a:p>
          <a:p>
            <a:pPr eaLnBrk="1" hangingPunct="1">
              <a:defRPr/>
            </a:pPr>
            <a:r>
              <a:rPr lang="en-US" sz="2400" b="1" u="sng" dirty="0" smtClean="0"/>
              <a:t>Ma</a:t>
            </a:r>
            <a:r>
              <a:rPr lang="en-US" sz="2400" b="1" u="sng" dirty="0" smtClean="0"/>
              <a:t>ny </a:t>
            </a:r>
            <a:r>
              <a:rPr lang="en-US" sz="2400" b="1" u="sng" dirty="0" smtClean="0"/>
              <a:t>Arab states now saw the West as an </a:t>
            </a:r>
            <a:r>
              <a:rPr lang="en-US" sz="2400" b="1" u="sng" dirty="0" smtClean="0"/>
              <a:t>aggressor, aligned </a:t>
            </a:r>
            <a:r>
              <a:rPr lang="en-US" sz="2400" b="1" u="sng" dirty="0" smtClean="0"/>
              <a:t>with the Soviets</a:t>
            </a:r>
          </a:p>
          <a:p>
            <a:pPr eaLnBrk="1" hangingPunct="1">
              <a:defRPr/>
            </a:pP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6389" name="Picture 2" descr="http://static.howstuffworks.com/gif/willow/the-suez-canal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45611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0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6000" b="1" u="sng" dirty="0" smtClean="0">
                <a:effectLst/>
              </a:rPr>
              <a:t>Eisenhower Doctrine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en-US" dirty="0" smtClean="0">
                <a:effectLst/>
              </a:rPr>
              <a:t>1957-</a:t>
            </a:r>
            <a:r>
              <a:rPr lang="en-US" altLang="en-US" u="sng" dirty="0" smtClean="0">
                <a:effectLst/>
              </a:rPr>
              <a:t>Eisenhower </a:t>
            </a:r>
            <a:r>
              <a:rPr lang="en-US" altLang="en-US" u="sng" dirty="0" smtClean="0">
                <a:effectLst/>
              </a:rPr>
              <a:t>pledged </a:t>
            </a:r>
            <a:r>
              <a:rPr lang="en-US" altLang="en-US" u="sng" dirty="0" smtClean="0">
                <a:effectLst/>
              </a:rPr>
              <a:t>assistance </a:t>
            </a:r>
            <a:r>
              <a:rPr lang="en-US" altLang="en-US" u="sng" dirty="0" smtClean="0">
                <a:effectLst/>
              </a:rPr>
              <a:t>to any nation in the Middle East which found itself threatened by </a:t>
            </a:r>
            <a:r>
              <a:rPr lang="en-US" altLang="en-US" u="sng" dirty="0" smtClean="0">
                <a:effectLst/>
              </a:rPr>
              <a:t>communism</a:t>
            </a:r>
            <a:endParaRPr lang="en-US" altLang="en-US" u="sng" dirty="0" smtClean="0">
              <a:effectLst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z="2400" smtClean="0">
              <a:effectLst/>
            </a:endParaRPr>
          </a:p>
        </p:txBody>
      </p:sp>
      <p:pic>
        <p:nvPicPr>
          <p:cNvPr id="15365" name="Picture 7" descr="300px-Dwight_D_Eisenhower,_White_House_photo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371600"/>
            <a:ext cx="43688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00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7235</TotalTime>
  <Words>925</Words>
  <Application>Microsoft Macintosh PowerPoint</Application>
  <PresentationFormat>On-screen Show (4:3)</PresentationFormat>
  <Paragraphs>99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Tahoma</vt:lpstr>
      <vt:lpstr>Arial</vt:lpstr>
      <vt:lpstr>Office Theme</vt:lpstr>
      <vt:lpstr>Warm up</vt:lpstr>
      <vt:lpstr>Warm up Answers</vt:lpstr>
      <vt:lpstr>Review</vt:lpstr>
      <vt:lpstr>Dwight “Ike” Eisenhower</vt:lpstr>
      <vt:lpstr>Brinksmanship</vt:lpstr>
      <vt:lpstr>Domino Theory</vt:lpstr>
      <vt:lpstr>CIA Interventions</vt:lpstr>
      <vt:lpstr>Suez Crisis</vt:lpstr>
      <vt:lpstr>Eisenhower Doctrine</vt:lpstr>
      <vt:lpstr>Nikita Khrushchev</vt:lpstr>
      <vt:lpstr>The U-2 Incident</vt:lpstr>
      <vt:lpstr>Space Race</vt:lpstr>
      <vt:lpstr>ICBMs</vt:lpstr>
      <vt:lpstr>Sputnik</vt:lpstr>
      <vt:lpstr>National Defense Education Act of 1958</vt:lpstr>
      <vt:lpstr>NASA</vt:lpstr>
      <vt:lpstr>Summary</vt:lpstr>
      <vt:lpstr>In-Class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Yasemin Tokmakci</dc:creator>
  <cp:lastModifiedBy>Microsoft Office User</cp:lastModifiedBy>
  <cp:revision>45</cp:revision>
  <dcterms:created xsi:type="dcterms:W3CDTF">2015-04-22T17:28:25Z</dcterms:created>
  <dcterms:modified xsi:type="dcterms:W3CDTF">2017-04-24T03:52:28Z</dcterms:modified>
</cp:coreProperties>
</file>