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85" r:id="rId11"/>
    <p:sldId id="266" r:id="rId12"/>
    <p:sldId id="267" r:id="rId13"/>
    <p:sldId id="287" r:id="rId14"/>
    <p:sldId id="282" r:id="rId15"/>
    <p:sldId id="269" r:id="rId16"/>
    <p:sldId id="271" r:id="rId17"/>
    <p:sldId id="270" r:id="rId18"/>
    <p:sldId id="272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1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68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05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3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CA29-64B6-4363-96D0-0912A7097450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C3A134-C31B-4210-A38C-2796523B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2/2 </a:t>
            </a:r>
            <a:r>
              <a:rPr lang="en-US" dirty="0" err="1" smtClean="0"/>
              <a:t>Kahoot</a:t>
            </a:r>
            <a:r>
              <a:rPr lang="en-US" dirty="0" smtClean="0"/>
              <a:t> Review 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ahead and pull up </a:t>
            </a:r>
            <a:r>
              <a:rPr lang="en-US" dirty="0" err="1" smtClean="0"/>
              <a:t>Kahoot</a:t>
            </a:r>
            <a:r>
              <a:rPr lang="en-US" dirty="0" smtClean="0"/>
              <a:t> on your smartphones. Also </a:t>
            </a:r>
            <a:r>
              <a:rPr lang="en-US" dirty="0"/>
              <a:t>please have your homework from yesterday out and ready to be collected.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r>
              <a:rPr lang="en-US" sz="1400" dirty="0"/>
              <a:t>The Grange</a:t>
            </a:r>
          </a:p>
          <a:p>
            <a:pPr lvl="1"/>
            <a:r>
              <a:rPr lang="en-US" sz="1400" dirty="0"/>
              <a:t>Closed Shop</a:t>
            </a:r>
          </a:p>
          <a:p>
            <a:pPr lvl="1"/>
            <a:r>
              <a:rPr lang="en-US" sz="1400" dirty="0"/>
              <a:t>Samuel Gompers</a:t>
            </a:r>
          </a:p>
          <a:p>
            <a:pPr lvl="1"/>
            <a:r>
              <a:rPr lang="en-US" sz="1400" dirty="0"/>
              <a:t>Captain of Industry</a:t>
            </a:r>
          </a:p>
          <a:p>
            <a:pPr lvl="1"/>
            <a:r>
              <a:rPr lang="en-US" sz="1400" dirty="0"/>
              <a:t>Indian Removal Act</a:t>
            </a:r>
          </a:p>
          <a:p>
            <a:pPr lvl="1"/>
            <a:r>
              <a:rPr lang="en-US" sz="1400" dirty="0"/>
              <a:t>Homestead Act</a:t>
            </a:r>
          </a:p>
          <a:p>
            <a:pPr lvl="1"/>
            <a:r>
              <a:rPr lang="en-US" sz="1400" dirty="0"/>
              <a:t>Social Darwinism</a:t>
            </a:r>
          </a:p>
          <a:p>
            <a:pPr lvl="1"/>
            <a:r>
              <a:rPr lang="en-US" sz="1400" dirty="0"/>
              <a:t>Manifest Destiny</a:t>
            </a:r>
          </a:p>
          <a:p>
            <a:pPr lvl="1"/>
            <a:r>
              <a:rPr lang="en-US" sz="1400" dirty="0"/>
              <a:t>Dawes Act</a:t>
            </a:r>
          </a:p>
          <a:p>
            <a:pPr lvl="1"/>
            <a:r>
              <a:rPr lang="en-US" sz="1400" dirty="0"/>
              <a:t>Collective Bargaining</a:t>
            </a:r>
          </a:p>
          <a:p>
            <a:pPr lvl="1"/>
            <a:r>
              <a:rPr lang="en-US" sz="1400" dirty="0"/>
              <a:t>Andrew Carnegie</a:t>
            </a:r>
          </a:p>
          <a:p>
            <a:pPr lvl="1"/>
            <a:r>
              <a:rPr lang="en-US" sz="1400" dirty="0"/>
              <a:t>Haymarket Square Riot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3362" y="1930400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 place of work where membership in a union is a condition for being hired and for continued employment.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 notable steel industrialist who was well known for his </a:t>
            </a:r>
            <a:r>
              <a:rPr lang="en-US" sz="1400" i="1" dirty="0"/>
              <a:t>Gospel of Wealth</a:t>
            </a:r>
            <a:r>
              <a:rPr lang="en-US" sz="1400" dirty="0"/>
              <a:t> article/</a:t>
            </a:r>
            <a:r>
              <a:rPr lang="en-US" sz="1400" dirty="0" err="1"/>
              <a:t>philosphy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Belief that the fate of the settlers was to grow and become powerful regardless of who/what was in their way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Goal was to ”convert” Native Americans into settlers by placing them on reservations, taking away their customs,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A type of business leader who makes positive contributions to society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Founder of the American Labor Union (AFL)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An organization of farmers who banded together to fight for their well-being and the regulation of railroads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Policy of </a:t>
            </a:r>
            <a:r>
              <a:rPr lang="en-US" altLang="en-US" sz="1400" dirty="0" smtClean="0"/>
              <a:t>taking </a:t>
            </a:r>
            <a:r>
              <a:rPr lang="en-US" altLang="en-US" sz="1400" dirty="0"/>
              <a:t>Native Americans from their homes and forcing them to immigrate west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negotiation of wages/conditions of employment by an organized body of employees.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The theory of “natural selection” and “survival of the fittest” in a society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Event that caused anti-union feelings due to its violence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For a small fee, gave 160 acres of land out west to an individual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endParaRPr lang="en-US" alt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0725" y="2160589"/>
            <a:ext cx="1906292" cy="44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696705" y="3905573"/>
            <a:ext cx="1720312" cy="2262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63871" y="5827363"/>
            <a:ext cx="953146" cy="108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20692" y="2527085"/>
            <a:ext cx="1596325" cy="292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85454" y="5036949"/>
            <a:ext cx="1331563" cy="191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20692" y="2970211"/>
            <a:ext cx="1596325" cy="1601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6246" y="3251200"/>
            <a:ext cx="1520771" cy="48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820692" y="2970211"/>
            <a:ext cx="1596325" cy="102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85454" y="3539077"/>
            <a:ext cx="1217908" cy="1117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97070" y="2382152"/>
            <a:ext cx="2019947" cy="1864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97070" y="3311806"/>
            <a:ext cx="2019947" cy="151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20692" y="4221433"/>
            <a:ext cx="1596325" cy="129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is </a:t>
            </a:r>
            <a:r>
              <a:rPr lang="en-US" b="1" u="sng" dirty="0" smtClean="0">
                <a:latin typeface="+mn-lt"/>
              </a:rPr>
              <a:t>Populism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13" y="1611949"/>
            <a:ext cx="8596668" cy="38807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Political movement of farmers and laborers in the late 19</a:t>
            </a:r>
            <a:r>
              <a:rPr lang="en-US" u="sng" baseline="30000" dirty="0"/>
              <a:t>th</a:t>
            </a:r>
            <a:r>
              <a:rPr lang="en-US" u="sng" dirty="0"/>
              <a:t> century (People’s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Goals Included: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 Regulate the railroads</a:t>
            </a:r>
            <a:br>
              <a:rPr lang="en-US" dirty="0"/>
            </a:br>
            <a:r>
              <a:rPr lang="en-US" dirty="0"/>
              <a:t>2.  Make more cash available </a:t>
            </a:r>
            <a:r>
              <a:rPr lang="en-US" dirty="0" smtClean="0"/>
              <a:t>(</a:t>
            </a:r>
            <a:r>
              <a:rPr lang="en-US" b="1" dirty="0" smtClean="0"/>
              <a:t>inflation)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  Direct election of senators and </a:t>
            </a:r>
            <a:r>
              <a:rPr lang="en-US" dirty="0" smtClean="0"/>
              <a:t>1-term </a:t>
            </a:r>
            <a:r>
              <a:rPr lang="en-US" dirty="0"/>
              <a:t>presidents</a:t>
            </a:r>
            <a:br>
              <a:rPr lang="en-US" dirty="0"/>
            </a:br>
            <a:r>
              <a:rPr lang="en-US" dirty="0"/>
              <a:t>4.  Graduated income tax</a:t>
            </a:r>
            <a:br>
              <a:rPr lang="en-US" dirty="0"/>
            </a:br>
            <a:r>
              <a:rPr lang="en-US" dirty="0"/>
              <a:t>5.  </a:t>
            </a:r>
            <a:r>
              <a:rPr lang="en-US" dirty="0" smtClean="0"/>
              <a:t>Restrictions </a:t>
            </a:r>
            <a:r>
              <a:rPr lang="en-US" dirty="0"/>
              <a:t>on immigration and 8-hour </a:t>
            </a:r>
            <a:r>
              <a:rPr lang="en-US" dirty="0" smtClean="0"/>
              <a:t>workday</a:t>
            </a:r>
          </a:p>
        </p:txBody>
      </p:sp>
    </p:spTree>
    <p:extLst>
      <p:ext uri="{BB962C8B-B14F-4D97-AF65-F5344CB8AC3E}">
        <p14:creationId xmlns:p14="http://schemas.microsoft.com/office/powerpoint/2010/main" val="158397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174875" y="273051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200" dirty="0">
                <a:ea typeface="ＭＳ Ｐゴシック" pitchFamily="34" charset="-128"/>
              </a:rPr>
              <a:t>1892 Presidential </a:t>
            </a:r>
            <a:r>
              <a:rPr lang="en-US" altLang="en-US" sz="3200" dirty="0" smtClean="0">
                <a:ea typeface="ＭＳ Ｐゴシック" pitchFamily="34" charset="-128"/>
              </a:rPr>
              <a:t>Election </a:t>
            </a:r>
            <a:endParaRPr lang="en-US" altLang="en-US" sz="3200" dirty="0">
              <a:ea typeface="ＭＳ Ｐゴシック" pitchFamily="34" charset="-128"/>
            </a:endParaRPr>
          </a:p>
        </p:txBody>
      </p:sp>
      <p:pic>
        <p:nvPicPr>
          <p:cNvPr id="4" name="Picture 4" descr="map 1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27" y="1448191"/>
            <a:ext cx="9691796" cy="5219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5969202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774374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Panic of 1893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73993"/>
              </p:ext>
            </p:extLst>
          </p:nvPr>
        </p:nvGraphicFramePr>
        <p:xfrm>
          <a:off x="1676400" y="1600200"/>
          <a:ext cx="88392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37518">
                <a:tc>
                  <a:txBody>
                    <a:bodyPr/>
                    <a:lstStyle/>
                    <a:p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</a:tr>
              <a:tr h="1456411">
                <a:tc>
                  <a:txBody>
                    <a:bodyPr/>
                    <a:lstStyle/>
                    <a:p>
                      <a:pPr marL="381000" indent="-3810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Railroads expanded faster than market</a:t>
                      </a:r>
                    </a:p>
                    <a:p>
                      <a:pPr marL="381000" indent="-3810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Stock market collapsed</a:t>
                      </a:r>
                    </a:p>
                    <a:p>
                      <a:pPr marL="381000" indent="-3810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Banks stopped loaning $</a:t>
                      </a:r>
                    </a:p>
                    <a:p>
                      <a:pPr marL="381000" indent="-3810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Farmers borrowed too much $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Businesses collapsed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Railroads went</a:t>
                      </a:r>
                      <a:r>
                        <a:rPr lang="en-US" sz="1800" b="0" baseline="0" dirty="0" smtClean="0"/>
                        <a:t> b</a:t>
                      </a:r>
                      <a:r>
                        <a:rPr lang="en-US" sz="1800" b="0" dirty="0" smtClean="0"/>
                        <a:t>ankrupt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Banks closed</a:t>
                      </a:r>
                    </a:p>
                    <a:p>
                      <a:pPr marL="342900" indent="-34290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sz="1800" b="0" dirty="0" smtClean="0"/>
                        <a:t>Gold value dropped severely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8" descr="800pxwar_of_wealth_bank_run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86868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56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Gold vs Bimetallism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2800" b="1" dirty="0" smtClean="0"/>
              <a:t>PROBLEM</a:t>
            </a:r>
            <a:r>
              <a:rPr lang="en-US" altLang="en-US" sz="2800" b="1" dirty="0"/>
              <a:t>:</a:t>
            </a:r>
            <a:r>
              <a:rPr lang="en-US" altLang="en-US" sz="2800" dirty="0"/>
              <a:t> Govt. threatened with running out of </a:t>
            </a:r>
            <a:r>
              <a:rPr lang="en-US" altLang="en-US" sz="2800" dirty="0" smtClean="0"/>
              <a:t>$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b="1" dirty="0"/>
              <a:t>DEBATE:</a:t>
            </a:r>
            <a:r>
              <a:rPr lang="en-US" altLang="en-US" sz="2800" dirty="0"/>
              <a:t>  </a:t>
            </a:r>
            <a:r>
              <a:rPr lang="en-US" altLang="en-US" sz="2800" dirty="0" smtClean="0"/>
              <a:t>What should be the basis of the nation’s monetary system?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The East (factory workers and </a:t>
            </a:r>
            <a:r>
              <a:rPr lang="en-US" altLang="en-US" sz="2800" dirty="0" smtClean="0"/>
              <a:t>owners= Republicans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wanted </a:t>
            </a:r>
            <a:r>
              <a:rPr lang="en-US" altLang="en-US" sz="2800" dirty="0"/>
              <a:t>a </a:t>
            </a:r>
            <a:r>
              <a:rPr lang="en-US" altLang="en-US" sz="2800" b="1" i="1" dirty="0" smtClean="0"/>
              <a:t>gold standard- value of currency linked to price of gold</a:t>
            </a:r>
            <a:endParaRPr lang="en-US" altLang="en-US" sz="2800" b="1" i="1" dirty="0"/>
          </a:p>
          <a:p>
            <a:pPr algn="ctr">
              <a:buFontTx/>
              <a:buNone/>
            </a:pPr>
            <a:r>
              <a:rPr lang="en-US" altLang="en-US" sz="2800" b="1" i="1" dirty="0" smtClean="0"/>
              <a:t>VS</a:t>
            </a:r>
            <a:endParaRPr lang="en-US" altLang="en-US" sz="2800" b="1" i="1" dirty="0"/>
          </a:p>
          <a:p>
            <a:pPr>
              <a:buFontTx/>
              <a:buNone/>
            </a:pPr>
            <a:r>
              <a:rPr lang="en-US" altLang="en-US" sz="2800" dirty="0"/>
              <a:t>The West (Farmers &amp; </a:t>
            </a:r>
            <a:r>
              <a:rPr lang="en-US" altLang="en-US" sz="2800" dirty="0" smtClean="0"/>
              <a:t>Miners= </a:t>
            </a:r>
            <a:r>
              <a:rPr lang="en-US" altLang="en-US" sz="2800" dirty="0"/>
              <a:t>Populists) </a:t>
            </a:r>
            <a:r>
              <a:rPr lang="en-US" altLang="en-US" sz="2800" dirty="0" smtClean="0"/>
              <a:t>wanted </a:t>
            </a:r>
            <a:r>
              <a:rPr lang="en-US" altLang="en-US" sz="2800" dirty="0"/>
              <a:t>a </a:t>
            </a:r>
            <a:r>
              <a:rPr lang="en-US" altLang="en-US" sz="2800" b="1" i="1" dirty="0" smtClean="0"/>
              <a:t>bimetal standard- gold AND silver </a:t>
            </a:r>
            <a:r>
              <a:rPr lang="en-US" sz="2800" b="1" i="1" dirty="0" smtClean="0"/>
              <a:t>linked to currency at a fixed ratio to each other.</a:t>
            </a:r>
          </a:p>
          <a:p>
            <a:pPr>
              <a:buFontTx/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716" y="215403"/>
            <a:ext cx="4443674" cy="18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1896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23252"/>
              </p:ext>
            </p:extLst>
          </p:nvPr>
        </p:nvGraphicFramePr>
        <p:xfrm>
          <a:off x="182880" y="1295400"/>
          <a:ext cx="11873133" cy="4735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711"/>
                <a:gridCol w="3957711"/>
                <a:gridCol w="3957711"/>
              </a:tblGrid>
              <a:tr h="5156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Political Parties of the 1890s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Democratic Party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Populist Party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Republican Party</a:t>
                      </a:r>
                      <a:endParaRPr lang="en-US" b="1" dirty="0"/>
                    </a:p>
                  </a:txBody>
                  <a:tcPr/>
                </a:tc>
              </a:tr>
              <a:tr h="32148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Southerners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Wealthy farmers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Supported low tariffs (wanted other countries to buy their crops)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Political movement of farmers and laborers in the late 19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century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Goals</a:t>
                      </a:r>
                      <a:r>
                        <a:rPr lang="en-US" sz="1800" baseline="0" dirty="0" smtClean="0"/>
                        <a:t>: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1.  Regulate </a:t>
                      </a:r>
                      <a:r>
                        <a:rPr lang="en-US" sz="1800" baseline="0" dirty="0" err="1" smtClean="0"/>
                        <a:t>trailroads</a:t>
                      </a:r>
                      <a:r>
                        <a:rPr lang="en-US" sz="1800" baseline="0" dirty="0" smtClean="0"/>
                        <a:t/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2.  Make more cash available (</a:t>
                      </a:r>
                      <a:r>
                        <a:rPr lang="en-US" sz="1800" b="1" baseline="0" dirty="0" smtClean="0"/>
                        <a:t>back the dollar with silver</a:t>
                      </a:r>
                      <a:r>
                        <a:rPr lang="en-US" sz="1800" b="0" baseline="0" dirty="0" smtClean="0"/>
                        <a:t>)</a:t>
                      </a:r>
                      <a:br>
                        <a:rPr lang="en-US" sz="1800" b="0" baseline="0" dirty="0" smtClean="0"/>
                      </a:br>
                      <a:r>
                        <a:rPr lang="en-US" sz="1800" b="0" baseline="0" dirty="0" smtClean="0"/>
                        <a:t>3.  Direct election of senators and 1-term presidents</a:t>
                      </a:r>
                      <a:br>
                        <a:rPr lang="en-US" sz="1800" b="0" baseline="0" dirty="0" smtClean="0"/>
                      </a:br>
                      <a:r>
                        <a:rPr lang="en-US" sz="1800" b="0" baseline="0" dirty="0" smtClean="0"/>
                        <a:t>4.  Graduated income tax</a:t>
                      </a:r>
                      <a:br>
                        <a:rPr lang="en-US" sz="1800" b="0" baseline="0" dirty="0" smtClean="0"/>
                      </a:br>
                      <a:r>
                        <a:rPr lang="en-US" sz="1800" b="0" baseline="0" dirty="0" smtClean="0"/>
                        <a:t>5.  Restrictions on immigration and 8-hour workday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Northerners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Wealthy businessmen</a:t>
                      </a:r>
                      <a:r>
                        <a:rPr lang="en-US" sz="1800" baseline="0" dirty="0" smtClean="0"/>
                        <a:t> (connected to the railroad)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Southern African Americans (poor farmers) </a:t>
                      </a:r>
                      <a:r>
                        <a:rPr lang="en-US" sz="1800" baseline="0" dirty="0" smtClean="0">
                          <a:sym typeface="Wingdings" panose="05000000000000000000" pitchFamily="2" charset="2"/>
                        </a:rPr>
                        <a:t> party of Lincoln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ym typeface="Wingdings" panose="05000000000000000000" pitchFamily="2" charset="2"/>
                        </a:rPr>
                        <a:t>Supported high tariffs (didn’t want to compete with other countries’ products)</a:t>
                      </a:r>
                      <a:endParaRPr lang="en-US" sz="1800" dirty="0"/>
                    </a:p>
                  </a:txBody>
                  <a:tcPr/>
                </a:tc>
              </a:tr>
              <a:tr h="418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“Fusion</a:t>
                      </a:r>
                      <a:r>
                        <a:rPr lang="en-US" b="1" baseline="0" dirty="0" smtClean="0"/>
                        <a:t> Coalition”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30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Bugs v. </a:t>
            </a:r>
            <a:r>
              <a:rPr lang="en-US" dirty="0" err="1" smtClean="0"/>
              <a:t>Silverites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27721"/>
              </p:ext>
            </p:extLst>
          </p:nvPr>
        </p:nvGraphicFramePr>
        <p:xfrm>
          <a:off x="168811" y="1447800"/>
          <a:ext cx="1190127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90"/>
                <a:gridCol w="5093340"/>
                <a:gridCol w="50933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Gold Bugs and </a:t>
                      </a:r>
                      <a:r>
                        <a:rPr lang="en-US" sz="2000" dirty="0" err="1" smtClean="0"/>
                        <a:t>Silverites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Gold Bugs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Silverites</a:t>
                      </a:r>
                      <a:r>
                        <a:rPr lang="en-US" sz="2000" b="1" dirty="0" smtClean="0"/>
                        <a:t> (Bimetallists)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Bankers</a:t>
                      </a:r>
                      <a:r>
                        <a:rPr lang="en-US" sz="2000" baseline="0" dirty="0" smtClean="0"/>
                        <a:t> and businessmen</a:t>
                      </a:r>
                    </a:p>
                    <a:p>
                      <a:r>
                        <a:rPr lang="en-US" sz="2000" baseline="0" dirty="0" smtClean="0"/>
                        <a:t>(Northerners/Republicans)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Farmers and laborers</a:t>
                      </a:r>
                    </a:p>
                    <a:p>
                      <a:r>
                        <a:rPr lang="en-US" sz="2000" dirty="0" smtClean="0"/>
                        <a:t>(Southerners</a:t>
                      </a:r>
                      <a:r>
                        <a:rPr lang="en-US" sz="2000" baseline="0" dirty="0" smtClean="0"/>
                        <a:t>, Westerners/Democrats &amp; Populists)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What They</a:t>
                      </a:r>
                      <a:r>
                        <a:rPr lang="en-US" sz="2000" b="1" baseline="0" dirty="0" smtClean="0"/>
                        <a:t> Wanted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Gold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Bimetallism (both gold AND silver)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Loans would be repaid in stable money.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Products</a:t>
                      </a:r>
                      <a:r>
                        <a:rPr lang="en-US" sz="2000" baseline="0" dirty="0" smtClean="0"/>
                        <a:t> would be sold at higher prices.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Effects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Prices fall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Value of money increases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Fewer people have money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Prices</a:t>
                      </a:r>
                      <a:r>
                        <a:rPr lang="en-US" sz="2000" baseline="0" dirty="0" smtClean="0"/>
                        <a:t> rise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  Value of money decreases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  More people have money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71108" y="5654040"/>
            <a:ext cx="2891726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William Jennings Bryan</a:t>
            </a:r>
          </a:p>
          <a:p>
            <a:pPr algn="ctr"/>
            <a:r>
              <a:rPr lang="en-US" b="1" dirty="0" smtClean="0"/>
              <a:t>(Democrat/Populist)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15159" y="5654040"/>
            <a:ext cx="2309247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William McKinley </a:t>
            </a:r>
            <a:r>
              <a:rPr lang="en-US" b="1" dirty="0" smtClean="0"/>
              <a:t>(Republican)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39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561093" cy="3880773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/>
              <a:t>Populists decide to improve their chances by supporting the Democratic candidate, William Jennings Bryan.</a:t>
            </a:r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upported </a:t>
            </a:r>
            <a:r>
              <a:rPr lang="en-US" sz="2400" dirty="0"/>
              <a:t>the silver </a:t>
            </a:r>
            <a:r>
              <a:rPr lang="en-US" sz="2400" dirty="0" smtClean="0"/>
              <a:t>standard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riticized </a:t>
            </a:r>
            <a:r>
              <a:rPr lang="en-US" sz="2400" dirty="0"/>
              <a:t>the unfair economic </a:t>
            </a:r>
            <a:r>
              <a:rPr lang="en-US" sz="2400" dirty="0" smtClean="0"/>
              <a:t>system</a:t>
            </a:r>
            <a:endParaRPr lang="en-US" sz="2400" u="sng" dirty="0"/>
          </a:p>
        </p:txBody>
      </p:sp>
      <p:pic>
        <p:nvPicPr>
          <p:cNvPr id="4" name="Picture 7" descr="William_Jennings_Bryan,_1860-1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456" y="1914902"/>
            <a:ext cx="3638947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9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1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1512190"/>
            <a:ext cx="9699672" cy="526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1896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50643" y="3797105"/>
            <a:ext cx="2468572" cy="171743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1800" b="1" u="sng" dirty="0"/>
              <a:t>Effects:</a:t>
            </a:r>
          </a:p>
          <a:p>
            <a:pPr marL="457200" indent="-457200">
              <a:buNone/>
            </a:pPr>
            <a:r>
              <a:rPr lang="en-US" sz="1800" b="1" dirty="0" smtClean="0"/>
              <a:t>Populists </a:t>
            </a:r>
            <a:r>
              <a:rPr lang="en-US" sz="1800" b="1" dirty="0"/>
              <a:t>ideas </a:t>
            </a:r>
            <a:r>
              <a:rPr lang="en-US" sz="1800" b="1" dirty="0" smtClean="0"/>
              <a:t>were absorbed </a:t>
            </a:r>
            <a:r>
              <a:rPr lang="en-US" sz="1800" b="1" dirty="0"/>
              <a:t>into the Progressive Party</a:t>
            </a:r>
          </a:p>
          <a:p>
            <a:pPr marL="457200" indent="-45720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7590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26" y="1270000"/>
            <a:ext cx="9341603" cy="5479942"/>
          </a:xfrm>
        </p:spPr>
        <p:txBody>
          <a:bodyPr>
            <a:normAutofit/>
          </a:bodyPr>
          <a:lstStyle/>
          <a:p>
            <a:r>
              <a:rPr lang="en-US" dirty="0" smtClean="0"/>
              <a:t>Read Document A and B.  On a separate sheet of paper, respond to the following:</a:t>
            </a:r>
          </a:p>
          <a:p>
            <a:r>
              <a:rPr lang="en-US" dirty="0" smtClean="0"/>
              <a:t>Document A</a:t>
            </a:r>
          </a:p>
          <a:p>
            <a:pPr lvl="1"/>
            <a:r>
              <a:rPr lang="en-US" dirty="0"/>
              <a:t>1. Who wrote this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2. What was going on for farmers at the time? </a:t>
            </a:r>
            <a:endParaRPr lang="en-US" dirty="0" smtClean="0"/>
          </a:p>
          <a:p>
            <a:pPr lvl="1"/>
            <a:r>
              <a:rPr lang="en-US" dirty="0" smtClean="0"/>
              <a:t>3. Read the </a:t>
            </a:r>
            <a:r>
              <a:rPr lang="en-US" u="sng" dirty="0" smtClean="0"/>
              <a:t>first paragraph</a:t>
            </a:r>
            <a:r>
              <a:rPr lang="en-US" dirty="0" smtClean="0"/>
              <a:t>: Why might she use religious references? </a:t>
            </a:r>
          </a:p>
          <a:p>
            <a:pPr lvl="1"/>
            <a:r>
              <a:rPr lang="en-US" dirty="0" smtClean="0"/>
              <a:t>4</a:t>
            </a:r>
            <a:r>
              <a:rPr lang="en-US" b="1" dirty="0" smtClean="0"/>
              <a:t>. </a:t>
            </a:r>
            <a:r>
              <a:rPr lang="en-US" b="1" u="sng" dirty="0"/>
              <a:t>Honors: </a:t>
            </a:r>
            <a:r>
              <a:rPr lang="en-US" dirty="0"/>
              <a:t>What does this say about women’s involvement in politics in the 1890s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Document B</a:t>
            </a:r>
          </a:p>
          <a:p>
            <a:pPr lvl="1"/>
            <a:r>
              <a:rPr lang="en-US" b="1" dirty="0"/>
              <a:t>1. </a:t>
            </a:r>
            <a:r>
              <a:rPr lang="en-US" dirty="0" smtClean="0"/>
              <a:t>Where </a:t>
            </a:r>
            <a:r>
              <a:rPr lang="en-US" dirty="0"/>
              <a:t>is Bryan speaking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b="1" dirty="0"/>
              <a:t>2. </a:t>
            </a:r>
            <a:r>
              <a:rPr lang="en-US" dirty="0" smtClean="0"/>
              <a:t>Based </a:t>
            </a:r>
            <a:r>
              <a:rPr lang="en-US" dirty="0"/>
              <a:t>on the speech, how do you think farmers and workers were feeling about business and industry? </a:t>
            </a:r>
          </a:p>
          <a:p>
            <a:pPr lvl="1"/>
            <a:r>
              <a:rPr lang="en-US" b="1" dirty="0"/>
              <a:t>3. </a:t>
            </a:r>
            <a:r>
              <a:rPr lang="en-US" dirty="0" smtClean="0"/>
              <a:t>What </a:t>
            </a:r>
            <a:r>
              <a:rPr lang="en-US" dirty="0"/>
              <a:t>is the main point of his speech?  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u="sng" dirty="0"/>
              <a:t>Honors:</a:t>
            </a:r>
            <a:r>
              <a:rPr lang="en-US" dirty="0"/>
              <a:t> </a:t>
            </a:r>
            <a:r>
              <a:rPr lang="en-US" dirty="0" smtClean="0"/>
              <a:t>Why </a:t>
            </a:r>
            <a:r>
              <a:rPr lang="en-US" dirty="0"/>
              <a:t>were speakers like Lease and Bryan popular with farmers in the 1890s?</a:t>
            </a:r>
          </a:p>
        </p:txBody>
      </p:sp>
    </p:spTree>
    <p:extLst>
      <p:ext uri="{BB962C8B-B14F-4D97-AF65-F5344CB8AC3E}">
        <p14:creationId xmlns:p14="http://schemas.microsoft.com/office/powerpoint/2010/main" val="1336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begin working on the Problems of Farmers handout available on your desk when seated. </a:t>
            </a:r>
            <a:r>
              <a:rPr lang="en-US" dirty="0" smtClean="0"/>
              <a:t>Be prepared to discuss key points from each of the paragraphs on the front.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Economics and the Populist Party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21" y="365125"/>
            <a:ext cx="950155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Background: Economic Turmoil of the 1870s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690688"/>
            <a:ext cx="6434764" cy="5091112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Panic of 1873</a:t>
            </a:r>
          </a:p>
          <a:p>
            <a:pPr lvl="1"/>
            <a:r>
              <a:rPr lang="en-US" dirty="0" smtClean="0"/>
              <a:t>Depression</a:t>
            </a:r>
          </a:p>
          <a:p>
            <a:pPr lvl="2"/>
            <a:r>
              <a:rPr lang="en-US" dirty="0" smtClean="0"/>
              <a:t>Banks, Railroads, Companies closed; 3 million unemployed workers</a:t>
            </a:r>
          </a:p>
          <a:p>
            <a:r>
              <a:rPr lang="en-US" dirty="0" smtClean="0"/>
              <a:t>Currency Dispute</a:t>
            </a:r>
          </a:p>
          <a:p>
            <a:pPr lvl="1"/>
            <a:r>
              <a:rPr lang="en-US" dirty="0" smtClean="0"/>
              <a:t>Farmers wanted </a:t>
            </a:r>
            <a:r>
              <a:rPr lang="en-US" b="1" u="sng" dirty="0" smtClean="0"/>
              <a:t>more</a:t>
            </a:r>
            <a:r>
              <a:rPr lang="en-US" dirty="0" smtClean="0"/>
              <a:t> greenbacks in circulation to help them pay off debts; </a:t>
            </a:r>
            <a:r>
              <a:rPr lang="en-US" b="1" u="sng" dirty="0" smtClean="0"/>
              <a:t>Inflation</a:t>
            </a:r>
            <a:endParaRPr lang="en-US" dirty="0"/>
          </a:p>
        </p:txBody>
      </p:sp>
      <p:pic>
        <p:nvPicPr>
          <p:cNvPr id="1026" name="Picture 2" descr="http://imgc.allpostersimages.com/images/P-473-488-90/37/3726/56PAF00Z/posters/panic-of-1873-bill-advertising-jewelry-sale-during-the-bank-panic-of-1873-washington-dc-1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5068" r="10780" b="10432"/>
          <a:stretch/>
        </p:blipFill>
        <p:spPr bwMode="auto">
          <a:xfrm>
            <a:off x="9740705" y="798108"/>
            <a:ext cx="2099788" cy="304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63" y="3933777"/>
            <a:ext cx="4364614" cy="25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722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Farmers Unite to Address Common Problems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500253"/>
              </p:ext>
            </p:extLst>
          </p:nvPr>
        </p:nvGraphicFramePr>
        <p:xfrm>
          <a:off x="168810" y="1600200"/>
          <a:ext cx="1185906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533"/>
                <a:gridCol w="592953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Why were farmers angry?</a:t>
                      </a:r>
                      <a:endParaRPr lang="en-US" sz="240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Economic Distress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Problems with the Railroads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Crop prices fell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u="none" baseline="0" dirty="0" smtClean="0"/>
                        <a:t>Farmers had to borrow money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Paper money was being replaced </a:t>
                      </a:r>
                      <a:r>
                        <a:rPr lang="en-US" b="0" u="none" baseline="0" dirty="0" smtClean="0"/>
                        <a:t>with gold and silver and money was worth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Banks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0" u="none" baseline="0" dirty="0" smtClean="0"/>
                        <a:t>foreclosed on their mortgages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u="none" baseline="0" dirty="0" smtClean="0"/>
                        <a:t>Little competition among railroads; unfair rates for farmers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00" y="4162423"/>
            <a:ext cx="3860015" cy="2695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16" y="3114329"/>
            <a:ext cx="3104245" cy="37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Farmers Unite to Address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598" y="1804638"/>
            <a:ext cx="6843151" cy="3499608"/>
          </a:xfrm>
        </p:spPr>
        <p:txBody>
          <a:bodyPr>
            <a:normAutofit/>
          </a:bodyPr>
          <a:lstStyle/>
          <a:p>
            <a:pPr fontAlgn="t"/>
            <a:r>
              <a:rPr lang="en-US" u="sng" dirty="0"/>
              <a:t>The Grange</a:t>
            </a:r>
            <a:endParaRPr lang="en-US" dirty="0"/>
          </a:p>
          <a:p>
            <a:pPr lvl="1" fontAlgn="t"/>
            <a:r>
              <a:rPr lang="en-US" dirty="0" smtClean="0"/>
              <a:t>Oliver </a:t>
            </a:r>
            <a:r>
              <a:rPr lang="en-US" dirty="0"/>
              <a:t>Hudson </a:t>
            </a:r>
            <a:r>
              <a:rPr lang="en-US" dirty="0" smtClean="0"/>
              <a:t>Kelley-1867</a:t>
            </a:r>
            <a:endParaRPr lang="en-US" dirty="0"/>
          </a:p>
          <a:p>
            <a:pPr lvl="1" fontAlgn="t"/>
            <a:r>
              <a:rPr lang="en-US" u="sng" dirty="0"/>
              <a:t>Formed in order to fight for government regulation of big </a:t>
            </a:r>
            <a:r>
              <a:rPr lang="en-US" u="sng" dirty="0" smtClean="0"/>
              <a:t>business- Railroads</a:t>
            </a:r>
          </a:p>
          <a:p>
            <a:pPr lvl="1" fontAlgn="t"/>
            <a:r>
              <a:rPr lang="en-US" u="sng" dirty="0" smtClean="0"/>
              <a:t>Advance methods of agriculture, voice farmers’ needs</a:t>
            </a:r>
            <a:endParaRPr lang="en-US" dirty="0"/>
          </a:p>
          <a:p>
            <a:pPr fontAlgn="t"/>
            <a:r>
              <a:rPr lang="en-US" u="sng" dirty="0" smtClean="0"/>
              <a:t>The Farmers’ Alliances- Inspired by the Grange Movement</a:t>
            </a:r>
          </a:p>
          <a:p>
            <a:pPr lvl="1"/>
            <a:r>
              <a:rPr lang="en-US" dirty="0" smtClean="0"/>
              <a:t>An Organized </a:t>
            </a:r>
            <a:r>
              <a:rPr lang="en-US" dirty="0"/>
              <a:t>agrarian economic movement among American </a:t>
            </a:r>
            <a:r>
              <a:rPr lang="en-US" dirty="0" smtClean="0"/>
              <a:t>farmers.</a:t>
            </a:r>
          </a:p>
          <a:p>
            <a:pPr lvl="1"/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6" y="2546252"/>
            <a:ext cx="4444414" cy="34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+mn-lt"/>
              </a:rPr>
              <a:t>Grangers Begin to Make Progress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8600" y="1417636"/>
            <a:ext cx="7171006" cy="5211763"/>
          </a:xfrm>
          <a:effectLst>
            <a:glow rad="127000">
              <a:schemeClr val="accent1">
                <a:alpha val="34000"/>
              </a:schemeClr>
            </a:glow>
          </a:effectLst>
        </p:spPr>
        <p:txBody>
          <a:bodyPr>
            <a:normAutofit/>
          </a:bodyPr>
          <a:lstStyle/>
          <a:p>
            <a:pPr marL="533400" indent="-533400"/>
            <a:r>
              <a:rPr lang="en-US" b="1" i="1" u="sng" dirty="0"/>
              <a:t>Munn v. Illinois (1876)</a:t>
            </a:r>
          </a:p>
          <a:p>
            <a:pPr marL="933450" lvl="1" indent="-533400"/>
            <a:r>
              <a:rPr lang="en-US" dirty="0"/>
              <a:t>R</a:t>
            </a:r>
            <a:r>
              <a:rPr lang="en-US" dirty="0" smtClean="0"/>
              <a:t>uled </a:t>
            </a:r>
            <a:r>
              <a:rPr lang="en-US" dirty="0"/>
              <a:t>that states can regulate railroads and certain other businesses </a:t>
            </a:r>
            <a:r>
              <a:rPr lang="en-US" u="sng" dirty="0"/>
              <a:t>within their own borders</a:t>
            </a:r>
          </a:p>
          <a:p>
            <a:pPr marL="533400" indent="-533400"/>
            <a:r>
              <a:rPr lang="en-US" b="1" i="1" u="sng" dirty="0"/>
              <a:t>Wabash v. Illinois (1886)</a:t>
            </a:r>
          </a:p>
          <a:p>
            <a:pPr marL="933450" lvl="1" indent="-533400"/>
            <a:r>
              <a:rPr lang="en-US" dirty="0" smtClean="0"/>
              <a:t>Supreme Court rules states could not regulate rail lines </a:t>
            </a:r>
            <a:r>
              <a:rPr lang="en-US" u="sng" dirty="0" smtClean="0"/>
              <a:t>between different states (interstate</a:t>
            </a:r>
            <a:r>
              <a:rPr lang="en-US" dirty="0" smtClean="0"/>
              <a:t>)</a:t>
            </a:r>
          </a:p>
          <a:p>
            <a:pPr marL="533400" indent="-533400"/>
            <a:r>
              <a:rPr lang="en-US" dirty="0"/>
              <a:t>Leads to development of </a:t>
            </a:r>
            <a:r>
              <a:rPr lang="en-US" dirty="0" smtClean="0"/>
              <a:t>the </a:t>
            </a:r>
            <a:r>
              <a:rPr lang="en-US" u="sng" dirty="0" smtClean="0"/>
              <a:t>Interstate Commerce Commission (federal regulation)</a:t>
            </a:r>
          </a:p>
          <a:p>
            <a:pPr marL="933450" lvl="1" indent="-533400"/>
            <a:r>
              <a:rPr lang="en-US" u="sng" dirty="0" smtClean="0"/>
              <a:t>Interstate Commerce Act of 1887-</a:t>
            </a:r>
            <a:r>
              <a:rPr lang="en-US" dirty="0" smtClean="0"/>
              <a:t> regulate railroad industry</a:t>
            </a:r>
            <a:endParaRPr lang="en-US" u="sng" dirty="0"/>
          </a:p>
          <a:p>
            <a:pPr marL="533400" indent="-533400">
              <a:buNone/>
            </a:pPr>
            <a:endParaRPr lang="en-US" sz="2400" dirty="0" smtClean="0"/>
          </a:p>
          <a:p>
            <a:pPr marL="533400" indent="-533400">
              <a:buNone/>
            </a:pPr>
            <a:endParaRPr lang="en-US" sz="2400" dirty="0"/>
          </a:p>
        </p:txBody>
      </p:sp>
      <p:pic>
        <p:nvPicPr>
          <p:cNvPr id="6149" name="Picture 7" descr="00914148"/>
          <p:cNvPicPr>
            <a:picLocks noChangeAspect="1" noChangeArrowheads="1"/>
          </p:cNvPicPr>
          <p:nvPr/>
        </p:nvPicPr>
        <p:blipFill rotWithShape="1">
          <a:blip r:embed="rId2" cstate="print"/>
          <a:srcRect l="5985" t="4516" r="4574" b="7821"/>
          <a:stretch/>
        </p:blipFill>
        <p:spPr bwMode="auto">
          <a:xfrm>
            <a:off x="7638757" y="1417637"/>
            <a:ext cx="4553243" cy="5355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316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Omaha Platform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152" y="1600200"/>
            <a:ext cx="1022915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To take their fight to the </a:t>
            </a:r>
            <a:r>
              <a:rPr lang="en-US" b="1" u="sng" dirty="0" smtClean="0"/>
              <a:t>national</a:t>
            </a:r>
            <a:r>
              <a:rPr lang="en-US" dirty="0" smtClean="0"/>
              <a:t> level, farmers needed more than just a fraternity</a:t>
            </a:r>
          </a:p>
          <a:p>
            <a:pPr lvl="1"/>
            <a:r>
              <a:rPr lang="en-US" dirty="0" smtClean="0"/>
              <a:t>They needed a </a:t>
            </a:r>
            <a:r>
              <a:rPr lang="en-US" i="1" dirty="0" smtClean="0"/>
              <a:t>political party</a:t>
            </a:r>
            <a:endParaRPr lang="en-US" dirty="0" smtClean="0"/>
          </a:p>
          <a:p>
            <a:r>
              <a:rPr lang="en-US" dirty="0" smtClean="0"/>
              <a:t>Use the provided handout to examine the Omaha Platform, written by the </a:t>
            </a:r>
            <a:r>
              <a:rPr lang="en-US" b="1" u="sng" dirty="0" smtClean="0"/>
              <a:t>Populist Party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ead the Omaha Platform Handout, underling/highlighting key ideas on the front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With a partner, complete tasks 1 and 2 on the back of the handout.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prepared to discuss answers and reasoning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8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34571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2/3 Warm Up: </a:t>
            </a:r>
            <a:r>
              <a:rPr lang="en-US" dirty="0"/>
              <a:t>Match the following the terms with their definitions from the past couple weeks. </a:t>
            </a:r>
            <a:r>
              <a:rPr lang="en-US" u="sng" dirty="0" smtClean="0"/>
              <a:t>Some of </a:t>
            </a:r>
            <a:r>
              <a:rPr lang="en-US" u="sng" dirty="0"/>
              <a:t>t</a:t>
            </a:r>
            <a:r>
              <a:rPr lang="en-US" u="sng" dirty="0" smtClean="0"/>
              <a:t>hese </a:t>
            </a:r>
            <a:r>
              <a:rPr lang="en-US" u="sng" dirty="0"/>
              <a:t>will be on the test on Tuesday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26984"/>
            <a:ext cx="3026762" cy="4631016"/>
          </a:xfrm>
        </p:spPr>
        <p:txBody>
          <a:bodyPr>
            <a:normAutofit/>
          </a:bodyPr>
          <a:lstStyle/>
          <a:p>
            <a:pPr lvl="1"/>
            <a:r>
              <a:rPr lang="en-US" sz="1400" dirty="0" smtClean="0"/>
              <a:t>The Grange</a:t>
            </a:r>
          </a:p>
          <a:p>
            <a:pPr lvl="1"/>
            <a:r>
              <a:rPr lang="en-US" sz="1400" dirty="0"/>
              <a:t>Closed </a:t>
            </a:r>
            <a:r>
              <a:rPr lang="en-US" sz="1400" dirty="0" smtClean="0"/>
              <a:t>Shop</a:t>
            </a:r>
            <a:endParaRPr lang="en-US" sz="1400" dirty="0"/>
          </a:p>
          <a:p>
            <a:pPr lvl="1"/>
            <a:r>
              <a:rPr lang="en-US" sz="1400" dirty="0"/>
              <a:t>Samuel </a:t>
            </a:r>
            <a:r>
              <a:rPr lang="en-US" sz="1400" dirty="0" smtClean="0"/>
              <a:t>Gompers</a:t>
            </a:r>
          </a:p>
          <a:p>
            <a:pPr lvl="1"/>
            <a:r>
              <a:rPr lang="en-US" sz="1400" dirty="0" smtClean="0"/>
              <a:t>Captain of Industry</a:t>
            </a:r>
          </a:p>
          <a:p>
            <a:pPr lvl="1"/>
            <a:r>
              <a:rPr lang="en-US" sz="1400" dirty="0" smtClean="0"/>
              <a:t>Indian Removal Act</a:t>
            </a:r>
          </a:p>
          <a:p>
            <a:pPr lvl="1"/>
            <a:r>
              <a:rPr lang="en-US" sz="1400" dirty="0" smtClean="0"/>
              <a:t>Homestead Act</a:t>
            </a:r>
          </a:p>
          <a:p>
            <a:pPr lvl="1"/>
            <a:r>
              <a:rPr lang="en-US" sz="1400" dirty="0" smtClean="0"/>
              <a:t>Social Darwinism</a:t>
            </a:r>
          </a:p>
          <a:p>
            <a:pPr lvl="1"/>
            <a:r>
              <a:rPr lang="en-US" sz="1400" dirty="0" smtClean="0"/>
              <a:t>Manifest Destiny</a:t>
            </a:r>
          </a:p>
          <a:p>
            <a:pPr lvl="1"/>
            <a:r>
              <a:rPr lang="en-US" sz="1400" dirty="0" smtClean="0"/>
              <a:t>Dawes Act</a:t>
            </a:r>
          </a:p>
          <a:p>
            <a:pPr lvl="1"/>
            <a:r>
              <a:rPr lang="en-US" sz="1400" dirty="0" smtClean="0"/>
              <a:t>Collective Bargaining</a:t>
            </a:r>
          </a:p>
          <a:p>
            <a:pPr lvl="1"/>
            <a:r>
              <a:rPr lang="en-US" sz="1400" dirty="0" smtClean="0"/>
              <a:t>Andrew Carnegie</a:t>
            </a:r>
          </a:p>
          <a:p>
            <a:pPr lvl="1"/>
            <a:r>
              <a:rPr lang="en-US" sz="1400" dirty="0" smtClean="0"/>
              <a:t>Haymarket Square Riot 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14062" y="2180490"/>
            <a:ext cx="613732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 place of work where membership in a union is a condition for being hired and for continued employment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 notable steel industrialist who was well known for his </a:t>
            </a:r>
            <a:r>
              <a:rPr lang="en-US" sz="1400" i="1" dirty="0" smtClean="0"/>
              <a:t>Gospel of Wealth</a:t>
            </a:r>
            <a:r>
              <a:rPr lang="en-US" sz="1400" dirty="0" smtClean="0"/>
              <a:t> article/</a:t>
            </a:r>
            <a:r>
              <a:rPr lang="en-US" sz="1400" dirty="0" err="1" smtClean="0"/>
              <a:t>philosphy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Belief that the fate of the settlers was to grow and become powerful regardless of </a:t>
            </a:r>
            <a:r>
              <a:rPr lang="en-US" altLang="en-US" sz="1400" dirty="0" smtClean="0"/>
              <a:t>who/what </a:t>
            </a:r>
            <a:r>
              <a:rPr lang="en-US" altLang="en-US" sz="1400" dirty="0"/>
              <a:t>was in their </a:t>
            </a:r>
            <a:r>
              <a:rPr lang="en-US" altLang="en-US" sz="1400" dirty="0" smtClean="0"/>
              <a:t>way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Goal was to ”convert” Native Americans into settlers by placing them on reservations, taking away their customs,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A type of business leader who makes positive contributions to society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Founder of the American Labor Union (AFL)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An organization of farmers who banded together to fight for their well-being and the regulation of railroads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Policy of removing Native Americans from their homes and forcing them to immigrate west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negotiation </a:t>
            </a:r>
            <a:r>
              <a:rPr lang="en-US" sz="1400" dirty="0"/>
              <a:t>of </a:t>
            </a:r>
            <a:r>
              <a:rPr lang="en-US" sz="1400" dirty="0" smtClean="0"/>
              <a:t>wages/conditions </a:t>
            </a:r>
            <a:r>
              <a:rPr lang="en-US" sz="1400" dirty="0"/>
              <a:t>of employment by an organized body of employees.</a:t>
            </a:r>
            <a:endParaRPr lang="en-US" alt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The theory of “natural selection” and “survival of the fittest” in a society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smtClean="0"/>
              <a:t>Event that caused anti-union feelings due to its violence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For a small fee, gave 160 acres of land out west to an individual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alt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5446</TotalTime>
  <Words>1288</Words>
  <Application>Microsoft Office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Trebuchet MS</vt:lpstr>
      <vt:lpstr>Wingdings</vt:lpstr>
      <vt:lpstr>Wingdings 3</vt:lpstr>
      <vt:lpstr>Facet</vt:lpstr>
      <vt:lpstr>2/2 Kahoot Review Warm Up</vt:lpstr>
      <vt:lpstr>Problems of Farmers</vt:lpstr>
      <vt:lpstr>Economics and the Populist Party</vt:lpstr>
      <vt:lpstr>Background: Economic Turmoil of the 1870s</vt:lpstr>
      <vt:lpstr>Farmers Unite to Address Common Problems</vt:lpstr>
      <vt:lpstr>Farmers Unite to Address Problems</vt:lpstr>
      <vt:lpstr>Grangers Begin to Make Progress</vt:lpstr>
      <vt:lpstr>The Omaha Platform</vt:lpstr>
      <vt:lpstr>2/3 Warm Up: Match the following the terms with their definitions from the past couple weeks. Some of these will be on the test on Tuesday </vt:lpstr>
      <vt:lpstr>Answers</vt:lpstr>
      <vt:lpstr>What is Populism?</vt:lpstr>
      <vt:lpstr>1892 Presidential Election </vt:lpstr>
      <vt:lpstr>The Panic of 1893</vt:lpstr>
      <vt:lpstr>Gold vs Bimetallism</vt:lpstr>
      <vt:lpstr>The Election of 1896</vt:lpstr>
      <vt:lpstr>Gold Bugs v. Silverites</vt:lpstr>
      <vt:lpstr>The Election of 1896</vt:lpstr>
      <vt:lpstr>The Election of 1896</vt:lpstr>
      <vt:lpstr>Using Primary Sources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Economics, Race, and the Populist Party (1867-1896)</dc:title>
  <dc:creator>nblalock</dc:creator>
  <cp:lastModifiedBy>bmerrill1</cp:lastModifiedBy>
  <cp:revision>70</cp:revision>
  <dcterms:created xsi:type="dcterms:W3CDTF">2016-01-11T13:17:33Z</dcterms:created>
  <dcterms:modified xsi:type="dcterms:W3CDTF">2017-02-03T14:15:44Z</dcterms:modified>
</cp:coreProperties>
</file>