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8" r:id="rId2"/>
    <p:sldId id="329" r:id="rId3"/>
    <p:sldId id="278" r:id="rId4"/>
    <p:sldId id="262" r:id="rId5"/>
    <p:sldId id="271" r:id="rId6"/>
    <p:sldId id="330" r:id="rId7"/>
    <p:sldId id="273" r:id="rId8"/>
    <p:sldId id="279" r:id="rId9"/>
    <p:sldId id="265" r:id="rId10"/>
    <p:sldId id="267" r:id="rId11"/>
    <p:sldId id="281" r:id="rId12"/>
    <p:sldId id="283" r:id="rId13"/>
    <p:sldId id="284" r:id="rId14"/>
    <p:sldId id="286" r:id="rId15"/>
    <p:sldId id="285" r:id="rId16"/>
    <p:sldId id="331" r:id="rId17"/>
    <p:sldId id="337" r:id="rId18"/>
    <p:sldId id="332" r:id="rId19"/>
    <p:sldId id="303" r:id="rId20"/>
    <p:sldId id="304" r:id="rId21"/>
    <p:sldId id="305" r:id="rId22"/>
    <p:sldId id="288" r:id="rId23"/>
    <p:sldId id="289" r:id="rId24"/>
    <p:sldId id="290" r:id="rId25"/>
    <p:sldId id="306" r:id="rId26"/>
    <p:sldId id="323" r:id="rId27"/>
    <p:sldId id="326" r:id="rId28"/>
    <p:sldId id="327" r:id="rId29"/>
    <p:sldId id="292" r:id="rId30"/>
    <p:sldId id="293" r:id="rId31"/>
    <p:sldId id="295" r:id="rId32"/>
    <p:sldId id="296" r:id="rId33"/>
    <p:sldId id="319" r:id="rId34"/>
    <p:sldId id="318" r:id="rId35"/>
    <p:sldId id="311" r:id="rId36"/>
    <p:sldId id="315" r:id="rId37"/>
    <p:sldId id="335" r:id="rId38"/>
    <p:sldId id="33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70693" autoAdjust="0"/>
  </p:normalViewPr>
  <p:slideViewPr>
    <p:cSldViewPr>
      <p:cViewPr varScale="1">
        <p:scale>
          <a:sx n="62" d="100"/>
          <a:sy n="62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F8FE-D5E2-45EB-8AD0-128873C21DE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2D54-D6AF-4391-857C-5493397F1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2D54-D6AF-4391-857C-5493397F1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D99500-BA6C-4146-BC2C-002B030C5CAE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 sz="1300" smtClean="0">
                <a:latin typeface="Arial" panose="020B0604020202020204" pitchFamily="34" charset="0"/>
              </a:rPr>
              <a:t>Businesses targeted teenagers, selling billions of dollars of “cool” consumer goods</a:t>
            </a:r>
          </a:p>
          <a:p>
            <a:pPr lvl="1" eaLnBrk="1" hangingPunct="1"/>
            <a:r>
              <a:rPr lang="en-US" altLang="en-US" sz="1300" smtClean="0">
                <a:latin typeface="Arial" panose="020B0604020202020204" pitchFamily="34" charset="0"/>
              </a:rPr>
              <a:t>Music &amp; movies were made specifically for teens</a:t>
            </a:r>
          </a:p>
        </p:txBody>
      </p:sp>
    </p:spTree>
    <p:extLst>
      <p:ext uri="{BB962C8B-B14F-4D97-AF65-F5344CB8AC3E}">
        <p14:creationId xmlns:p14="http://schemas.microsoft.com/office/powerpoint/2010/main" val="322306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Became a permanent committee in 1945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2D54-D6AF-4391-857C-5493397F1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B7944-DC5B-4A13-8BA4-64BC823B7B3D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  <a:latin typeface="Arial" panose="020B0604020202020204" pitchFamily="34" charset="0"/>
              </a:rPr>
              <a:t>Expansion of business in the 1950s:</a:t>
            </a:r>
          </a:p>
          <a:p>
            <a:pPr lvl="1" eaLnBrk="1" hangingPunct="1"/>
            <a:r>
              <a:rPr lang="en-US" altLang="en-US" smtClean="0">
                <a:solidFill>
                  <a:schemeClr val="hlink"/>
                </a:solidFill>
                <a:latin typeface="Arial" panose="020B0604020202020204" pitchFamily="34" charset="0"/>
              </a:rPr>
              <a:t>Corporations, Franchises (848)</a:t>
            </a:r>
          </a:p>
          <a:p>
            <a:pPr lvl="1" eaLnBrk="1" hangingPunct="1"/>
            <a:r>
              <a:rPr lang="en-US" altLang="en-US" smtClean="0">
                <a:solidFill>
                  <a:schemeClr val="hlink"/>
                </a:solidFill>
                <a:latin typeface="Arial" panose="020B0604020202020204" pitchFamily="34" charset="0"/>
              </a:rPr>
              <a:t>Consumerism (854-855)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FB4EED-29C3-427C-90BD-371C30954083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13643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CDA50B-034A-422A-9196-0E3894766EC0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Returning soldiers, housing shortage, baby boom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Levittville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Suburban shopping centers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GI Bill of Rights (?)</a:t>
            </a:r>
          </a:p>
        </p:txBody>
      </p:sp>
    </p:spTree>
    <p:extLst>
      <p:ext uri="{BB962C8B-B14F-4D97-AF65-F5344CB8AC3E}">
        <p14:creationId xmlns:p14="http://schemas.microsoft.com/office/powerpoint/2010/main" val="30189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9BE81E-DDE3-4600-8A35-0D0929DAB411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95000"/>
              </a:lnSpc>
            </a:pPr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B34E08-800D-433A-BB8F-2FF2E4C3B77F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95000"/>
              </a:lnSpc>
            </a:pPr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4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8653F8-CB78-4C2F-BE2D-1DDC0EEB676A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r>
              <a:rPr lang="en-US" altLang="en-US" smtClean="0">
                <a:latin typeface="Arial" panose="020B0604020202020204" pitchFamily="34" charset="0"/>
              </a:rPr>
              <a:t>Ideal man? Ideal woman? Family expectations? Social expectations? Keeping up with the Joneses? White America?</a:t>
            </a:r>
          </a:p>
        </p:txBody>
      </p:sp>
    </p:spTree>
    <p:extLst>
      <p:ext uri="{BB962C8B-B14F-4D97-AF65-F5344CB8AC3E}">
        <p14:creationId xmlns:p14="http://schemas.microsoft.com/office/powerpoint/2010/main" val="56498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09EFD4-FBE6-4F68-ADFF-357D9AABB734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r>
              <a:rPr lang="en-US" altLang="en-US" smtClean="0">
                <a:latin typeface="Arial" panose="020B0604020202020204" pitchFamily="34" charset="0"/>
              </a:rPr>
              <a:t>Ideal man? Ideal woman? Family expectations? Social expectations? Keeping up with the Joneses? White America?</a:t>
            </a:r>
          </a:p>
        </p:txBody>
      </p:sp>
    </p:spTree>
    <p:extLst>
      <p:ext uri="{BB962C8B-B14F-4D97-AF65-F5344CB8AC3E}">
        <p14:creationId xmlns:p14="http://schemas.microsoft.com/office/powerpoint/2010/main" val="279193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1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C8B34-F43A-4A9F-A434-A5E621C6C9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5F99-A97F-4851-83E4-783A63C9BA48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1583-58ED-4351-9FAF-8DEE3B35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youtu.be/IKqXu-5jw6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itement.neh.gov/sites/edsitement.neh.gov/files/worksheets/suburbia-worksheet.pdf" TargetMode="External"/><Relationship Id="rId4" Type="http://schemas.openxmlformats.org/officeDocument/2006/relationships/hyperlink" Target="http://www.autolife.umd.umich.edu/Gender/Walsh/G_Overview3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fmc/segments/progseg9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1" y="1676400"/>
            <a:ext cx="28194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Objective:  </a:t>
            </a:r>
            <a:r>
              <a:rPr lang="en-US" dirty="0" smtClean="0"/>
              <a:t>To identify the effects of the Cold War on </a:t>
            </a:r>
            <a:r>
              <a:rPr lang="en-US" dirty="0" smtClean="0"/>
              <a:t>the “</a:t>
            </a:r>
            <a:r>
              <a:rPr lang="en-US" dirty="0" err="1" smtClean="0"/>
              <a:t>homefront</a:t>
            </a:r>
            <a:r>
              <a:rPr lang="en-US" dirty="0" smtClean="0"/>
              <a:t>”.</a:t>
            </a:r>
          </a:p>
          <a:p>
            <a:r>
              <a:rPr lang="en-US" b="1" dirty="0" smtClean="0"/>
              <a:t>Journal:  </a:t>
            </a:r>
            <a:r>
              <a:rPr lang="en-US" dirty="0" smtClean="0"/>
              <a:t>Examine this page from Fantastic Four #1 (1962).  How has the Cold War affected pop culture</a:t>
            </a:r>
            <a:r>
              <a:rPr lang="en-US" dirty="0" smtClean="0"/>
              <a:t>?</a:t>
            </a:r>
            <a:endParaRPr lang="en-US" b="1" dirty="0" smtClean="0"/>
          </a:p>
        </p:txBody>
      </p:sp>
      <p:pic>
        <p:nvPicPr>
          <p:cNvPr id="24580" name="Picture 4" descr="http://zak-site.com/Great-American-Novel/images/1-5/f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" t="46148" r="61580" b="1474"/>
          <a:stretch/>
        </p:blipFill>
        <p:spPr bwMode="auto">
          <a:xfrm>
            <a:off x="-152401" y="1"/>
            <a:ext cx="45544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zak-site.com/Great-American-Novel/images/1-5/f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2" b="54754"/>
          <a:stretch/>
        </p:blipFill>
        <p:spPr bwMode="auto">
          <a:xfrm>
            <a:off x="3429000" y="2133600"/>
            <a:ext cx="2943357" cy="483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spect="1"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Garamond" pitchFamily="18" charset="0"/>
              </a:rPr>
              <a:t>Fear of Communism and nuclear war caused Americans to prepare to survive a nuclear attack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781800" cy="1066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Life During the Early Cold War</a:t>
            </a:r>
          </a:p>
        </p:txBody>
      </p:sp>
      <p:pic>
        <p:nvPicPr>
          <p:cNvPr id="9221" name="Picture 7" descr="bomb_she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419600" cy="347186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9" descr="duck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505200" cy="3505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676400" y="5943600"/>
            <a:ext cx="5486400" cy="685800"/>
          </a:xfrm>
          <a:prstGeom prst="rect">
            <a:avLst/>
          </a:prstGeom>
          <a:solidFill>
            <a:srgbClr val="FF0000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Garamond" pitchFamily="18" charset="0"/>
                <a:hlinkClick r:id="rId4"/>
              </a:rPr>
              <a:t>Duck and Cover Drill Video</a:t>
            </a:r>
            <a:endParaRPr lang="en-US" alt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War American Boom and the New American Dream in the 1950s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/>
              <a:t>Truman’s “Fair Deal”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Truman </a:t>
            </a:r>
            <a:r>
              <a:rPr lang="en-US" altLang="en-US" sz="2800" dirty="0" smtClean="0"/>
              <a:t>begins a </a:t>
            </a:r>
            <a:r>
              <a:rPr lang="en-US" altLang="en-US" sz="2800" dirty="0" smtClean="0"/>
              <a:t>series of </a:t>
            </a:r>
            <a:r>
              <a:rPr lang="en-US" altLang="en-US" sz="2800" u="sng" dirty="0" smtClean="0"/>
              <a:t>social reform </a:t>
            </a:r>
            <a:r>
              <a:rPr lang="en-US" altLang="en-US" sz="2800" u="sng" dirty="0" smtClean="0"/>
              <a:t>programs</a:t>
            </a:r>
            <a:endParaRPr lang="en-US" altLang="en-US" sz="2800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Included expansion of Social Security, increasing minimum wage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funding low-income </a:t>
            </a:r>
            <a:r>
              <a:rPr lang="en-US" altLang="en-US" sz="2800" dirty="0" smtClean="0"/>
              <a:t>housing</a:t>
            </a:r>
            <a:endParaRPr lang="en-US" altLang="en-US" sz="2800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800" smtClean="0"/>
          </a:p>
        </p:txBody>
      </p:sp>
      <p:pic>
        <p:nvPicPr>
          <p:cNvPr id="10245" name="Picture 7" descr="300px-Harry-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295400"/>
            <a:ext cx="43164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8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b="1" u="sng" dirty="0" smtClean="0"/>
              <a:t>The GI Bill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dirty="0" smtClean="0"/>
              <a:t>Passed in 1944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u="sng" dirty="0"/>
              <a:t>H</a:t>
            </a:r>
            <a:r>
              <a:rPr lang="en-US" altLang="en-US" sz="2500" u="sng" dirty="0" smtClean="0"/>
              <a:t>elp </a:t>
            </a:r>
            <a:r>
              <a:rPr lang="en-US" altLang="en-US" sz="2500" u="sng" dirty="0" smtClean="0"/>
              <a:t>GIs transition back to civilian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dirty="0" smtClean="0"/>
              <a:t>Helped veterans </a:t>
            </a:r>
            <a:r>
              <a:rPr lang="en-US" altLang="en-US" sz="2500" dirty="0" smtClean="0"/>
              <a:t>by: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100" dirty="0"/>
              <a:t>P</a:t>
            </a:r>
            <a:r>
              <a:rPr lang="en-US" altLang="en-US" sz="2100" dirty="0" smtClean="0"/>
              <a:t>aying </a:t>
            </a:r>
            <a:r>
              <a:rPr lang="en-US" altLang="en-US" sz="2100" dirty="0" smtClean="0"/>
              <a:t>for college </a:t>
            </a:r>
            <a:r>
              <a:rPr lang="en-US" altLang="en-US" sz="2100" dirty="0" smtClean="0"/>
              <a:t>tuition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100" dirty="0"/>
              <a:t>P</a:t>
            </a:r>
            <a:r>
              <a:rPr lang="en-US" altLang="en-US" sz="2100" dirty="0" smtClean="0"/>
              <a:t>roviding </a:t>
            </a:r>
            <a:r>
              <a:rPr lang="en-US" altLang="en-US" sz="2100" dirty="0" smtClean="0"/>
              <a:t>one year’s unemployment pay, </a:t>
            </a:r>
            <a:endParaRPr lang="en-US" altLang="en-US" sz="21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100" dirty="0"/>
              <a:t>P</a:t>
            </a:r>
            <a:r>
              <a:rPr lang="en-US" altLang="en-US" sz="2100" dirty="0" smtClean="0"/>
              <a:t>roviding loans </a:t>
            </a:r>
            <a:r>
              <a:rPr lang="en-US" altLang="en-US" sz="2100" dirty="0" smtClean="0"/>
              <a:t>for </a:t>
            </a:r>
            <a:r>
              <a:rPr lang="en-US" altLang="en-US" sz="2100" dirty="0" smtClean="0"/>
              <a:t>housing or </a:t>
            </a:r>
            <a:r>
              <a:rPr lang="en-US" altLang="en-US" sz="2100" dirty="0" smtClean="0"/>
              <a:t>businesses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/>
          </a:p>
        </p:txBody>
      </p:sp>
      <p:pic>
        <p:nvPicPr>
          <p:cNvPr id="11269" name="Picture 7" descr="GI%20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5369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83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b="1" dirty="0" smtClean="0"/>
              <a:t>“</a:t>
            </a:r>
            <a:r>
              <a:rPr lang="en-US" altLang="en-US" sz="6600" b="1" u="sng" dirty="0" smtClean="0"/>
              <a:t>Baby Boom</a:t>
            </a:r>
            <a:r>
              <a:rPr lang="en-US" altLang="en-US" sz="6600" b="1" dirty="0" smtClean="0"/>
              <a:t>”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417638"/>
            <a:ext cx="4567237" cy="524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Returning GIs were also anxious to marry and start </a:t>
            </a:r>
            <a:r>
              <a:rPr lang="en-US" altLang="en-US" sz="2800" dirty="0" smtClean="0"/>
              <a:t>families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D</a:t>
            </a:r>
            <a:r>
              <a:rPr lang="en-US" altLang="en-US" sz="2800" u="sng" dirty="0" smtClean="0"/>
              <a:t>ramatic </a:t>
            </a:r>
            <a:r>
              <a:rPr lang="en-US" altLang="en-US" sz="2800" u="sng" dirty="0" smtClean="0"/>
              <a:t>surge in the birth rate from 1946 to 1964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This </a:t>
            </a:r>
            <a:r>
              <a:rPr lang="en-US" altLang="en-US" sz="2800" dirty="0" smtClean="0"/>
              <a:t>generation, </a:t>
            </a:r>
            <a:r>
              <a:rPr lang="en-US" altLang="en-US" sz="2800" dirty="0" smtClean="0"/>
              <a:t>the largest in US history, came to be known as the </a:t>
            </a:r>
            <a:r>
              <a:rPr lang="en-US" altLang="en-US" sz="2800" u="sng" dirty="0" smtClean="0"/>
              <a:t>“baby boomers”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800" smtClean="0"/>
          </a:p>
        </p:txBody>
      </p:sp>
      <p:pic>
        <p:nvPicPr>
          <p:cNvPr id="13317" name="Picture 7" descr="1958babiesatHenryPrideWingK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1956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 dirty="0" smtClean="0"/>
              <a:t>Growth of Middle Class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u="sng" dirty="0"/>
              <a:t>M</a:t>
            </a:r>
            <a:r>
              <a:rPr lang="en-US" altLang="en-US" sz="2500" u="sng" dirty="0" smtClean="0"/>
              <a:t>iddle-class grew </a:t>
            </a:r>
            <a:r>
              <a:rPr lang="en-US" altLang="en-US" sz="2500" u="sng" dirty="0" smtClean="0"/>
              <a:t>significantly during the 1950s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dirty="0" smtClean="0"/>
              <a:t>This expanded middle-class </a:t>
            </a:r>
            <a:r>
              <a:rPr lang="en-US" altLang="en-US" sz="2500" u="sng" dirty="0" smtClean="0"/>
              <a:t>increased the demand for consumer goods and single-family </a:t>
            </a:r>
            <a:r>
              <a:rPr lang="en-US" altLang="en-US" sz="2500" u="sng" dirty="0" smtClean="0"/>
              <a:t>housing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u="sng" dirty="0"/>
              <a:t>Suburbs</a:t>
            </a:r>
            <a:endParaRPr lang="en-US" altLang="en-US" sz="2100" u="sng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/>
          </a:p>
        </p:txBody>
      </p:sp>
      <p:pic>
        <p:nvPicPr>
          <p:cNvPr id="12293" name="Picture 7" descr="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6245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8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McCarthyism, Second Red Scare overtake the American public</a:t>
            </a:r>
          </a:p>
          <a:p>
            <a:pPr lvl="1"/>
            <a:r>
              <a:rPr lang="en-US" dirty="0" smtClean="0"/>
              <a:t>Americans fear and prepare for the worst</a:t>
            </a:r>
          </a:p>
          <a:p>
            <a:endParaRPr lang="en-US" dirty="0"/>
          </a:p>
          <a:p>
            <a:r>
              <a:rPr lang="en-US" dirty="0" smtClean="0"/>
              <a:t>American economy booms following WWII</a:t>
            </a:r>
          </a:p>
          <a:p>
            <a:endParaRPr lang="en-US" dirty="0"/>
          </a:p>
          <a:p>
            <a:r>
              <a:rPr lang="en-US" dirty="0" smtClean="0"/>
              <a:t>Attempts to better society through GI bill, increased consumer spending.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87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Warm up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426720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Objective:</a:t>
            </a:r>
            <a:r>
              <a:rPr lang="en-US" dirty="0" smtClean="0"/>
              <a:t>  To identify cultural trends in the United States in the post-war era.</a:t>
            </a:r>
          </a:p>
          <a:p>
            <a:r>
              <a:rPr lang="en-US" b="1" dirty="0" smtClean="0"/>
              <a:t>Journal:</a:t>
            </a:r>
            <a:r>
              <a:rPr lang="en-US" dirty="0" smtClean="0"/>
              <a:t>  </a:t>
            </a:r>
            <a:r>
              <a:rPr lang="en-US" dirty="0" smtClean="0"/>
              <a:t>Examine </a:t>
            </a:r>
            <a:r>
              <a:rPr lang="en-US" dirty="0" smtClean="0"/>
              <a:t>the cartoon on the right and listen to the song.</a:t>
            </a:r>
          </a:p>
          <a:p>
            <a:pPr lvl="1"/>
            <a:r>
              <a:rPr lang="en-US" b="1" dirty="0" smtClean="0"/>
              <a:t>What words or phrases would you use to describe the housing development depicted in the cartoon?</a:t>
            </a:r>
          </a:p>
          <a:p>
            <a:pPr lvl="1"/>
            <a:r>
              <a:rPr lang="en-US" b="1" dirty="0" smtClean="0"/>
              <a:t>How do you think Mrs. Edward M. Barnes </a:t>
            </a:r>
            <a:r>
              <a:rPr lang="en-US" b="1" dirty="0" smtClean="0"/>
              <a:t>feel </a:t>
            </a:r>
            <a:r>
              <a:rPr lang="en-US" b="1" dirty="0" smtClean="0"/>
              <a:t>about living in a suburban development?</a:t>
            </a:r>
          </a:p>
          <a:p>
            <a:pPr lvl="1"/>
            <a:r>
              <a:rPr lang="en-US" b="1" dirty="0" smtClean="0"/>
              <a:t>Why </a:t>
            </a:r>
            <a:r>
              <a:rPr lang="en-US" b="1" dirty="0" smtClean="0"/>
              <a:t>do you think Americans in the 1950s wanted to live in a housing development like these</a:t>
            </a:r>
            <a:r>
              <a:rPr lang="en-US" b="1" dirty="0" smtClean="0"/>
              <a:t>?</a:t>
            </a:r>
            <a:endParaRPr lang="en-US" b="1" dirty="0" smtClean="0"/>
          </a:p>
        </p:txBody>
      </p:sp>
      <p:pic>
        <p:nvPicPr>
          <p:cNvPr id="11266" name="Picture 2" descr="http://imgc.artprintimages.com/images/P-473-488-90/61/6148/2R2G100Z/posters/robert-j-day-i-m-mrs-edward-m-barnes-where-do-i-live-new-yorke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199" y="1417638"/>
            <a:ext cx="4876801" cy="505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McCarthyism, Second Red Scare overtake the American </a:t>
            </a:r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HUAC, McCarthy seek to root out communists</a:t>
            </a:r>
            <a:endParaRPr lang="en-US" dirty="0"/>
          </a:p>
          <a:p>
            <a:pPr lvl="1"/>
            <a:r>
              <a:rPr lang="en-US" dirty="0"/>
              <a:t>Americans fear and prepare for the worst</a:t>
            </a:r>
          </a:p>
          <a:p>
            <a:endParaRPr lang="en-US" dirty="0"/>
          </a:p>
          <a:p>
            <a:r>
              <a:rPr lang="en-US" dirty="0"/>
              <a:t>American economy booms following WWII</a:t>
            </a:r>
          </a:p>
          <a:p>
            <a:endParaRPr lang="en-US" dirty="0"/>
          </a:p>
          <a:p>
            <a:r>
              <a:rPr lang="en-US" dirty="0"/>
              <a:t>Attempts to better society through GI bill, increased consumer spending.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4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en-US" smtClean="0"/>
              <a:t>The 1950s: Consumerism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en-US" sz="3900" u="sng" dirty="0" smtClean="0"/>
              <a:t>Consumerism</a:t>
            </a:r>
            <a:r>
              <a:rPr lang="en-US" altLang="en-US" sz="3000" dirty="0" smtClean="0"/>
              <a:t> </a:t>
            </a:r>
            <a:r>
              <a:rPr lang="en-US" altLang="en-US" sz="3900" dirty="0" smtClean="0"/>
              <a:t>returned</a:t>
            </a:r>
            <a:r>
              <a:rPr lang="en-US" altLang="en-US" sz="3000" dirty="0" smtClean="0"/>
              <a:t> </a:t>
            </a:r>
            <a:r>
              <a:rPr lang="en-US" altLang="en-US" sz="3900" dirty="0" smtClean="0"/>
              <a:t>in</a:t>
            </a:r>
            <a:r>
              <a:rPr lang="en-US" altLang="en-US" sz="3000" dirty="0" smtClean="0"/>
              <a:t> </a:t>
            </a:r>
            <a:r>
              <a:rPr lang="en-US" altLang="en-US" sz="3900" dirty="0" smtClean="0"/>
              <a:t>1950s</a:t>
            </a:r>
            <a:endParaRPr lang="en-US" altLang="en-US" sz="3900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900" dirty="0"/>
              <a:t>N</a:t>
            </a:r>
            <a:r>
              <a:rPr lang="en-US" altLang="en-US" sz="3900" dirty="0" smtClean="0"/>
              <a:t>ew </a:t>
            </a:r>
            <a:r>
              <a:rPr lang="en-US" altLang="en-US" sz="3900" dirty="0" smtClean="0"/>
              <a:t>goods like TVs </a:t>
            </a:r>
            <a:r>
              <a:rPr lang="en-US" altLang="en-US" sz="3900" dirty="0" smtClean="0"/>
              <a:t>&amp; </a:t>
            </a:r>
            <a:r>
              <a:rPr lang="en-US" altLang="en-US" sz="3900" dirty="0" smtClean="0"/>
              <a:t>record players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900" dirty="0" smtClean="0"/>
              <a:t>The </a:t>
            </a:r>
            <a:r>
              <a:rPr lang="en-US" altLang="en-US" sz="3900" dirty="0" smtClean="0"/>
              <a:t>1</a:t>
            </a:r>
            <a:r>
              <a:rPr lang="en-US" altLang="en-US" sz="3900" baseline="30000" dirty="0" smtClean="0"/>
              <a:t>st</a:t>
            </a:r>
            <a:r>
              <a:rPr lang="en-US" altLang="en-US" sz="3900" dirty="0" smtClean="0"/>
              <a:t> credit card was created in </a:t>
            </a:r>
            <a:r>
              <a:rPr lang="en-US" altLang="en-US" sz="3900" dirty="0" smtClean="0"/>
              <a:t>1950</a:t>
            </a:r>
            <a:endParaRPr lang="en-US" altLang="en-US" sz="3900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900" dirty="0" smtClean="0"/>
              <a:t>Advertisers used newspaper ads, radio</a:t>
            </a:r>
            <a:r>
              <a:rPr lang="en-US" altLang="en-US" sz="3900" dirty="0" smtClean="0"/>
              <a:t>, </a:t>
            </a:r>
            <a:r>
              <a:rPr lang="en-US" altLang="en-US" sz="3900" dirty="0" smtClean="0"/>
              <a:t>TV commercials to market </a:t>
            </a:r>
            <a:r>
              <a:rPr lang="en-US" altLang="en-US" sz="3900" dirty="0" smtClean="0"/>
              <a:t>goods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900" dirty="0" smtClean="0"/>
              <a:t>Franchises </a:t>
            </a:r>
            <a:r>
              <a:rPr lang="en-US" altLang="en-US" sz="3900" dirty="0" smtClean="0"/>
              <a:t>offered people across the country the same products </a:t>
            </a:r>
          </a:p>
        </p:txBody>
      </p:sp>
    </p:spTree>
    <p:extLst>
      <p:ext uri="{BB962C8B-B14F-4D97-AF65-F5344CB8AC3E}">
        <p14:creationId xmlns:p14="http://schemas.microsoft.com/office/powerpoint/2010/main" val="9424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China is “lost” to the communists; American public stunned</a:t>
            </a:r>
          </a:p>
          <a:p>
            <a:endParaRPr lang="en-US" dirty="0"/>
          </a:p>
          <a:p>
            <a:r>
              <a:rPr lang="en-US" dirty="0" smtClean="0"/>
              <a:t>With Korea in danger, Truman believes he can’t afford to lose another Asian nation</a:t>
            </a:r>
          </a:p>
          <a:p>
            <a:endParaRPr lang="en-US" dirty="0"/>
          </a:p>
          <a:p>
            <a:r>
              <a:rPr lang="en-US" dirty="0" smtClean="0"/>
              <a:t>Truman and MacArthur clash; MacArthur removed in 1951</a:t>
            </a:r>
          </a:p>
          <a:p>
            <a:endParaRPr lang="en-US" dirty="0"/>
          </a:p>
          <a:p>
            <a:r>
              <a:rPr lang="en-US" dirty="0" smtClean="0"/>
              <a:t>Stalemate in Korea; Armistice signed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The “Affluent Society”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17708" r="23438" b="47685"/>
          <a:stretch>
            <a:fillRect/>
          </a:stretch>
        </p:blipFill>
        <p:spPr bwMode="auto">
          <a:xfrm>
            <a:off x="304800" y="914400"/>
            <a:ext cx="85344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1" name="Picture 7" descr="crosleyfridg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2" name="Picture 8" descr="20090327-sunbeamwafflem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73152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3" name="Picture 9" descr="1950-Motorola-TV-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278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4" name="Picture 10" descr="Tupperw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0" b="5063"/>
          <a:stretch>
            <a:fillRect/>
          </a:stretch>
        </p:blipFill>
        <p:spPr bwMode="auto">
          <a:xfrm>
            <a:off x="4851400" y="533400"/>
            <a:ext cx="4064000" cy="601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235" name="Picture 11" descr="coca-cola-ads-from-the-1950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6" name="Picture 12" descr="1950_Ford_01_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556"/>
          <a:stretch>
            <a:fillRect/>
          </a:stretch>
        </p:blipFill>
        <p:spPr bwMode="auto">
          <a:xfrm>
            <a:off x="3367088" y="0"/>
            <a:ext cx="5776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7" name="Picture 13" descr="ConcumerCreditChart"/>
          <p:cNvPicPr>
            <a:picLocks noChangeAspect="1" noChangeArrowheads="1"/>
          </p:cNvPicPr>
          <p:nvPr/>
        </p:nvPicPr>
        <p:blipFill>
          <a:blip r:embed="rId9">
            <a:lum bright="-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3075"/>
          <a:stretch>
            <a:fillRect/>
          </a:stretch>
        </p:blipFill>
        <p:spPr bwMode="auto">
          <a:xfrm>
            <a:off x="0" y="1752600"/>
            <a:ext cx="9144000" cy="3913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U.S. Birthrate, 1940-1970</a:t>
            </a:r>
          </a:p>
        </p:txBody>
      </p:sp>
      <p:pic>
        <p:nvPicPr>
          <p:cNvPr id="10245" name="Picture 5" descr="DIVI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20" name="AutoShape 8"/>
          <p:cNvSpPr>
            <a:spLocks noChangeArrowheads="1"/>
          </p:cNvSpPr>
          <p:nvPr/>
        </p:nvSpPr>
        <p:spPr bwMode="auto">
          <a:xfrm>
            <a:off x="1905000" y="5334000"/>
            <a:ext cx="6096000" cy="1066800"/>
          </a:xfrm>
          <a:prstGeom prst="wedgeRectCallout">
            <a:avLst>
              <a:gd name="adj1" fmla="val 7579"/>
              <a:gd name="adj2" fmla="val -417412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600"/>
              <a:t>In 1957, a baby was born every 7 seconds</a:t>
            </a:r>
          </a:p>
        </p:txBody>
      </p:sp>
      <p:sp>
        <p:nvSpPr>
          <p:cNvPr id="397321" name="AutoShape 9"/>
          <p:cNvSpPr>
            <a:spLocks noChangeArrowheads="1"/>
          </p:cNvSpPr>
          <p:nvPr/>
        </p:nvSpPr>
        <p:spPr bwMode="auto">
          <a:xfrm>
            <a:off x="1752600" y="4114800"/>
            <a:ext cx="6096000" cy="990600"/>
          </a:xfrm>
          <a:prstGeom prst="wedgeRectCallout">
            <a:avLst>
              <a:gd name="adj1" fmla="val -3435"/>
              <a:gd name="adj2" fmla="val -25384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600"/>
              <a:t>The late 1940s &amp; 1950s experienced the “baby boom”</a:t>
            </a:r>
          </a:p>
        </p:txBody>
      </p:sp>
      <p:pic>
        <p:nvPicPr>
          <p:cNvPr id="397324" name="Picture 12" descr="6a00d83451ccbc69e201157070dacd970b-4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5345"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30" name="Picture 18" descr="c?q=c0cc3bded8384f3f_landing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0" y="0"/>
            <a:ext cx="538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31" name="Picture 19" descr="279452161_6c51534c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444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32" name="Picture 20" descr="1971_toy_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91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33" name="Picture 21" descr="SchoolEnrollmentChart"/>
          <p:cNvPicPr>
            <a:picLocks noChangeAspect="1" noChangeArrowheads="1"/>
          </p:cNvPicPr>
          <p:nvPr/>
        </p:nvPicPr>
        <p:blipFill>
          <a:blip r:embed="rId8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582" r="2942" b="16347"/>
          <a:stretch>
            <a:fillRect/>
          </a:stretch>
        </p:blipFill>
        <p:spPr bwMode="auto">
          <a:xfrm>
            <a:off x="457200" y="20638"/>
            <a:ext cx="7543800" cy="686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6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0" grpId="0" animBg="1"/>
      <p:bldP spid="3973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 u="sng" dirty="0" smtClean="0"/>
              <a:t>Growth of Suburbs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500" dirty="0" smtClean="0"/>
              <a:t>Growth of middle-class families led to a dramatic spike in demand for housing</a:t>
            </a:r>
          </a:p>
          <a:p>
            <a:pPr eaLnBrk="1" hangingPunct="1">
              <a:defRPr/>
            </a:pPr>
            <a:r>
              <a:rPr lang="en-US" altLang="en-US" sz="2500" dirty="0" smtClean="0"/>
              <a:t>Americans </a:t>
            </a:r>
            <a:r>
              <a:rPr lang="en-US" altLang="en-US" sz="2500" dirty="0" smtClean="0"/>
              <a:t>looked to the areas just outside of the cities to live and raise their families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400" smtClean="0"/>
          </a:p>
        </p:txBody>
      </p:sp>
      <p:pic>
        <p:nvPicPr>
          <p:cNvPr id="15365" name="Picture 7" descr="PostWarSubu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32" y="1593272"/>
            <a:ext cx="4453959" cy="48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b="1" u="sng" dirty="0" smtClean="0"/>
              <a:t>William J. Levitt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17638"/>
            <a:ext cx="4343400" cy="4713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Real estate developer who popularized building large developments of cheap </a:t>
            </a:r>
            <a:r>
              <a:rPr lang="en-US" altLang="en-US" sz="2800" dirty="0" smtClean="0"/>
              <a:t>style </a:t>
            </a:r>
            <a:r>
              <a:rPr lang="en-US" altLang="en-US" sz="2800" dirty="0" smtClean="0"/>
              <a:t>housing within commuting distance of major cities </a:t>
            </a:r>
            <a:endParaRPr lang="en-US" altLang="en-US" sz="2800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000" smtClean="0"/>
          </a:p>
        </p:txBody>
      </p:sp>
      <p:pic>
        <p:nvPicPr>
          <p:cNvPr id="16389" name="Picture 7" descr="0422_20in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9306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7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b="1" dirty="0" smtClean="0"/>
              <a:t>Levittown</a:t>
            </a:r>
          </a:p>
        </p:txBody>
      </p:sp>
      <p:pic>
        <p:nvPicPr>
          <p:cNvPr id="18435" name="Picture 6" descr="12levit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0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1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r>
              <a:rPr lang="en-US" altLang="en-US" smtClean="0"/>
              <a:t>The 1950s: Suburbs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en-US" sz="3900" u="sng" dirty="0" smtClean="0"/>
              <a:t>Suburbs changed American </a:t>
            </a:r>
            <a:r>
              <a:rPr lang="en-US" altLang="en-US" sz="3900" u="sng" dirty="0" smtClean="0"/>
              <a:t>life</a:t>
            </a:r>
            <a:endParaRPr lang="en-US" altLang="en-US" sz="3900" u="sng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900" dirty="0" smtClean="0"/>
              <a:t>Suburbs </a:t>
            </a:r>
            <a:r>
              <a:rPr lang="en-US" altLang="en-US" sz="3900" dirty="0" smtClean="0"/>
              <a:t>increased </a:t>
            </a:r>
            <a:r>
              <a:rPr lang="en-US" altLang="en-US" sz="3900" dirty="0" smtClean="0"/>
              <a:t>need for cars &amp; highways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900" dirty="0" smtClean="0"/>
              <a:t>Churches, schools, grocery stores, </a:t>
            </a:r>
            <a:r>
              <a:rPr lang="en-US" altLang="en-US" sz="3900" dirty="0" smtClean="0"/>
              <a:t> </a:t>
            </a:r>
            <a:r>
              <a:rPr lang="en-US" altLang="en-US" sz="3900" dirty="0" smtClean="0"/>
              <a:t>shopping centers were </a:t>
            </a:r>
            <a:r>
              <a:rPr lang="en-US" altLang="en-US" sz="3900" dirty="0" smtClean="0"/>
              <a:t>built </a:t>
            </a:r>
            <a:r>
              <a:rPr lang="en-US" altLang="en-US" sz="3900" dirty="0" smtClean="0"/>
              <a:t>to service the suburbs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3900" dirty="0"/>
              <a:t>M</a:t>
            </a:r>
            <a:r>
              <a:rPr lang="en-US" altLang="en-US" sz="3900" dirty="0" smtClean="0"/>
              <a:t>igration to </a:t>
            </a:r>
            <a:r>
              <a:rPr lang="en-US" altLang="en-US" sz="3900" dirty="0" smtClean="0"/>
              <a:t>suburbs was mostly by white families; “</a:t>
            </a:r>
            <a:r>
              <a:rPr lang="en-US" altLang="en-US" sz="3900" u="sng" dirty="0" smtClean="0"/>
              <a:t>White flight</a:t>
            </a:r>
            <a:r>
              <a:rPr lang="en-US" altLang="en-US" sz="3900" dirty="0" smtClean="0"/>
              <a:t>” to the suburbs left African Americans in urban areas</a:t>
            </a:r>
          </a:p>
        </p:txBody>
      </p:sp>
    </p:spTree>
    <p:extLst>
      <p:ext uri="{BB962C8B-B14F-4D97-AF65-F5344CB8AC3E}">
        <p14:creationId xmlns:p14="http://schemas.microsoft.com/office/powerpoint/2010/main" val="13547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00600" cy="1139825"/>
          </a:xfrm>
        </p:spPr>
        <p:txBody>
          <a:bodyPr/>
          <a:lstStyle/>
          <a:p>
            <a:r>
              <a:rPr lang="en-US" dirty="0" smtClean="0"/>
              <a:t>Automobile 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17638"/>
            <a:ext cx="5105400" cy="5059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Automania</a:t>
            </a:r>
            <a:endParaRPr lang="en-US" dirty="0" smtClean="0"/>
          </a:p>
          <a:p>
            <a:pPr lvl="1"/>
            <a:r>
              <a:rPr lang="en-US" b="1" u="sng" dirty="0" smtClean="0"/>
              <a:t>Interstate </a:t>
            </a:r>
            <a:r>
              <a:rPr lang="en-US" b="1" u="sng" dirty="0" smtClean="0"/>
              <a:t>Highway </a:t>
            </a:r>
            <a:r>
              <a:rPr lang="en-US" b="1" u="sng" dirty="0"/>
              <a:t>S</a:t>
            </a:r>
            <a:r>
              <a:rPr lang="en-US" b="1" u="sng" dirty="0" smtClean="0"/>
              <a:t>ystem Act- </a:t>
            </a:r>
            <a:r>
              <a:rPr lang="en-US" dirty="0" smtClean="0"/>
              <a:t>1956- </a:t>
            </a:r>
            <a:r>
              <a:rPr lang="en-US" dirty="0" smtClean="0"/>
              <a:t>authorized the building of a nationwide highway network</a:t>
            </a:r>
          </a:p>
          <a:p>
            <a:pPr lvl="1"/>
            <a:r>
              <a:rPr lang="en-US" dirty="0" smtClean="0"/>
              <a:t>What are </a:t>
            </a:r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effects </a:t>
            </a:r>
            <a:r>
              <a:rPr lang="en-US" dirty="0" smtClean="0"/>
              <a:t>of the increased </a:t>
            </a:r>
            <a:r>
              <a:rPr lang="en-US" dirty="0" smtClean="0"/>
              <a:t>use of cars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18" y="2514599"/>
            <a:ext cx="3397508" cy="20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02" y="4553104"/>
            <a:ext cx="2657798" cy="23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17" y="261903"/>
            <a:ext cx="3397507" cy="225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71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4300" smtClean="0">
                <a:latin typeface="Calibri" panose="020F0502020204030204" pitchFamily="34" charset="0"/>
              </a:rPr>
              <a:t>“Automania” transformed America</a:t>
            </a:r>
          </a:p>
        </p:txBody>
      </p:sp>
      <p:pic>
        <p:nvPicPr>
          <p:cNvPr id="20483" name="Picture 6" descr="81774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17583"/>
          <a:stretch>
            <a:fillRect/>
          </a:stretch>
        </p:blipFill>
        <p:spPr bwMode="auto">
          <a:xfrm>
            <a:off x="762000" y="838200"/>
            <a:ext cx="78486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0" y="5638800"/>
            <a:ext cx="9144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altLang="en-US" sz="3500" dirty="0"/>
              <a:t>Americans were more mobile, took long-distance vacations, </a:t>
            </a:r>
            <a:r>
              <a:rPr lang="en-US" altLang="en-US" sz="3500" dirty="0" smtClean="0"/>
              <a:t>lived </a:t>
            </a:r>
            <a:r>
              <a:rPr lang="en-US" altLang="en-US" sz="3500" dirty="0"/>
              <a:t>further from their jobs</a:t>
            </a:r>
          </a:p>
        </p:txBody>
      </p:sp>
      <p:pic>
        <p:nvPicPr>
          <p:cNvPr id="416782" name="Picture 14" descr="flcastlewa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8093" b="3754"/>
          <a:stretch>
            <a:fillRect/>
          </a:stretch>
        </p:blipFill>
        <p:spPr bwMode="auto">
          <a:xfrm>
            <a:off x="762000" y="710334"/>
            <a:ext cx="73914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4300" smtClean="0">
                <a:latin typeface="Calibri" panose="020F0502020204030204" pitchFamily="34" charset="0"/>
              </a:rPr>
              <a:t>“Automania” transformed America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5730875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n-US" sz="4000" dirty="0"/>
              <a:t>D</a:t>
            </a:r>
            <a:r>
              <a:rPr lang="en-US" altLang="en-US" sz="4000" dirty="0" smtClean="0"/>
              <a:t>rive-thru </a:t>
            </a:r>
            <a:r>
              <a:rPr lang="en-US" altLang="en-US" sz="4000" dirty="0"/>
              <a:t>restaurants &amp; </a:t>
            </a:r>
            <a:br>
              <a:rPr lang="en-US" altLang="en-US" sz="4000" dirty="0"/>
            </a:br>
            <a:r>
              <a:rPr lang="en-US" altLang="en-US" sz="4000" dirty="0"/>
              <a:t>drive-in movies</a:t>
            </a:r>
          </a:p>
        </p:txBody>
      </p:sp>
      <p:pic>
        <p:nvPicPr>
          <p:cNvPr id="601095" name="Picture 7" descr="SE09_DesPlaine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b="8614"/>
          <a:stretch>
            <a:fillRect/>
          </a:stretch>
        </p:blipFill>
        <p:spPr bwMode="auto">
          <a:xfrm>
            <a:off x="13855" y="1371600"/>
            <a:ext cx="5552449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099" name="Picture 11" descr="80218-drive_in_movie_the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50166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Television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1957- 40 million+ </a:t>
            </a:r>
            <a:r>
              <a:rPr lang="en-US" sz="2600" dirty="0" smtClean="0"/>
              <a:t>televisions were in use in the 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u="sng" dirty="0" smtClean="0"/>
              <a:t>TV quickly became Americans’ primary means of receiving </a:t>
            </a:r>
            <a:r>
              <a:rPr lang="en-US" sz="2600" u="sng" dirty="0" smtClean="0"/>
              <a:t>information</a:t>
            </a:r>
            <a:endParaRPr lang="en-US" sz="2600" u="sng" dirty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20485" name="Picture 7" descr="bb_greatestgadget_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98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5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Wins </a:t>
            </a:r>
            <a:r>
              <a:rPr lang="en-US" dirty="0" smtClean="0"/>
              <a:t>Second </a:t>
            </a:r>
            <a:r>
              <a:rPr lang="en-US" dirty="0" smtClean="0"/>
              <a:t>Term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295400"/>
            <a:ext cx="5396971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1696533"/>
            <a:ext cx="3147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400" dirty="0"/>
              <a:t>Nearly everyone expected Dewey to win easily, </a:t>
            </a:r>
            <a:r>
              <a:rPr lang="en-US" altLang="en-US" sz="2400" dirty="0" smtClean="0"/>
              <a:t>but Truman </a:t>
            </a:r>
            <a:r>
              <a:rPr lang="en-US" altLang="en-US" sz="2400" dirty="0"/>
              <a:t>pulled off a narrow </a:t>
            </a:r>
            <a:r>
              <a:rPr lang="en-US" altLang="en-US" sz="2400" dirty="0" smtClean="0"/>
              <a:t>victory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826" y="3538823"/>
            <a:ext cx="3726246" cy="33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2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lucy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104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 smtClean="0"/>
              <a:t>“I Love Lucy”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8093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nfl_greatestgame12_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978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dirty="0" smtClean="0"/>
              <a:t>Live Sporting Events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0161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dsu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5626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 smtClean="0"/>
              <a:t>Variety Shows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078870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Conformity </a:t>
            </a:r>
            <a:endParaRPr lang="en-US" alt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3900" u="sng" dirty="0" smtClean="0"/>
              <a:t>TV, movies, &amp; advertising in the 1950s promoted conformity &amp; stereotypes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500"/>
              <a:t>The</a:t>
            </a:r>
            <a:r>
              <a:rPr lang="en-US" altLang="en-US" sz="3000"/>
              <a:t> </a:t>
            </a:r>
            <a:r>
              <a:rPr lang="en-US" altLang="en-US" sz="3500"/>
              <a:t>“ideal</a:t>
            </a:r>
            <a:r>
              <a:rPr lang="en-US" altLang="en-US"/>
              <a:t> </a:t>
            </a:r>
            <a:r>
              <a:rPr lang="en-US" altLang="en-US" sz="3500"/>
              <a:t>man”</a:t>
            </a:r>
            <a:r>
              <a:rPr lang="en-US" altLang="en-US"/>
              <a:t> </a:t>
            </a:r>
            <a:r>
              <a:rPr lang="en-US" altLang="en-US" sz="3500"/>
              <a:t>was</a:t>
            </a:r>
            <a:r>
              <a:rPr lang="en-US" altLang="en-US"/>
              <a:t> </a:t>
            </a:r>
            <a:r>
              <a:rPr lang="en-US" altLang="en-US" sz="3500"/>
              <a:t>provider</a:t>
            </a:r>
            <a:r>
              <a:rPr lang="en-US" altLang="en-US"/>
              <a:t> </a:t>
            </a:r>
            <a:r>
              <a:rPr lang="en-US" altLang="en-US" sz="3500"/>
              <a:t>&amp;</a:t>
            </a:r>
            <a:r>
              <a:rPr lang="en-US" altLang="en-US"/>
              <a:t> </a:t>
            </a:r>
            <a:r>
              <a:rPr lang="en-US" altLang="en-US" sz="3500"/>
              <a:t>boss</a:t>
            </a:r>
            <a:r>
              <a:rPr lang="en-US" altLang="en-US"/>
              <a:t> </a:t>
            </a:r>
            <a:r>
              <a:rPr lang="en-US" altLang="en-US" sz="3500"/>
              <a:t>of</a:t>
            </a:r>
            <a:r>
              <a:rPr lang="en-US" altLang="en-US"/>
              <a:t> </a:t>
            </a:r>
            <a:r>
              <a:rPr lang="en-US" altLang="en-US" sz="3500"/>
              <a:t>the</a:t>
            </a:r>
            <a:r>
              <a:rPr lang="en-US" altLang="en-US"/>
              <a:t> </a:t>
            </a:r>
            <a:r>
              <a:rPr lang="en-US" altLang="en-US" sz="3500"/>
              <a:t>house</a:t>
            </a:r>
          </a:p>
        </p:txBody>
      </p:sp>
      <p:pic>
        <p:nvPicPr>
          <p:cNvPr id="35845" name="Picture 13" descr="ManInGrayFlannelS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7"/>
          <a:stretch>
            <a:fillRect/>
          </a:stretch>
        </p:blipFill>
        <p:spPr bwMode="auto">
          <a:xfrm>
            <a:off x="609600" y="1905000"/>
            <a:ext cx="4010025" cy="4210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846" name="Picture 15" descr="FatherKnowsBest_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/>
          <a:stretch>
            <a:fillRect/>
          </a:stretch>
        </p:blipFill>
        <p:spPr bwMode="auto">
          <a:xfrm>
            <a:off x="5181600" y="1828800"/>
            <a:ext cx="32496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8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762000"/>
          </a:xfrm>
        </p:spPr>
        <p:txBody>
          <a:bodyPr/>
          <a:lstStyle/>
          <a:p>
            <a:r>
              <a:rPr lang="en-US" altLang="en-US" smtClean="0"/>
              <a:t>The 1950s: Conformity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3900" smtClean="0"/>
              <a:t>TV, movies, &amp; advertising in the 1950s promoted conformity &amp; stereotypes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0" y="6248400"/>
            <a:ext cx="9144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/>
              <a:t>The “ideal woman” was a housewife &amp; mother</a:t>
            </a:r>
          </a:p>
        </p:txBody>
      </p:sp>
      <p:pic>
        <p:nvPicPr>
          <p:cNvPr id="348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867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14" descr="barbarabillings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905000"/>
            <a:ext cx="34004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6" descr="1950sWomanInKitch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6557" r="10303" b="6557"/>
          <a:stretch>
            <a:fillRect/>
          </a:stretch>
        </p:blipFill>
        <p:spPr bwMode="auto">
          <a:xfrm>
            <a:off x="6413500" y="1981200"/>
            <a:ext cx="2806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052" name="Picture 20" descr="sexist-ad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9008"/>
            <a:ext cx="87630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053" name="Picture 21" descr="sexist_old_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7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054" name="Picture 22" descr="sexist-ad-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/>
          <a:stretch>
            <a:fillRect/>
          </a:stretch>
        </p:blipFill>
        <p:spPr bwMode="auto">
          <a:xfrm>
            <a:off x="4191000" y="1524000"/>
            <a:ext cx="4953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r>
              <a:rPr lang="en-US" altLang="en-US" smtClean="0"/>
              <a:t>The 1950s: Popular Culture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</p:spPr>
        <p:txBody>
          <a:bodyPr/>
          <a:lstStyle/>
          <a:p>
            <a:r>
              <a:rPr lang="en-US" altLang="en-US" sz="3900" b="1" u="sng" dirty="0" smtClean="0"/>
              <a:t>Music changed in the 1950s:</a:t>
            </a:r>
          </a:p>
          <a:p>
            <a:pPr lvl="1"/>
            <a:r>
              <a:rPr lang="en-US" altLang="en-US" sz="3900" dirty="0" smtClean="0"/>
              <a:t>“</a:t>
            </a:r>
            <a:r>
              <a:rPr lang="en-US" altLang="en-US" sz="3900" b="1" u="sng" dirty="0" smtClean="0"/>
              <a:t>Doo-wop” </a:t>
            </a:r>
            <a:r>
              <a:rPr lang="en-US" altLang="en-US" sz="3900" dirty="0" smtClean="0"/>
              <a:t>music dominated the early 1950s, </a:t>
            </a:r>
            <a:r>
              <a:rPr lang="en-US" altLang="en-US" sz="3900" dirty="0" smtClean="0"/>
              <a:t>but was </a:t>
            </a:r>
            <a:r>
              <a:rPr lang="en-US" altLang="en-US" sz="3900" dirty="0" smtClean="0"/>
              <a:t>challenged in popularity by </a:t>
            </a:r>
            <a:r>
              <a:rPr lang="en-US" altLang="en-US" sz="3900" u="sng" dirty="0" smtClean="0"/>
              <a:t>rock n’ roll</a:t>
            </a:r>
            <a:endParaRPr lang="en-US" altLang="en-US" sz="3900" dirty="0" smtClean="0"/>
          </a:p>
          <a:p>
            <a:pPr lvl="1"/>
            <a:r>
              <a:rPr lang="en-US" altLang="en-US" sz="3900" dirty="0" smtClean="0"/>
              <a:t>Rock ‘n’ roll music was inspired by black artists, but </a:t>
            </a:r>
            <a:r>
              <a:rPr lang="en-US" altLang="en-US" sz="3900" u="sng" dirty="0" smtClean="0"/>
              <a:t>Elvis Presley </a:t>
            </a:r>
            <a:r>
              <a:rPr lang="en-US" altLang="en-US" sz="3900" dirty="0" smtClean="0"/>
              <a:t>made it popular among the youth</a:t>
            </a:r>
          </a:p>
          <a:p>
            <a:pPr lvl="1"/>
            <a:r>
              <a:rPr lang="en-US" altLang="en-US" sz="3900" dirty="0" smtClean="0"/>
              <a:t>Rock</a:t>
            </a:r>
            <a:r>
              <a:rPr lang="en-US" altLang="en-US" sz="3000" dirty="0" smtClean="0"/>
              <a:t> </a:t>
            </a:r>
            <a:r>
              <a:rPr lang="en-US" altLang="en-US" sz="3900" dirty="0" smtClean="0"/>
              <a:t>scared</a:t>
            </a:r>
            <a:r>
              <a:rPr lang="en-US" altLang="en-US" sz="3000" dirty="0" smtClean="0"/>
              <a:t> </a:t>
            </a:r>
            <a:r>
              <a:rPr lang="en-US" altLang="en-US" sz="3900" dirty="0" smtClean="0"/>
              <a:t>parents who thought the fast beats were immoral</a:t>
            </a:r>
          </a:p>
        </p:txBody>
      </p:sp>
    </p:spTree>
    <p:extLst>
      <p:ext uri="{BB962C8B-B14F-4D97-AF65-F5344CB8AC3E}">
        <p14:creationId xmlns:p14="http://schemas.microsoft.com/office/powerpoint/2010/main" val="152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3600" u="sng" dirty="0" smtClean="0">
                <a:latin typeface="Calibri" panose="020F0502020204030204" pitchFamily="34" charset="0"/>
              </a:rPr>
              <a:t>Teenagers were an important force in the 1950s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04800" y="5832475"/>
            <a:ext cx="8534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n-US" sz="3600"/>
              <a:t>Suburban teens had leisure time &amp; </a:t>
            </a:r>
            <a:br>
              <a:rPr lang="en-US" altLang="en-US" sz="3600"/>
            </a:br>
            <a:r>
              <a:rPr lang="en-US" altLang="en-US" sz="3600"/>
              <a:t>money to spend</a:t>
            </a:r>
          </a:p>
        </p:txBody>
      </p:sp>
      <p:pic>
        <p:nvPicPr>
          <p:cNvPr id="31748" name="Picture 7" descr="1950%27S+DRIVE+IN+RESTAUR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/>
          <a:stretch>
            <a:fillRect/>
          </a:stretch>
        </p:blipFill>
        <p:spPr bwMode="auto">
          <a:xfrm>
            <a:off x="0" y="762000"/>
            <a:ext cx="4525963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13" descr="cruising-woodward-avenue-detroit-michi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0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03" name="Picture 15" descr="sockho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9534" r="8121" b="10805"/>
          <a:stretch>
            <a:fillRect/>
          </a:stretch>
        </p:blipFill>
        <p:spPr bwMode="auto">
          <a:xfrm>
            <a:off x="4572000" y="1479550"/>
            <a:ext cx="4572000" cy="392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Consumerism makes a return to American society</a:t>
            </a:r>
          </a:p>
          <a:p>
            <a:endParaRPr lang="en-US" dirty="0" smtClean="0"/>
          </a:p>
          <a:p>
            <a:r>
              <a:rPr lang="en-US" dirty="0" smtClean="0"/>
              <a:t>Notable changes: suburbs, automobiles, television, music, popular culture</a:t>
            </a:r>
          </a:p>
          <a:p>
            <a:endParaRPr lang="en-US" dirty="0" smtClean="0"/>
          </a:p>
          <a:p>
            <a:r>
              <a:rPr lang="en-US" dirty="0" smtClean="0"/>
              <a:t>Family changes: men and women defined roles, teenagers.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4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 the following links to answer the questions. Please include these in your notes; we will go over at the end of class.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www.pbs.org/fmc/segments/progseg9.htm</a:t>
            </a:r>
            <a:endParaRPr lang="en-US" dirty="0" smtClean="0"/>
          </a:p>
          <a:p>
            <a:pPr lvl="1" fontAlgn="base"/>
            <a:r>
              <a:rPr lang="en-US" dirty="0"/>
              <a:t>What did returning veterans want for their families?</a:t>
            </a:r>
          </a:p>
          <a:p>
            <a:pPr lvl="1" fontAlgn="base"/>
            <a:r>
              <a:rPr lang="en-US" dirty="0"/>
              <a:t>What social values facilitated suburban development after </a:t>
            </a:r>
            <a:r>
              <a:rPr lang="en-US" dirty="0" smtClean="0"/>
              <a:t>WWII?</a:t>
            </a:r>
          </a:p>
          <a:p>
            <a:pPr fontAlgn="base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edsitement.neh.gov/sites/edsitement.neh.gov/files/worksheets/suburbia-worksheet.pdf</a:t>
            </a:r>
            <a:endParaRPr lang="en-US" dirty="0" smtClean="0"/>
          </a:p>
          <a:p>
            <a:pPr lvl="1" fontAlgn="base"/>
            <a:r>
              <a:rPr lang="en-US" dirty="0"/>
              <a:t>How does the central city population change from </a:t>
            </a:r>
            <a:r>
              <a:rPr lang="en-US" dirty="0" smtClean="0"/>
              <a:t>1950- </a:t>
            </a:r>
            <a:r>
              <a:rPr lang="en-US" dirty="0"/>
              <a:t>1970?</a:t>
            </a:r>
          </a:p>
          <a:p>
            <a:pPr lvl="1" fontAlgn="base"/>
            <a:r>
              <a:rPr lang="en-US" dirty="0"/>
              <a:t>How does the </a:t>
            </a:r>
            <a:r>
              <a:rPr lang="en-US" dirty="0" smtClean="0"/>
              <a:t>suburban </a:t>
            </a:r>
            <a:r>
              <a:rPr lang="en-US" dirty="0"/>
              <a:t>population change? </a:t>
            </a:r>
          </a:p>
          <a:p>
            <a:pPr fontAlgn="base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www.autolife.umd.umich.edu/Gender/Walsh/G_Overview3.htm</a:t>
            </a:r>
            <a:endParaRPr lang="en-US" dirty="0" smtClean="0"/>
          </a:p>
          <a:p>
            <a:pPr lvl="1" fontAlgn="base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did family life change?</a:t>
            </a:r>
          </a:p>
          <a:p>
            <a:pPr lvl="1" fontAlgn="base"/>
            <a:r>
              <a:rPr lang="en-US" dirty="0"/>
              <a:t>What was liberating about the new suburban region?</a:t>
            </a:r>
          </a:p>
          <a:p>
            <a:pPr lvl="1" fontAlgn="base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8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spect="1"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9" name="Picture 6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29200" y="152400"/>
            <a:ext cx="3810000" cy="6553200"/>
          </a:xfrm>
          <a:noFill/>
        </p:spPr>
        <p:txBody>
          <a:bodyPr anchor="ctr" anchorCtr="1">
            <a:normAutofit/>
          </a:bodyPr>
          <a:lstStyle/>
          <a:p>
            <a:pPr algn="ctr" eaLnBrk="1" hangingPunct="1"/>
            <a:r>
              <a:rPr lang="en-US" altLang="en-US" sz="3600" u="sng" dirty="0" smtClean="0">
                <a:solidFill>
                  <a:schemeClr val="bg1"/>
                </a:solidFill>
                <a:latin typeface="Garamond" pitchFamily="18" charset="0"/>
              </a:rPr>
              <a:t>Fear of Communist </a:t>
            </a:r>
            <a:r>
              <a:rPr lang="en-US" altLang="en-US" sz="3600" u="sng" dirty="0" smtClean="0">
                <a:solidFill>
                  <a:schemeClr val="bg1"/>
                </a:solidFill>
                <a:latin typeface="Garamond" pitchFamily="18" charset="0"/>
              </a:rPr>
              <a:t>espionage</a:t>
            </a:r>
            <a:r>
              <a:rPr lang="en-US" altLang="en-US" sz="3600" u="sng" dirty="0" smtClean="0">
                <a:solidFill>
                  <a:schemeClr val="bg1"/>
                </a:solidFill>
                <a:latin typeface="Garamond" pitchFamily="18" charset="0"/>
              </a:rPr>
              <a:t> grew, was </a:t>
            </a:r>
            <a:r>
              <a:rPr lang="en-US" altLang="en-US" sz="3600" u="sng" dirty="0" err="1" smtClean="0">
                <a:solidFill>
                  <a:schemeClr val="bg1"/>
                </a:solidFill>
                <a:latin typeface="Garamond" pitchFamily="18" charset="0"/>
              </a:rPr>
              <a:t>prevelant</a:t>
            </a:r>
            <a:r>
              <a:rPr lang="en-US" altLang="en-US" sz="3600" u="sng" dirty="0" smtClean="0">
                <a:solidFill>
                  <a:schemeClr val="bg1"/>
                </a:solidFill>
                <a:latin typeface="Garamond" pitchFamily="18" charset="0"/>
              </a:rPr>
              <a:t> in everyday life</a:t>
            </a:r>
            <a:endParaRPr lang="en-US" altLang="en-US" sz="3600" u="sng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HUAC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587" y="1417638"/>
            <a:ext cx="4113213" cy="4713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/>
              <a:t>House Un-American Activities </a:t>
            </a:r>
            <a:r>
              <a:rPr lang="en-US" sz="2800" b="1" u="sng" dirty="0" smtClean="0"/>
              <a:t>Committee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</a:t>
            </a:r>
            <a:r>
              <a:rPr lang="en-US" sz="2800" dirty="0" smtClean="0"/>
              <a:t>nvestigate </a:t>
            </a:r>
            <a:r>
              <a:rPr lang="en-US" sz="2800" u="sng" dirty="0" smtClean="0"/>
              <a:t>“any suspected threats of subversion or propaganda that attack the form of government guaranteed by our Constitution</a:t>
            </a:r>
            <a:r>
              <a:rPr lang="en-US" sz="2800" u="sng" dirty="0" smtClean="0"/>
              <a:t>.”</a:t>
            </a:r>
            <a:endParaRPr lang="en-US" sz="2800" u="sng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15365" name="Picture 6" descr="hu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132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Hollywood Ten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17638"/>
            <a:ext cx="5580351" cy="5287962"/>
          </a:xfrm>
        </p:spPr>
        <p:txBody>
          <a:bodyPr>
            <a:normAutofit/>
          </a:bodyPr>
          <a:lstStyle/>
          <a:p>
            <a:r>
              <a:rPr lang="en-US" dirty="0"/>
              <a:t>10 members of the Hollywood film industry publicly </a:t>
            </a:r>
            <a:r>
              <a:rPr lang="en-US" dirty="0" smtClean="0"/>
              <a:t>shame HUAC</a:t>
            </a:r>
          </a:p>
          <a:p>
            <a:r>
              <a:rPr lang="en-US" dirty="0" smtClean="0"/>
              <a:t>Jailed, </a:t>
            </a:r>
            <a:r>
              <a:rPr lang="en-US" dirty="0"/>
              <a:t>banned from working </a:t>
            </a:r>
            <a:r>
              <a:rPr lang="en-US" dirty="0" smtClean="0"/>
              <a:t>for </a:t>
            </a:r>
            <a:r>
              <a:rPr lang="en-US" dirty="0"/>
              <a:t>major Hollywood </a:t>
            </a:r>
            <a:r>
              <a:rPr lang="en-US" dirty="0" smtClean="0"/>
              <a:t>studios</a:t>
            </a:r>
          </a:p>
          <a:p>
            <a:r>
              <a:rPr lang="en-US" u="sng" dirty="0" smtClean="0"/>
              <a:t>People who speak out against HUAC/anti-communist forces are silenced through intimidation</a:t>
            </a:r>
            <a:endParaRPr lang="en-US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51" y="2546783"/>
            <a:ext cx="352901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Alger Hiss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648200" cy="50768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High-ranking </a:t>
            </a:r>
            <a:r>
              <a:rPr lang="en-US" sz="2800" u="sng" dirty="0" smtClean="0"/>
              <a:t>State Department official who was accused of being a Soviet </a:t>
            </a:r>
            <a:r>
              <a:rPr lang="en-US" sz="2800" u="sng" dirty="0" smtClean="0"/>
              <a:t>spy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Could not be convicted of espionage, but was convicted of perjury (lying under </a:t>
            </a:r>
            <a:r>
              <a:rPr lang="en-US" sz="2800" dirty="0" smtClean="0"/>
              <a:t>oath)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17413" name="Picture 7" descr="h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624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u="sng" dirty="0" smtClean="0"/>
              <a:t>Julius &amp; Ethel Rosenberg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14248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American </a:t>
            </a:r>
            <a:r>
              <a:rPr lang="en-US" sz="2800" u="sng" dirty="0" smtClean="0"/>
              <a:t>couple accused of helping the Soviets </a:t>
            </a:r>
            <a:r>
              <a:rPr lang="en-US" sz="2800" u="sng" dirty="0" smtClean="0"/>
              <a:t>spy on </a:t>
            </a:r>
            <a:r>
              <a:rPr lang="en-US" sz="2800" u="sng" dirty="0" smtClean="0"/>
              <a:t>the American atomic bomb </a:t>
            </a:r>
            <a:r>
              <a:rPr lang="en-US" sz="2800" u="sng" dirty="0" smtClean="0"/>
              <a:t>program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Convicted of treason in a highly controversial </a:t>
            </a:r>
            <a:r>
              <a:rPr lang="en-US" sz="2800" u="sng" dirty="0" smtClean="0"/>
              <a:t>trial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</a:t>
            </a:r>
            <a:r>
              <a:rPr lang="en-US" sz="2800" dirty="0" smtClean="0"/>
              <a:t>oth sentenced </a:t>
            </a:r>
            <a:r>
              <a:rPr lang="en-US" sz="2800" dirty="0" smtClean="0"/>
              <a:t>to death </a:t>
            </a:r>
            <a:r>
              <a:rPr lang="en-US" sz="2800" dirty="0" smtClean="0"/>
              <a:t>and executed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  <p:pic>
        <p:nvPicPr>
          <p:cNvPr id="25605" name="Picture 7" descr="B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656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spect="1"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Joseph McCarthy</a:t>
            </a:r>
          </a:p>
        </p:txBody>
      </p:sp>
      <p:pic>
        <p:nvPicPr>
          <p:cNvPr id="13319" name="Picture 7" descr="joseph-McCarthy-wis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953000" cy="37719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65218" y="4133850"/>
            <a:ext cx="6553200" cy="2286000"/>
          </a:xfr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itchFamily="18" charset="0"/>
              </a:rPr>
              <a:t>Senator from Wisconsin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 smtClean="0">
                <a:latin typeface="Garamond" pitchFamily="18" charset="0"/>
              </a:rPr>
              <a:t>Claimed to have a list of members of the state dept. who were Communists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itchFamily="18" charset="0"/>
              </a:rPr>
              <a:t>Was never </a:t>
            </a:r>
            <a:r>
              <a:rPr lang="en-US" altLang="en-US" sz="2400" dirty="0" smtClean="0">
                <a:latin typeface="Garamond" pitchFamily="18" charset="0"/>
              </a:rPr>
              <a:t>able to produce proof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 smtClean="0">
                <a:latin typeface="Garamond" pitchFamily="18" charset="0"/>
              </a:rPr>
              <a:t>Became </a:t>
            </a:r>
            <a:r>
              <a:rPr lang="en-US" altLang="en-US" sz="2400" u="sng" dirty="0" smtClean="0">
                <a:latin typeface="Garamond" pitchFamily="18" charset="0"/>
              </a:rPr>
              <a:t>a witch-hunt.  Tactic became known as McCarthyism</a:t>
            </a:r>
          </a:p>
        </p:txBody>
      </p:sp>
    </p:spTree>
    <p:extLst>
      <p:ext uri="{BB962C8B-B14F-4D97-AF65-F5344CB8AC3E}">
        <p14:creationId xmlns:p14="http://schemas.microsoft.com/office/powerpoint/2010/main" val="2209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1201</Words>
  <Application>Microsoft Macintosh PowerPoint</Application>
  <PresentationFormat>On-screen Show (4:3)</PresentationFormat>
  <Paragraphs>167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 Black</vt:lpstr>
      <vt:lpstr>Calibri</vt:lpstr>
      <vt:lpstr>Garamond</vt:lpstr>
      <vt:lpstr>Arial</vt:lpstr>
      <vt:lpstr>Office Theme</vt:lpstr>
      <vt:lpstr>Warm up</vt:lpstr>
      <vt:lpstr>Review</vt:lpstr>
      <vt:lpstr>Truman Wins Second Term </vt:lpstr>
      <vt:lpstr>PowerPoint Presentation</vt:lpstr>
      <vt:lpstr>HUAC</vt:lpstr>
      <vt:lpstr>Hollywood Ten</vt:lpstr>
      <vt:lpstr>Alger Hiss</vt:lpstr>
      <vt:lpstr>Julius &amp; Ethel Rosenberg</vt:lpstr>
      <vt:lpstr>PowerPoint Presentation</vt:lpstr>
      <vt:lpstr>PowerPoint Presentation</vt:lpstr>
      <vt:lpstr>Post War American Boom and the New American Dream in the 1950s </vt:lpstr>
      <vt:lpstr>Truman’s “Fair Deal”</vt:lpstr>
      <vt:lpstr>The GI Bill</vt:lpstr>
      <vt:lpstr>“Baby Boom”</vt:lpstr>
      <vt:lpstr>Growth of Middle Class</vt:lpstr>
      <vt:lpstr>Summary</vt:lpstr>
      <vt:lpstr>Warm up</vt:lpstr>
      <vt:lpstr>Review</vt:lpstr>
      <vt:lpstr>The 1950s: Consumerism </vt:lpstr>
      <vt:lpstr>The “Affluent Society”</vt:lpstr>
      <vt:lpstr>U.S. Birthrate, 1940-1970</vt:lpstr>
      <vt:lpstr>Growth of Suburbs</vt:lpstr>
      <vt:lpstr>William J. Levitt</vt:lpstr>
      <vt:lpstr>Levittown</vt:lpstr>
      <vt:lpstr>The 1950s: Suburbs </vt:lpstr>
      <vt:lpstr>Automobile Culture</vt:lpstr>
      <vt:lpstr>“Automania” transformed America</vt:lpstr>
      <vt:lpstr>“Automania” transformed America</vt:lpstr>
      <vt:lpstr>Television</vt:lpstr>
      <vt:lpstr>“I Love Lucy”</vt:lpstr>
      <vt:lpstr>Live Sporting Events</vt:lpstr>
      <vt:lpstr>Variety Shows</vt:lpstr>
      <vt:lpstr>Conformity </vt:lpstr>
      <vt:lpstr>The 1950s: Conformity </vt:lpstr>
      <vt:lpstr>The 1950s: Popular Culture</vt:lpstr>
      <vt:lpstr>Teenagers were an important force in the 1950s</vt:lpstr>
      <vt:lpstr>Summary</vt:lpstr>
      <vt:lpstr>In-Class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at Home </dc:title>
  <dc:creator>Yasemin Tokmakci</dc:creator>
  <cp:lastModifiedBy>Microsoft Office User</cp:lastModifiedBy>
  <cp:revision>77</cp:revision>
  <dcterms:created xsi:type="dcterms:W3CDTF">2015-04-20T11:55:07Z</dcterms:created>
  <dcterms:modified xsi:type="dcterms:W3CDTF">2017-04-21T01:57:41Z</dcterms:modified>
</cp:coreProperties>
</file>