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324" r:id="rId2"/>
    <p:sldId id="316" r:id="rId3"/>
    <p:sldId id="348" r:id="rId4"/>
    <p:sldId id="349" r:id="rId5"/>
    <p:sldId id="325" r:id="rId6"/>
    <p:sldId id="351" r:id="rId7"/>
    <p:sldId id="352" r:id="rId8"/>
    <p:sldId id="329" r:id="rId9"/>
    <p:sldId id="353" r:id="rId10"/>
    <p:sldId id="327" r:id="rId11"/>
    <p:sldId id="358" r:id="rId12"/>
    <p:sldId id="322" r:id="rId13"/>
    <p:sldId id="326" r:id="rId14"/>
    <p:sldId id="328" r:id="rId15"/>
    <p:sldId id="354" r:id="rId16"/>
    <p:sldId id="355" r:id="rId17"/>
    <p:sldId id="356" r:id="rId18"/>
    <p:sldId id="365" r:id="rId19"/>
    <p:sldId id="357" r:id="rId20"/>
    <p:sldId id="340" r:id="rId21"/>
    <p:sldId id="360" r:id="rId22"/>
    <p:sldId id="359" r:id="rId23"/>
    <p:sldId id="330" r:id="rId24"/>
    <p:sldId id="364" r:id="rId25"/>
    <p:sldId id="362" r:id="rId26"/>
    <p:sldId id="363" r:id="rId27"/>
    <p:sldId id="331" r:id="rId28"/>
    <p:sldId id="332" r:id="rId29"/>
    <p:sldId id="335" r:id="rId30"/>
    <p:sldId id="367" r:id="rId31"/>
    <p:sldId id="366" r:id="rId32"/>
    <p:sldId id="336" r:id="rId33"/>
    <p:sldId id="333" r:id="rId34"/>
    <p:sldId id="339" r:id="rId35"/>
    <p:sldId id="337" r:id="rId36"/>
    <p:sldId id="338" r:id="rId37"/>
    <p:sldId id="370" r:id="rId38"/>
    <p:sldId id="341" r:id="rId39"/>
    <p:sldId id="371" r:id="rId40"/>
    <p:sldId id="369" r:id="rId41"/>
    <p:sldId id="378" r:id="rId42"/>
    <p:sldId id="379" r:id="rId43"/>
    <p:sldId id="384" r:id="rId44"/>
    <p:sldId id="377" r:id="rId45"/>
    <p:sldId id="385" r:id="rId46"/>
    <p:sldId id="374" r:id="rId47"/>
    <p:sldId id="375"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3" autoAdjust="0"/>
    <p:restoredTop sz="94643" autoAdjust="0"/>
  </p:normalViewPr>
  <p:slideViewPr>
    <p:cSldViewPr>
      <p:cViewPr varScale="1">
        <p:scale>
          <a:sx n="70" d="100"/>
          <a:sy n="70" d="100"/>
        </p:scale>
        <p:origin x="120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3A4926CF-1457-41E5-8432-1DE39B9E69A9}" type="slidenum">
              <a:rPr lang="en-US"/>
              <a:pPr/>
              <a:t>‹#›</a:t>
            </a:fld>
            <a:endParaRPr lang="en-US"/>
          </a:p>
        </p:txBody>
      </p:sp>
    </p:spTree>
    <p:extLst>
      <p:ext uri="{BB962C8B-B14F-4D97-AF65-F5344CB8AC3E}">
        <p14:creationId xmlns:p14="http://schemas.microsoft.com/office/powerpoint/2010/main" val="4254352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61F39-9915-4E96-996A-1AEC97A7B4BF}" type="datetimeFigureOut">
              <a:rPr lang="en-US" smtClean="0"/>
              <a:pPr/>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8ED2F-367C-4EA2-89FC-1BFF22E0201F}" type="slidenum">
              <a:rPr lang="en-US" smtClean="0"/>
              <a:pPr/>
              <a:t>‹#›</a:t>
            </a:fld>
            <a:endParaRPr lang="en-US"/>
          </a:p>
        </p:txBody>
      </p:sp>
    </p:spTree>
    <p:extLst>
      <p:ext uri="{BB962C8B-B14F-4D97-AF65-F5344CB8AC3E}">
        <p14:creationId xmlns:p14="http://schemas.microsoft.com/office/powerpoint/2010/main" val="8619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1422400"/>
            <a:ext cx="9147175" cy="5435600"/>
            <a:chOff x="0" y="896"/>
            <a:chExt cx="5762" cy="3424"/>
          </a:xfrm>
        </p:grpSpPr>
        <p:grpSp>
          <p:nvGrpSpPr>
            <p:cNvPr id="34819" name="Group 3"/>
            <p:cNvGrpSpPr>
              <a:grpSpLocks/>
            </p:cNvGrpSpPr>
            <p:nvPr userDrawn="1"/>
          </p:nvGrpSpPr>
          <p:grpSpPr bwMode="auto">
            <a:xfrm>
              <a:off x="20" y="896"/>
              <a:ext cx="5742" cy="3424"/>
              <a:chOff x="20" y="896"/>
              <a:chExt cx="5742" cy="3424"/>
            </a:xfrm>
          </p:grpSpPr>
          <p:sp>
            <p:nvSpPr>
              <p:cNvPr id="3482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482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482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482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482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482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482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482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482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482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483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483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483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34833" name="Group 17"/>
            <p:cNvGrpSpPr>
              <a:grpSpLocks/>
            </p:cNvGrpSpPr>
            <p:nvPr userDrawn="1"/>
          </p:nvGrpSpPr>
          <p:grpSpPr bwMode="auto">
            <a:xfrm>
              <a:off x="0" y="2291"/>
              <a:ext cx="1385" cy="1702"/>
              <a:chOff x="0" y="2291"/>
              <a:chExt cx="1385" cy="1702"/>
            </a:xfrm>
          </p:grpSpPr>
          <p:sp>
            <p:nvSpPr>
              <p:cNvPr id="34834"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3483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34836"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3483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38"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39"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4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41"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42"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43"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44"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45"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4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4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48"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4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1"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3"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4"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5"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5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5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5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486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486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3486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3487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7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7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7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488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8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3489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3489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3489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34900"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490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3490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3490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3490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0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06"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4907"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3490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0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10"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11"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12"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34913"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1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15"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1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34917"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34918"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3491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3492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3"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34924"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5"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3492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3493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493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493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3493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3493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3493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3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3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3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3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4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4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494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3494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3494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3494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494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3494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3494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3494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3495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495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3495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3495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3495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3495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3495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3495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3495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3495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3496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3496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3496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3496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3496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3496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496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496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34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349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349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p>
        </p:txBody>
      </p:sp>
      <p:sp>
        <p:nvSpPr>
          <p:cNvPr id="3497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p>
        </p:txBody>
      </p:sp>
      <p:sp>
        <p:nvSpPr>
          <p:cNvPr id="3497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p>
        </p:txBody>
      </p:sp>
      <p:sp>
        <p:nvSpPr>
          <p:cNvPr id="3497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37D459F2-8DC5-42CD-A07F-1B0B64B19FC2}"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69"/>
                                        </p:tgtEl>
                                        <p:attrNameLst>
                                          <p:attrName>style.visibility</p:attrName>
                                        </p:attrNameLst>
                                      </p:cBhvr>
                                      <p:to>
                                        <p:strVal val="visible"/>
                                      </p:to>
                                    </p:set>
                                    <p:animEffect transition="in" filter="fade">
                                      <p:cBhvr>
                                        <p:cTn id="7" dur="2000"/>
                                        <p:tgtEl>
                                          <p:spTgt spid="349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970">
                                            <p:txEl>
                                              <p:pRg st="0" end="0"/>
                                            </p:txEl>
                                          </p:spTgt>
                                        </p:tgtEl>
                                        <p:attrNameLst>
                                          <p:attrName>style.visibility</p:attrName>
                                        </p:attrNameLst>
                                      </p:cBhvr>
                                      <p:to>
                                        <p:strVal val="visible"/>
                                      </p:to>
                                    </p:set>
                                    <p:animEffect transition="in" filter="fade">
                                      <p:cBhvr>
                                        <p:cTn id="12" dur="2000"/>
                                        <p:tgtEl>
                                          <p:spTgt spid="349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69" grpId="0"/>
      <p:bldP spid="34970" grpId="0" build="p">
        <p:tmplLst>
          <p:tmpl lvl="1">
            <p:tnLst>
              <p:par>
                <p:cTn presetID="10" presetClass="entr" presetSubtype="0" fill="hold" nodeType="clickEffect">
                  <p:stCondLst>
                    <p:cond delay="0"/>
                  </p:stCondLst>
                  <p:childTnLst>
                    <p:set>
                      <p:cBhvr>
                        <p:cTn dur="1" fill="hold">
                          <p:stCondLst>
                            <p:cond delay="0"/>
                          </p:stCondLst>
                        </p:cTn>
                        <p:tgtEl>
                          <p:spTgt spid="34970"/>
                        </p:tgtEl>
                        <p:attrNameLst>
                          <p:attrName>style.visibility</p:attrName>
                        </p:attrNameLst>
                      </p:cBhvr>
                      <p:to>
                        <p:strVal val="visible"/>
                      </p:to>
                    </p:set>
                    <p:animEffect transition="in" filter="fade">
                      <p:cBhvr>
                        <p:cTn dur="2000"/>
                        <p:tgtEl>
                          <p:spTgt spid="3497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343E40-C607-4AAE-8A7B-68724ECA4CC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988F15-71EF-4F66-B7A0-8561010A0B0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854075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625" y="3925888"/>
            <a:ext cx="854075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6160365F-7F5F-4F52-BBD7-633D358626E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CBCA71-99F4-444A-BF6A-4284B868A43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D73BE5-43C2-4F8E-8E69-50DC078856D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66C3AA-9199-414D-814A-8A3105D98A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9AFB5D-FE37-4532-9223-57A72F38143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0B1E80-074D-4744-925D-F572CBC46F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235519-D9D4-4636-8F43-3202DD1CD7F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4BFE0B-A488-496D-B29B-D19A1A522CF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C62B54-6E65-4B67-AADD-6818D4C557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422400"/>
            <a:ext cx="9147175" cy="5435600"/>
            <a:chOff x="0" y="896"/>
            <a:chExt cx="5762" cy="3424"/>
          </a:xfrm>
        </p:grpSpPr>
        <p:grpSp>
          <p:nvGrpSpPr>
            <p:cNvPr id="33795" name="Group 3"/>
            <p:cNvGrpSpPr>
              <a:grpSpLocks/>
            </p:cNvGrpSpPr>
            <p:nvPr userDrawn="1"/>
          </p:nvGrpSpPr>
          <p:grpSpPr bwMode="auto">
            <a:xfrm>
              <a:off x="20" y="896"/>
              <a:ext cx="5742" cy="3424"/>
              <a:chOff x="20" y="896"/>
              <a:chExt cx="5742" cy="3424"/>
            </a:xfrm>
          </p:grpSpPr>
          <p:sp>
            <p:nvSpPr>
              <p:cNvPr id="3379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379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379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379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380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3380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380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3380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380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380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380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380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3380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33809" name="Group 17"/>
            <p:cNvGrpSpPr>
              <a:grpSpLocks/>
            </p:cNvGrpSpPr>
            <p:nvPr userDrawn="1"/>
          </p:nvGrpSpPr>
          <p:grpSpPr bwMode="auto">
            <a:xfrm>
              <a:off x="0" y="2291"/>
              <a:ext cx="1385" cy="1702"/>
              <a:chOff x="0" y="2291"/>
              <a:chExt cx="1385" cy="1702"/>
            </a:xfrm>
          </p:grpSpPr>
          <p:sp>
            <p:nvSpPr>
              <p:cNvPr id="33810"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1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12"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1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14"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15"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1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17"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18"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19"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20"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21"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4"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7"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29"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30"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31"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3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3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3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3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3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3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3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3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4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4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4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4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4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4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4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4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4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4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5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5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5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5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5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5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5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5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5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5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6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7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7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7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7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3387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3387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33876"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7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7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7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3388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8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82"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83"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3388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8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86"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87"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88"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89"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9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91"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3389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93"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94"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9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3389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9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9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33899"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33900"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33901"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3390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3390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3390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3390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3390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390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3390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3390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3391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3391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3391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3391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3392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3392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392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3392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3392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3392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3392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3392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3392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3392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3393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3393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3393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3393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3393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3393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3393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3393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3393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3393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3394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3394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394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3394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339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3394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94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endParaRPr lang="en-US"/>
          </a:p>
        </p:txBody>
      </p:sp>
      <p:sp>
        <p:nvSpPr>
          <p:cNvPr id="3394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US"/>
          </a:p>
        </p:txBody>
      </p:sp>
      <p:sp>
        <p:nvSpPr>
          <p:cNvPr id="3394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B08BCE71-6D74-45B4-B8C2-31AE081C77AB}" type="slidenum">
              <a:rPr lang="en-US"/>
              <a:pPr/>
              <a:t>‹#›</a:t>
            </a:fld>
            <a:endParaRPr lang="en-US"/>
          </a:p>
        </p:txBody>
      </p:sp>
      <p:sp>
        <p:nvSpPr>
          <p:cNvPr id="3394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945"/>
                                        </p:tgtEl>
                                        <p:attrNameLst>
                                          <p:attrName>style.visibility</p:attrName>
                                        </p:attrNameLst>
                                      </p:cBhvr>
                                      <p:to>
                                        <p:strVal val="visible"/>
                                      </p:to>
                                    </p:set>
                                    <p:animEffect transition="in" filter="fade">
                                      <p:cBhvr>
                                        <p:cTn id="7" dur="2000"/>
                                        <p:tgtEl>
                                          <p:spTgt spid="339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949">
                                            <p:txEl>
                                              <p:pRg st="0" end="0"/>
                                            </p:txEl>
                                          </p:spTgt>
                                        </p:tgtEl>
                                        <p:attrNameLst>
                                          <p:attrName>style.visibility</p:attrName>
                                        </p:attrNameLst>
                                      </p:cBhvr>
                                      <p:to>
                                        <p:strVal val="visible"/>
                                      </p:to>
                                    </p:set>
                                    <p:animEffect transition="in" filter="fade">
                                      <p:cBhvr>
                                        <p:cTn id="12" dur="2000"/>
                                        <p:tgtEl>
                                          <p:spTgt spid="3394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949">
                                            <p:txEl>
                                              <p:pRg st="1" end="1"/>
                                            </p:txEl>
                                          </p:spTgt>
                                        </p:tgtEl>
                                        <p:attrNameLst>
                                          <p:attrName>style.visibility</p:attrName>
                                        </p:attrNameLst>
                                      </p:cBhvr>
                                      <p:to>
                                        <p:strVal val="visible"/>
                                      </p:to>
                                    </p:set>
                                    <p:animEffect transition="in" filter="fade">
                                      <p:cBhvr>
                                        <p:cTn id="15" dur="2000"/>
                                        <p:tgtEl>
                                          <p:spTgt spid="3394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949">
                                            <p:txEl>
                                              <p:pRg st="2" end="2"/>
                                            </p:txEl>
                                          </p:spTgt>
                                        </p:tgtEl>
                                        <p:attrNameLst>
                                          <p:attrName>style.visibility</p:attrName>
                                        </p:attrNameLst>
                                      </p:cBhvr>
                                      <p:to>
                                        <p:strVal val="visible"/>
                                      </p:to>
                                    </p:set>
                                    <p:animEffect transition="in" filter="fade">
                                      <p:cBhvr>
                                        <p:cTn id="18" dur="2000"/>
                                        <p:tgtEl>
                                          <p:spTgt spid="3394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949">
                                            <p:txEl>
                                              <p:pRg st="3" end="3"/>
                                            </p:txEl>
                                          </p:spTgt>
                                        </p:tgtEl>
                                        <p:attrNameLst>
                                          <p:attrName>style.visibility</p:attrName>
                                        </p:attrNameLst>
                                      </p:cBhvr>
                                      <p:to>
                                        <p:strVal val="visible"/>
                                      </p:to>
                                    </p:set>
                                    <p:animEffect transition="in" filter="fade">
                                      <p:cBhvr>
                                        <p:cTn id="21" dur="2000"/>
                                        <p:tgtEl>
                                          <p:spTgt spid="3394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949">
                                            <p:txEl>
                                              <p:pRg st="4" end="4"/>
                                            </p:txEl>
                                          </p:spTgt>
                                        </p:tgtEl>
                                        <p:attrNameLst>
                                          <p:attrName>style.visibility</p:attrName>
                                        </p:attrNameLst>
                                      </p:cBhvr>
                                      <p:to>
                                        <p:strVal val="visible"/>
                                      </p:to>
                                    </p:set>
                                    <p:animEffect transition="in" filter="fade">
                                      <p:cBhvr>
                                        <p:cTn id="24" dur="2000"/>
                                        <p:tgtEl>
                                          <p:spTgt spid="339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45" grpId="0"/>
      <p:bldP spid="33949" grpId="0" build="p">
        <p:tmplLst>
          <p:tmpl lvl="1">
            <p:tnLst>
              <p:par>
                <p:cTn presetID="10" presetClass="entr" presetSubtype="0" fill="hold" nodeType="clickEffect">
                  <p:stCondLst>
                    <p:cond delay="0"/>
                  </p:stCondLst>
                  <p:childTnLst>
                    <p:set>
                      <p:cBhvr>
                        <p:cTn dur="1" fill="hold">
                          <p:stCondLst>
                            <p:cond delay="0"/>
                          </p:stCondLst>
                        </p:cTn>
                        <p:tgtEl>
                          <p:spTgt spid="33949"/>
                        </p:tgtEl>
                        <p:attrNameLst>
                          <p:attrName>style.visibility</p:attrName>
                        </p:attrNameLst>
                      </p:cBhvr>
                      <p:to>
                        <p:strVal val="visible"/>
                      </p:to>
                    </p:set>
                    <p:animEffect transition="in" filter="fade">
                      <p:cBhvr>
                        <p:cTn dur="2000"/>
                        <p:tgtEl>
                          <p:spTgt spid="3394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animEffect transition="in" filter="fade">
                      <p:cBhvr>
                        <p:cTn dur="2000"/>
                        <p:tgtEl>
                          <p:spTgt spid="3394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animEffect transition="in" filter="fade">
                      <p:cBhvr>
                        <p:cTn dur="2000"/>
                        <p:tgtEl>
                          <p:spTgt spid="3394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animEffect transition="in" filter="fade">
                      <p:cBhvr>
                        <p:cTn dur="2000"/>
                        <p:tgtEl>
                          <p:spTgt spid="3394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animEffect transition="in" filter="fade">
                      <p:cBhvr>
                        <p:cTn dur="2000"/>
                        <p:tgtEl>
                          <p:spTgt spid="33949"/>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history.navy.mil/photos/images/miscnara/45x9.jpg" TargetMode="Externa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6248400" y="1981200"/>
            <a:ext cx="2590800" cy="3021013"/>
          </a:xfrm>
          <a:prstGeom prst="rect">
            <a:avLst/>
          </a:prstGeom>
          <a:noFill/>
          <a:ln w="9525">
            <a:noFill/>
            <a:miter lim="800000"/>
            <a:headEnd/>
            <a:tailEnd/>
          </a:ln>
          <a:effectLst>
            <a:outerShdw dist="40161" dir="4293903" algn="ctr" rotWithShape="0">
              <a:srgbClr val="000000"/>
            </a:outerShdw>
          </a:effectLst>
        </p:spPr>
        <p:txBody>
          <a:bodyPr>
            <a:spAutoFit/>
          </a:bodyPr>
          <a:lstStyle/>
          <a:p>
            <a:pPr algn="ctr" eaLnBrk="1" hangingPunct="1">
              <a:spcBef>
                <a:spcPct val="50000"/>
              </a:spcBef>
            </a:pPr>
            <a:r>
              <a:rPr lang="en-US" sz="4800" b="1">
                <a:solidFill>
                  <a:srgbClr val="000066"/>
                </a:solidFill>
                <a:latin typeface="Wrangler" pitchFamily="2" charset="0"/>
              </a:rPr>
              <a:t>1860</a:t>
            </a:r>
          </a:p>
          <a:p>
            <a:pPr algn="ctr" eaLnBrk="1" hangingPunct="1">
              <a:spcBef>
                <a:spcPct val="50000"/>
              </a:spcBef>
            </a:pPr>
            <a:r>
              <a:rPr lang="en-US" sz="4800" b="1">
                <a:solidFill>
                  <a:srgbClr val="000066"/>
                </a:solidFill>
                <a:latin typeface="Wrangler" pitchFamily="2" charset="0"/>
              </a:rPr>
              <a:t>Election</a:t>
            </a:r>
          </a:p>
          <a:p>
            <a:pPr algn="ctr" eaLnBrk="1" hangingPunct="1">
              <a:spcBef>
                <a:spcPct val="50000"/>
              </a:spcBef>
            </a:pPr>
            <a:r>
              <a:rPr lang="en-US" sz="4800" b="1">
                <a:solidFill>
                  <a:srgbClr val="DDDDDD"/>
                </a:solidFill>
                <a:latin typeface="Wrangler" pitchFamily="2" charset="0"/>
              </a:rPr>
              <a:t>Results</a:t>
            </a:r>
          </a:p>
        </p:txBody>
      </p:sp>
      <p:pic>
        <p:nvPicPr>
          <p:cNvPr id="134147" name="Picture 3" descr="304690_m_14_04"/>
          <p:cNvPicPr preferRelativeResize="0">
            <a:picLocks noChangeAspect="1" noChangeArrowheads="1"/>
          </p:cNvPicPr>
          <p:nvPr/>
        </p:nvPicPr>
        <p:blipFill>
          <a:blip r:embed="rId2" cstate="print">
            <a:lum bright="-6000" contrast="12000"/>
          </a:blip>
          <a:srcRect/>
          <a:stretch>
            <a:fillRect/>
          </a:stretch>
        </p:blipFill>
        <p:spPr bwMode="auto">
          <a:xfrm>
            <a:off x="381000" y="228600"/>
            <a:ext cx="5654675" cy="6477000"/>
          </a:xfrm>
          <a:prstGeom prst="rect">
            <a:avLst/>
          </a:prstGeom>
          <a:noFill/>
          <a:ln w="12700">
            <a:solidFill>
              <a:srgbClr val="000066"/>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Rot="1" noChangeArrowheads="1"/>
          </p:cNvSpPr>
          <p:nvPr>
            <p:ph type="title"/>
          </p:nvPr>
        </p:nvSpPr>
        <p:spPr/>
        <p:txBody>
          <a:bodyPr/>
          <a:lstStyle/>
          <a:p>
            <a:r>
              <a:rPr lang="en-US"/>
              <a:t>In the North… </a:t>
            </a:r>
          </a:p>
        </p:txBody>
      </p:sp>
      <p:sp>
        <p:nvSpPr>
          <p:cNvPr id="139267" name="Rectangle 3"/>
          <p:cNvSpPr>
            <a:spLocks noGrp="1" noRot="1" noChangeArrowheads="1"/>
          </p:cNvSpPr>
          <p:nvPr>
            <p:ph type="body" sz="half" idx="1"/>
          </p:nvPr>
        </p:nvSpPr>
        <p:spPr/>
        <p:txBody>
          <a:bodyPr/>
          <a:lstStyle/>
          <a:p>
            <a:r>
              <a:rPr lang="en-US"/>
              <a:t>Horace Greeley” erring sisters go in peace”</a:t>
            </a:r>
          </a:p>
        </p:txBody>
      </p:sp>
      <p:sp>
        <p:nvSpPr>
          <p:cNvPr id="139269" name="Rectangle 5"/>
          <p:cNvSpPr>
            <a:spLocks noGrp="1" noRot="1" noChangeArrowheads="1"/>
          </p:cNvSpPr>
          <p:nvPr>
            <p:ph type="body" sz="half" idx="2"/>
          </p:nvPr>
        </p:nvSpPr>
        <p:spPr/>
        <p:txBody>
          <a:bodyPr/>
          <a:lstStyle/>
          <a:p>
            <a:endParaRPr lang="en-US"/>
          </a:p>
        </p:txBody>
      </p:sp>
      <p:pic>
        <p:nvPicPr>
          <p:cNvPr id="139271" name="Picture 7" descr="GreeleyReading"/>
          <p:cNvPicPr>
            <a:picLocks noChangeAspect="1" noChangeArrowheads="1"/>
          </p:cNvPicPr>
          <p:nvPr/>
        </p:nvPicPr>
        <p:blipFill>
          <a:blip r:embed="rId2" cstate="print"/>
          <a:srcRect/>
          <a:stretch>
            <a:fillRect/>
          </a:stretch>
        </p:blipFill>
        <p:spPr bwMode="auto">
          <a:xfrm>
            <a:off x="4572000" y="1295400"/>
            <a:ext cx="4286250" cy="5314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Rot="1" noChangeArrowheads="1"/>
          </p:cNvSpPr>
          <p:nvPr>
            <p:ph type="title"/>
          </p:nvPr>
        </p:nvSpPr>
        <p:spPr>
          <a:xfrm>
            <a:off x="301625" y="228600"/>
            <a:ext cx="8540750" cy="457200"/>
          </a:xfrm>
        </p:spPr>
        <p:txBody>
          <a:bodyPr/>
          <a:lstStyle/>
          <a:p>
            <a:endParaRPr lang="en-US" sz="4000"/>
          </a:p>
        </p:txBody>
      </p:sp>
      <p:sp>
        <p:nvSpPr>
          <p:cNvPr id="189443" name="Rectangle 3"/>
          <p:cNvSpPr>
            <a:spLocks noGrp="1" noRot="1" noChangeArrowheads="1"/>
          </p:cNvSpPr>
          <p:nvPr>
            <p:ph type="body" sz="half" idx="1"/>
          </p:nvPr>
        </p:nvSpPr>
        <p:spPr>
          <a:xfrm>
            <a:off x="301625" y="685800"/>
            <a:ext cx="8842375" cy="1828800"/>
          </a:xfrm>
        </p:spPr>
        <p:txBody>
          <a:bodyPr/>
          <a:lstStyle/>
          <a:p>
            <a:r>
              <a:rPr lang="en-US"/>
              <a:t>Buchanan: claimed he had no power to act and did nothing</a:t>
            </a:r>
          </a:p>
          <a:p>
            <a:endParaRPr lang="en-US"/>
          </a:p>
        </p:txBody>
      </p:sp>
      <p:sp>
        <p:nvSpPr>
          <p:cNvPr id="189445" name="Rectangle 5"/>
          <p:cNvSpPr>
            <a:spLocks noGrp="1" noRot="1" noChangeArrowheads="1"/>
          </p:cNvSpPr>
          <p:nvPr>
            <p:ph type="body" sz="half" idx="2"/>
          </p:nvPr>
        </p:nvSpPr>
        <p:spPr>
          <a:xfrm>
            <a:off x="4495800" y="1905000"/>
            <a:ext cx="4194175" cy="4498975"/>
          </a:xfrm>
        </p:spPr>
        <p:txBody>
          <a:bodyPr/>
          <a:lstStyle/>
          <a:p>
            <a:endParaRPr lang="en-US"/>
          </a:p>
        </p:txBody>
      </p:sp>
      <p:pic>
        <p:nvPicPr>
          <p:cNvPr id="189447" name="Picture 7" descr="70739-004-E5853B3A"/>
          <p:cNvPicPr>
            <a:picLocks noChangeAspect="1" noChangeArrowheads="1"/>
          </p:cNvPicPr>
          <p:nvPr/>
        </p:nvPicPr>
        <p:blipFill>
          <a:blip r:embed="rId2" cstate="print"/>
          <a:srcRect/>
          <a:stretch>
            <a:fillRect/>
          </a:stretch>
        </p:blipFill>
        <p:spPr bwMode="auto">
          <a:xfrm>
            <a:off x="3429000" y="2570163"/>
            <a:ext cx="5715000" cy="4116387"/>
          </a:xfrm>
          <a:prstGeom prst="rect">
            <a:avLst/>
          </a:prstGeom>
          <a:noFill/>
        </p:spPr>
      </p:pic>
      <p:pic>
        <p:nvPicPr>
          <p:cNvPr id="189449" name="Picture 9" descr="ExplorePAHistory-a0b4x4-a_349"/>
          <p:cNvPicPr>
            <a:picLocks noChangeAspect="1" noChangeArrowheads="1"/>
          </p:cNvPicPr>
          <p:nvPr/>
        </p:nvPicPr>
        <p:blipFill>
          <a:blip r:embed="rId3" cstate="print"/>
          <a:srcRect/>
          <a:stretch>
            <a:fillRect/>
          </a:stretch>
        </p:blipFill>
        <p:spPr bwMode="auto">
          <a:xfrm>
            <a:off x="0" y="2133600"/>
            <a:ext cx="3352800" cy="42862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914400" y="320675"/>
            <a:ext cx="7391400" cy="793750"/>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pPr>
            <a:r>
              <a:rPr lang="en-US" sz="4600" b="1">
                <a:solidFill>
                  <a:srgbClr val="000066"/>
                </a:solidFill>
                <a:latin typeface="Wrangler" pitchFamily="2" charset="0"/>
              </a:rPr>
              <a:t>Crittenden Compromise:</a:t>
            </a:r>
            <a:endParaRPr lang="en-US" sz="4200" b="1">
              <a:solidFill>
                <a:srgbClr val="000066"/>
              </a:solidFill>
              <a:latin typeface="Wrangler" pitchFamily="2" charset="0"/>
            </a:endParaRPr>
          </a:p>
        </p:txBody>
      </p:sp>
      <p:pic>
        <p:nvPicPr>
          <p:cNvPr id="132099" name="Picture 3" descr="07-1323a"/>
          <p:cNvPicPr>
            <a:picLocks noChangeAspect="1" noChangeArrowheads="1"/>
          </p:cNvPicPr>
          <p:nvPr/>
        </p:nvPicPr>
        <p:blipFill>
          <a:blip r:embed="rId2" cstate="print"/>
          <a:srcRect l="14925" t="5031" r="2985" b="4402"/>
          <a:stretch>
            <a:fillRect/>
          </a:stretch>
        </p:blipFill>
        <p:spPr bwMode="auto">
          <a:xfrm>
            <a:off x="838200" y="2057400"/>
            <a:ext cx="4191000" cy="4114800"/>
          </a:xfrm>
          <a:prstGeom prst="rect">
            <a:avLst/>
          </a:prstGeom>
          <a:noFill/>
          <a:ln w="9525">
            <a:solidFill>
              <a:srgbClr val="000066"/>
            </a:solidFill>
            <a:miter lim="800000"/>
            <a:headEnd/>
            <a:tailEnd/>
          </a:ln>
        </p:spPr>
      </p:pic>
      <p:sp>
        <p:nvSpPr>
          <p:cNvPr id="132100" name="Text Box 4"/>
          <p:cNvSpPr txBox="1">
            <a:spLocks noChangeArrowheads="1"/>
          </p:cNvSpPr>
          <p:nvPr/>
        </p:nvSpPr>
        <p:spPr bwMode="auto">
          <a:xfrm>
            <a:off x="5257800" y="1066800"/>
            <a:ext cx="3352800" cy="5940425"/>
          </a:xfrm>
          <a:prstGeom prst="rect">
            <a:avLst/>
          </a:prstGeom>
          <a:noFill/>
          <a:ln w="9525">
            <a:noFill/>
            <a:miter lim="800000"/>
            <a:headEnd/>
            <a:tailEnd/>
          </a:ln>
          <a:effectLst>
            <a:outerShdw dist="28398" dir="3806097" algn="ctr" rotWithShape="0">
              <a:srgbClr val="000000"/>
            </a:outerShdw>
          </a:effectLst>
        </p:spPr>
        <p:txBody>
          <a:bodyPr>
            <a:spAutoFit/>
          </a:bodyPr>
          <a:lstStyle/>
          <a:p>
            <a:pPr algn="ctr" eaLnBrk="1" hangingPunct="1">
              <a:spcBef>
                <a:spcPct val="50000"/>
              </a:spcBef>
            </a:pPr>
            <a:r>
              <a:rPr lang="en-US" sz="3200" b="1">
                <a:latin typeface="Wrangler" pitchFamily="2" charset="0"/>
              </a:rPr>
              <a:t>Constitutional amendment to prohibit central government from interfering with slavery , established MO compromise line, repeal of personal liberty laws, expansion in Caribbean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algn="l"/>
            <a:r>
              <a:rPr lang="en-US" sz="2400"/>
              <a:t>Lincoln Waited…</a:t>
            </a:r>
            <a:br>
              <a:rPr lang="en-US" sz="2400"/>
            </a:br>
            <a:r>
              <a:rPr lang="en-US" sz="2400"/>
              <a:t>hoping for unionist support in the south</a:t>
            </a:r>
          </a:p>
        </p:txBody>
      </p:sp>
      <p:sp>
        <p:nvSpPr>
          <p:cNvPr id="138243" name="Rectangle 3"/>
          <p:cNvSpPr>
            <a:spLocks noGrp="1" noRot="1" noChangeArrowheads="1"/>
          </p:cNvSpPr>
          <p:nvPr>
            <p:ph type="body" idx="1"/>
          </p:nvPr>
        </p:nvSpPr>
        <p:spPr/>
        <p:txBody>
          <a:bodyPr/>
          <a:lstStyle/>
          <a:p>
            <a:pPr>
              <a:lnSpc>
                <a:spcPct val="80000"/>
              </a:lnSpc>
            </a:pPr>
            <a:r>
              <a:rPr lang="en-US" sz="2800"/>
              <a:t>“…the necessity of proving that popular government is not an absurdity. We must settle this question now, whether in a free government the minority have the right to break up the government whenever they choose.”  - Lincoln</a:t>
            </a:r>
          </a:p>
          <a:p>
            <a:pPr>
              <a:lnSpc>
                <a:spcPct val="80000"/>
              </a:lnSpc>
            </a:pPr>
            <a:r>
              <a:rPr lang="en-US" sz="2800"/>
              <a:t>“Now we are told.. The government shall be broken up, unless we surrender to those we have beaten… If we surrender, it is the end of us… They will repeat the experiment upon us ad libitum.  A year will not pass, till we shall have to take Cuba as a condition upon which they will stay in the Union.” - Lincoln</a:t>
            </a:r>
          </a:p>
          <a:p>
            <a:pPr>
              <a:lnSpc>
                <a:spcPct val="80000"/>
              </a:lnSpc>
            </a:pP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301625" y="228600"/>
            <a:ext cx="8540750" cy="685800"/>
          </a:xfrm>
        </p:spPr>
        <p:txBody>
          <a:bodyPr/>
          <a:lstStyle/>
          <a:p>
            <a:r>
              <a:rPr lang="en-US" sz="4000"/>
              <a:t>And the war came. </a:t>
            </a:r>
          </a:p>
        </p:txBody>
      </p:sp>
      <p:sp>
        <p:nvSpPr>
          <p:cNvPr id="140291" name="Rectangle 3"/>
          <p:cNvSpPr>
            <a:spLocks noGrp="1" noRot="1" noChangeArrowheads="1"/>
          </p:cNvSpPr>
          <p:nvPr>
            <p:ph type="body" sz="half" idx="1"/>
          </p:nvPr>
        </p:nvSpPr>
        <p:spPr>
          <a:xfrm>
            <a:off x="0" y="914400"/>
            <a:ext cx="3657600" cy="5184775"/>
          </a:xfrm>
        </p:spPr>
        <p:txBody>
          <a:bodyPr/>
          <a:lstStyle/>
          <a:p>
            <a:pPr>
              <a:lnSpc>
                <a:spcPct val="90000"/>
              </a:lnSpc>
            </a:pPr>
            <a:r>
              <a:rPr lang="en-US" sz="2400"/>
              <a:t>Casualties – no American war more deadly</a:t>
            </a:r>
          </a:p>
          <a:p>
            <a:pPr lvl="1">
              <a:lnSpc>
                <a:spcPct val="90000"/>
              </a:lnSpc>
            </a:pPr>
            <a:r>
              <a:rPr lang="en-US" sz="2000"/>
              <a:t>Over 600K lost (WWII = 400K, Vietnam = 58K)</a:t>
            </a:r>
          </a:p>
          <a:p>
            <a:pPr lvl="1">
              <a:lnSpc>
                <a:spcPct val="90000"/>
              </a:lnSpc>
            </a:pPr>
            <a:r>
              <a:rPr lang="en-US" sz="2000"/>
              <a:t>Equivalent total today would be 6 million!</a:t>
            </a:r>
          </a:p>
          <a:p>
            <a:pPr lvl="1">
              <a:lnSpc>
                <a:spcPct val="90000"/>
              </a:lnSpc>
            </a:pPr>
            <a:r>
              <a:rPr lang="en-US" sz="2000"/>
              <a:t>1/11 men of fighting age lost; in the south ¼</a:t>
            </a:r>
          </a:p>
          <a:p>
            <a:pPr lvl="1">
              <a:lnSpc>
                <a:spcPct val="90000"/>
              </a:lnSpc>
            </a:pPr>
            <a:r>
              <a:rPr lang="en-US" sz="2000"/>
              <a:t>At Antietam 24K casualties in one day – bloodiest day in US history ( a number = to entire casualty list of Am. Rev. </a:t>
            </a:r>
          </a:p>
          <a:p>
            <a:pPr lvl="1">
              <a:lnSpc>
                <a:spcPct val="90000"/>
              </a:lnSpc>
            </a:pPr>
            <a:endParaRPr lang="en-US" sz="2000"/>
          </a:p>
        </p:txBody>
      </p:sp>
      <p:sp>
        <p:nvSpPr>
          <p:cNvPr id="140292" name="Rectangle 4"/>
          <p:cNvSpPr>
            <a:spLocks noGrp="1" noRot="1" noChangeArrowheads="1"/>
          </p:cNvSpPr>
          <p:nvPr>
            <p:ph type="body" sz="half" idx="2"/>
          </p:nvPr>
        </p:nvSpPr>
        <p:spPr/>
        <p:txBody>
          <a:bodyPr/>
          <a:lstStyle/>
          <a:p>
            <a:pPr>
              <a:lnSpc>
                <a:spcPct val="90000"/>
              </a:lnSpc>
            </a:pPr>
            <a:endParaRPr lang="en-US" sz="2400"/>
          </a:p>
        </p:txBody>
      </p:sp>
      <p:pic>
        <p:nvPicPr>
          <p:cNvPr id="140294" name="Picture 6" descr="Civil-Dead"/>
          <p:cNvPicPr>
            <a:picLocks noChangeAspect="1" noChangeArrowheads="1"/>
          </p:cNvPicPr>
          <p:nvPr/>
        </p:nvPicPr>
        <p:blipFill>
          <a:blip r:embed="rId2" cstate="print"/>
          <a:srcRect/>
          <a:stretch>
            <a:fillRect/>
          </a:stretch>
        </p:blipFill>
        <p:spPr bwMode="auto">
          <a:xfrm>
            <a:off x="3581400" y="2630488"/>
            <a:ext cx="5562600" cy="42275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p:txBody>
          <a:bodyPr/>
          <a:lstStyle/>
          <a:p>
            <a:endParaRPr lang="en-US"/>
          </a:p>
        </p:txBody>
      </p:sp>
      <p:sp>
        <p:nvSpPr>
          <p:cNvPr id="185347" name="Rectangle 3"/>
          <p:cNvSpPr>
            <a:spLocks noGrp="1" noRot="1" noChangeArrowheads="1"/>
          </p:cNvSpPr>
          <p:nvPr>
            <p:ph type="body" idx="1"/>
          </p:nvPr>
        </p:nvSpPr>
        <p:spPr/>
        <p:txBody>
          <a:bodyPr/>
          <a:lstStyle/>
          <a:p>
            <a:endParaRPr lang="en-US"/>
          </a:p>
        </p:txBody>
      </p:sp>
      <p:pic>
        <p:nvPicPr>
          <p:cNvPr id="185349" name="Picture 5" descr="Soldiers-Civil-War-Dead"/>
          <p:cNvPicPr>
            <a:picLocks noChangeAspect="1" noChangeArrowheads="1"/>
          </p:cNvPicPr>
          <p:nvPr/>
        </p:nvPicPr>
        <p:blipFill>
          <a:blip r:embed="rId2" cstate="print"/>
          <a:srcRect/>
          <a:stretch>
            <a:fillRect/>
          </a:stretch>
        </p:blipFill>
        <p:spPr bwMode="auto">
          <a:xfrm>
            <a:off x="1447800" y="1447800"/>
            <a:ext cx="6191250" cy="50768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endParaRPr lang="en-US"/>
          </a:p>
        </p:txBody>
      </p:sp>
      <p:sp>
        <p:nvSpPr>
          <p:cNvPr id="186371" name="Rectangle 3"/>
          <p:cNvSpPr>
            <a:spLocks noGrp="1" noRot="1" noChangeArrowheads="1"/>
          </p:cNvSpPr>
          <p:nvPr>
            <p:ph type="body" idx="1"/>
          </p:nvPr>
        </p:nvSpPr>
        <p:spPr/>
        <p:txBody>
          <a:bodyPr/>
          <a:lstStyle/>
          <a:p>
            <a:endParaRPr lang="en-US"/>
          </a:p>
        </p:txBody>
      </p:sp>
      <p:pic>
        <p:nvPicPr>
          <p:cNvPr id="186373" name="Picture 5" descr="american_civil_war_confederate_dead_chancellorsville"/>
          <p:cNvPicPr>
            <a:picLocks noChangeAspect="1" noChangeArrowheads="1"/>
          </p:cNvPicPr>
          <p:nvPr/>
        </p:nvPicPr>
        <p:blipFill>
          <a:blip r:embed="rId2" cstate="print"/>
          <a:srcRect/>
          <a:stretch>
            <a:fillRect/>
          </a:stretch>
        </p:blipFill>
        <p:spPr bwMode="auto">
          <a:xfrm>
            <a:off x="1206500" y="304800"/>
            <a:ext cx="6375400" cy="6553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lstStyle/>
          <a:p>
            <a:endParaRPr lang="en-US"/>
          </a:p>
        </p:txBody>
      </p:sp>
      <p:sp>
        <p:nvSpPr>
          <p:cNvPr id="187395" name="Rectangle 3"/>
          <p:cNvSpPr>
            <a:spLocks noGrp="1" noRot="1" noChangeArrowheads="1"/>
          </p:cNvSpPr>
          <p:nvPr>
            <p:ph type="body" idx="1"/>
          </p:nvPr>
        </p:nvSpPr>
        <p:spPr/>
        <p:txBody>
          <a:bodyPr/>
          <a:lstStyle/>
          <a:p>
            <a:endParaRPr lang="en-US"/>
          </a:p>
        </p:txBody>
      </p:sp>
      <p:pic>
        <p:nvPicPr>
          <p:cNvPr id="187397" name="Picture 5" descr="dead%20civil%20war"/>
          <p:cNvPicPr>
            <a:picLocks noChangeAspect="1" noChangeArrowheads="1"/>
          </p:cNvPicPr>
          <p:nvPr/>
        </p:nvPicPr>
        <p:blipFill>
          <a:blip r:embed="rId2" cstate="print"/>
          <a:srcRect/>
          <a:stretch>
            <a:fillRect/>
          </a:stretch>
        </p:blipFill>
        <p:spPr bwMode="auto">
          <a:xfrm>
            <a:off x="990600" y="1066800"/>
            <a:ext cx="6867525" cy="53149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endParaRPr lang="en-US"/>
          </a:p>
        </p:txBody>
      </p:sp>
      <p:sp>
        <p:nvSpPr>
          <p:cNvPr id="197635" name="Rectangle 3"/>
          <p:cNvSpPr>
            <a:spLocks noGrp="1" noRot="1" noChangeArrowheads="1"/>
          </p:cNvSpPr>
          <p:nvPr>
            <p:ph type="body" idx="1"/>
          </p:nvPr>
        </p:nvSpPr>
        <p:spPr/>
        <p:txBody>
          <a:bodyPr/>
          <a:lstStyle/>
          <a:p>
            <a:endParaRPr lang="en-US"/>
          </a:p>
        </p:txBody>
      </p:sp>
      <p:pic>
        <p:nvPicPr>
          <p:cNvPr id="197637" name="Picture 5" descr="battle-of-gettysburg-1"/>
          <p:cNvPicPr>
            <a:picLocks noChangeAspect="1" noChangeArrowheads="1"/>
          </p:cNvPicPr>
          <p:nvPr/>
        </p:nvPicPr>
        <p:blipFill>
          <a:blip r:embed="rId2" cstate="print"/>
          <a:srcRect/>
          <a:stretch>
            <a:fillRect/>
          </a:stretch>
        </p:blipFill>
        <p:spPr bwMode="auto">
          <a:xfrm>
            <a:off x="155575" y="46038"/>
            <a:ext cx="3810000" cy="2543175"/>
          </a:xfrm>
          <a:prstGeom prst="rect">
            <a:avLst/>
          </a:prstGeom>
          <a:noFill/>
        </p:spPr>
      </p:pic>
      <p:pic>
        <p:nvPicPr>
          <p:cNvPr id="197639" name="Picture 7" descr="Gettysburg_Cemetery"/>
          <p:cNvPicPr>
            <a:picLocks noChangeAspect="1" noChangeArrowheads="1"/>
          </p:cNvPicPr>
          <p:nvPr/>
        </p:nvPicPr>
        <p:blipFill>
          <a:blip r:embed="rId3" cstate="print"/>
          <a:srcRect/>
          <a:stretch>
            <a:fillRect/>
          </a:stretch>
        </p:blipFill>
        <p:spPr bwMode="auto">
          <a:xfrm>
            <a:off x="3733800" y="2533650"/>
            <a:ext cx="5410200" cy="43243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endParaRPr lang="en-US"/>
          </a:p>
        </p:txBody>
      </p:sp>
      <p:sp>
        <p:nvSpPr>
          <p:cNvPr id="188419" name="Rectangle 3"/>
          <p:cNvSpPr>
            <a:spLocks noGrp="1" noRot="1" noChangeArrowheads="1"/>
          </p:cNvSpPr>
          <p:nvPr>
            <p:ph type="body" idx="1"/>
          </p:nvPr>
        </p:nvSpPr>
        <p:spPr/>
        <p:txBody>
          <a:bodyPr/>
          <a:lstStyle/>
          <a:p>
            <a:endParaRPr lang="en-US"/>
          </a:p>
        </p:txBody>
      </p:sp>
      <p:pic>
        <p:nvPicPr>
          <p:cNvPr id="188421" name="Picture 5" descr="37315000000017005"/>
          <p:cNvPicPr>
            <a:picLocks noChangeAspect="1" noChangeArrowheads="1"/>
          </p:cNvPicPr>
          <p:nvPr/>
        </p:nvPicPr>
        <p:blipFill>
          <a:blip r:embed="rId2" cstate="print"/>
          <a:srcRect/>
          <a:stretch>
            <a:fillRect/>
          </a:stretch>
        </p:blipFill>
        <p:spPr bwMode="auto">
          <a:xfrm>
            <a:off x="304800" y="666750"/>
            <a:ext cx="7620000" cy="59150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Rot="1" noChangeArrowheads="1"/>
          </p:cNvSpPr>
          <p:nvPr>
            <p:ph type="title"/>
          </p:nvPr>
        </p:nvSpPr>
        <p:spPr/>
        <p:txBody>
          <a:bodyPr/>
          <a:lstStyle/>
          <a:p>
            <a:endParaRPr lang="en-US"/>
          </a:p>
        </p:txBody>
      </p:sp>
      <p:sp>
        <p:nvSpPr>
          <p:cNvPr id="124933" name="Rectangle 5"/>
          <p:cNvSpPr>
            <a:spLocks noGrp="1" noRot="1" noChangeArrowheads="1"/>
          </p:cNvSpPr>
          <p:nvPr>
            <p:ph type="body" sz="half" idx="1"/>
          </p:nvPr>
        </p:nvSpPr>
        <p:spPr/>
        <p:txBody>
          <a:bodyPr/>
          <a:lstStyle/>
          <a:p>
            <a:endParaRPr lang="en-US"/>
          </a:p>
        </p:txBody>
      </p:sp>
      <p:sp>
        <p:nvSpPr>
          <p:cNvPr id="124934" name="Rectangle 6"/>
          <p:cNvSpPr>
            <a:spLocks noGrp="1" noRot="1" noChangeArrowheads="1"/>
          </p:cNvSpPr>
          <p:nvPr>
            <p:ph type="body" sz="half" idx="2"/>
          </p:nvPr>
        </p:nvSpPr>
        <p:spPr/>
        <p:txBody>
          <a:bodyPr/>
          <a:lstStyle/>
          <a:p>
            <a:endParaRPr lang="en-US"/>
          </a:p>
        </p:txBody>
      </p:sp>
      <p:pic>
        <p:nvPicPr>
          <p:cNvPr id="124936" name="Picture 8" descr="image31"/>
          <p:cNvPicPr>
            <a:picLocks noChangeAspect="1" noChangeArrowheads="1"/>
          </p:cNvPicPr>
          <p:nvPr/>
        </p:nvPicPr>
        <p:blipFill>
          <a:blip r:embed="rId2" cstate="print"/>
          <a:srcRect/>
          <a:stretch>
            <a:fillRect/>
          </a:stretch>
        </p:blipFill>
        <p:spPr bwMode="auto">
          <a:xfrm>
            <a:off x="1524000" y="381000"/>
            <a:ext cx="4630738" cy="54387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lstStyle/>
          <a:p>
            <a:r>
              <a:rPr lang="en-US"/>
              <a:t>Why so bloody? </a:t>
            </a:r>
          </a:p>
        </p:txBody>
      </p:sp>
      <p:sp>
        <p:nvSpPr>
          <p:cNvPr id="164867" name="Rectangle 3"/>
          <p:cNvSpPr>
            <a:spLocks noGrp="1" noRot="1" noChangeArrowheads="1"/>
          </p:cNvSpPr>
          <p:nvPr>
            <p:ph type="body" idx="1"/>
          </p:nvPr>
        </p:nvSpPr>
        <p:spPr/>
        <p:txBody>
          <a:bodyPr/>
          <a:lstStyle/>
          <a:p>
            <a:r>
              <a:rPr lang="en-US"/>
              <a:t>Rifled barrels not smooth bores</a:t>
            </a:r>
          </a:p>
          <a:p>
            <a:r>
              <a:rPr lang="en-US"/>
              <a:t>Belief in massed infantry offensives  ( Picket’s Charge and Fredericksburg) </a:t>
            </a:r>
          </a:p>
          <a:p>
            <a:r>
              <a:rPr lang="en-US"/>
              <a:t>Medical ignorance</a:t>
            </a:r>
          </a:p>
          <a:p>
            <a:pPr lvl="1"/>
            <a:r>
              <a:rPr lang="en-US"/>
              <a:t>gangrene</a:t>
            </a:r>
          </a:p>
          <a:p>
            <a:r>
              <a:rPr lang="en-US"/>
              <a:t>Disease and exposure</a:t>
            </a:r>
          </a:p>
          <a:p>
            <a:pPr lvl="1"/>
            <a:r>
              <a:rPr lang="en-US"/>
              <a:t>Smallpox, dysentery, typhus, pneumonia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endParaRPr lang="en-US"/>
          </a:p>
        </p:txBody>
      </p:sp>
      <p:sp>
        <p:nvSpPr>
          <p:cNvPr id="192515" name="Rectangle 3"/>
          <p:cNvSpPr>
            <a:spLocks noGrp="1" noRot="1" noChangeArrowheads="1"/>
          </p:cNvSpPr>
          <p:nvPr>
            <p:ph type="body" idx="1"/>
          </p:nvPr>
        </p:nvSpPr>
        <p:spPr/>
        <p:txBody>
          <a:bodyPr/>
          <a:lstStyle/>
          <a:p>
            <a:endParaRPr lang="en-US"/>
          </a:p>
        </p:txBody>
      </p:sp>
      <p:pic>
        <p:nvPicPr>
          <p:cNvPr id="192517" name="Picture 5" descr="harris8"/>
          <p:cNvPicPr>
            <a:picLocks noChangeAspect="1" noChangeArrowheads="1"/>
          </p:cNvPicPr>
          <p:nvPr/>
        </p:nvPicPr>
        <p:blipFill>
          <a:blip r:embed="rId2" cstate="print"/>
          <a:srcRect/>
          <a:stretch>
            <a:fillRect/>
          </a:stretch>
        </p:blipFill>
        <p:spPr bwMode="auto">
          <a:xfrm>
            <a:off x="4000500" y="3429000"/>
            <a:ext cx="5143500" cy="3429000"/>
          </a:xfrm>
          <a:prstGeom prst="rect">
            <a:avLst/>
          </a:prstGeom>
          <a:noFill/>
        </p:spPr>
      </p:pic>
      <p:pic>
        <p:nvPicPr>
          <p:cNvPr id="192519" name="Picture 7" descr="350px-Pickett's-Charge"/>
          <p:cNvPicPr>
            <a:picLocks noChangeAspect="1" noChangeArrowheads="1"/>
          </p:cNvPicPr>
          <p:nvPr/>
        </p:nvPicPr>
        <p:blipFill>
          <a:blip r:embed="rId3" cstate="print"/>
          <a:srcRect/>
          <a:stretch>
            <a:fillRect/>
          </a:stretch>
        </p:blipFill>
        <p:spPr bwMode="auto">
          <a:xfrm>
            <a:off x="533400" y="533400"/>
            <a:ext cx="3333750" cy="42576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endParaRPr lang="en-US"/>
          </a:p>
        </p:txBody>
      </p:sp>
      <p:sp>
        <p:nvSpPr>
          <p:cNvPr id="191491" name="Rectangle 3"/>
          <p:cNvSpPr>
            <a:spLocks noGrp="1" noRot="1" noChangeArrowheads="1"/>
          </p:cNvSpPr>
          <p:nvPr>
            <p:ph type="body" idx="1"/>
          </p:nvPr>
        </p:nvSpPr>
        <p:spPr/>
        <p:txBody>
          <a:bodyPr/>
          <a:lstStyle/>
          <a:p>
            <a:endParaRPr lang="en-US"/>
          </a:p>
        </p:txBody>
      </p:sp>
      <p:pic>
        <p:nvPicPr>
          <p:cNvPr id="191493" name="Picture 5" descr="Hospital-Field-Civil-War"/>
          <p:cNvPicPr>
            <a:picLocks noChangeAspect="1" noChangeArrowheads="1"/>
          </p:cNvPicPr>
          <p:nvPr/>
        </p:nvPicPr>
        <p:blipFill>
          <a:blip r:embed="rId2" cstate="print"/>
          <a:srcRect/>
          <a:stretch>
            <a:fillRect/>
          </a:stretch>
        </p:blipFill>
        <p:spPr bwMode="auto">
          <a:xfrm>
            <a:off x="155575" y="46038"/>
            <a:ext cx="4114800" cy="3000375"/>
          </a:xfrm>
          <a:prstGeom prst="rect">
            <a:avLst/>
          </a:prstGeom>
          <a:noFill/>
        </p:spPr>
      </p:pic>
      <p:pic>
        <p:nvPicPr>
          <p:cNvPr id="191495" name="Picture 7" descr="d"/>
          <p:cNvPicPr>
            <a:picLocks noChangeAspect="1" noChangeArrowheads="1"/>
          </p:cNvPicPr>
          <p:nvPr/>
        </p:nvPicPr>
        <p:blipFill>
          <a:blip r:embed="rId3" cstate="print"/>
          <a:srcRect/>
          <a:stretch>
            <a:fillRect/>
          </a:stretch>
        </p:blipFill>
        <p:spPr bwMode="auto">
          <a:xfrm>
            <a:off x="6019800" y="0"/>
            <a:ext cx="2847975" cy="1876425"/>
          </a:xfrm>
          <a:prstGeom prst="rect">
            <a:avLst/>
          </a:prstGeom>
          <a:noFill/>
        </p:spPr>
      </p:pic>
      <p:pic>
        <p:nvPicPr>
          <p:cNvPr id="191497" name="Picture 9" descr="wounded-in-hospital"/>
          <p:cNvPicPr>
            <a:picLocks noChangeAspect="1" noChangeArrowheads="1"/>
          </p:cNvPicPr>
          <p:nvPr/>
        </p:nvPicPr>
        <p:blipFill>
          <a:blip r:embed="rId4" cstate="print"/>
          <a:srcRect/>
          <a:stretch>
            <a:fillRect/>
          </a:stretch>
        </p:blipFill>
        <p:spPr bwMode="auto">
          <a:xfrm>
            <a:off x="3429000" y="2428875"/>
            <a:ext cx="5715000" cy="4429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Rot="1" noChangeArrowheads="1"/>
          </p:cNvSpPr>
          <p:nvPr>
            <p:ph type="title"/>
          </p:nvPr>
        </p:nvSpPr>
        <p:spPr>
          <a:xfrm>
            <a:off x="301625" y="228600"/>
            <a:ext cx="8540750" cy="304800"/>
          </a:xfrm>
        </p:spPr>
        <p:txBody>
          <a:bodyPr/>
          <a:lstStyle/>
          <a:p>
            <a:endParaRPr lang="en-US" sz="4000"/>
          </a:p>
        </p:txBody>
      </p:sp>
      <p:sp>
        <p:nvSpPr>
          <p:cNvPr id="145413" name="Rectangle 5"/>
          <p:cNvSpPr>
            <a:spLocks noGrp="1" noRot="1" noChangeArrowheads="1"/>
          </p:cNvSpPr>
          <p:nvPr>
            <p:ph type="body" sz="half" idx="1"/>
          </p:nvPr>
        </p:nvSpPr>
        <p:spPr>
          <a:xfrm>
            <a:off x="301625" y="762000"/>
            <a:ext cx="4194175" cy="5337175"/>
          </a:xfrm>
        </p:spPr>
        <p:txBody>
          <a:bodyPr/>
          <a:lstStyle/>
          <a:p>
            <a:r>
              <a:rPr lang="en-US" sz="2400"/>
              <a:t>A southern gotterdamerung or holocaust</a:t>
            </a:r>
          </a:p>
          <a:p>
            <a:pPr lvl="1"/>
            <a:r>
              <a:rPr lang="en-US" sz="2000"/>
              <a:t>Property values fell from 4 to 2 billion</a:t>
            </a:r>
          </a:p>
          <a:p>
            <a:pPr lvl="1"/>
            <a:r>
              <a:rPr lang="en-US" sz="2000"/>
              <a:t>Cotton production fell from 4M to 300,000 bales a year, </a:t>
            </a:r>
          </a:p>
          <a:p>
            <a:pPr lvl="1"/>
            <a:r>
              <a:rPr lang="en-US" sz="2000"/>
              <a:t>Southern wealth as a percentage of nation’s wealth fell from 30% to 12%</a:t>
            </a:r>
          </a:p>
          <a:p>
            <a:pPr lvl="1"/>
            <a:r>
              <a:rPr lang="en-US" sz="2000"/>
              <a:t>Transportation network destroyed</a:t>
            </a:r>
          </a:p>
          <a:p>
            <a:pPr lvl="1"/>
            <a:r>
              <a:rPr lang="en-US" sz="2000"/>
              <a:t>Basis of economy destroyed </a:t>
            </a:r>
          </a:p>
          <a:p>
            <a:pPr lvl="1"/>
            <a:r>
              <a:rPr lang="en-US" sz="2000"/>
              <a:t>Only in memory did the old south remain</a:t>
            </a:r>
          </a:p>
        </p:txBody>
      </p:sp>
      <p:sp>
        <p:nvSpPr>
          <p:cNvPr id="145414" name="Rectangle 6"/>
          <p:cNvSpPr>
            <a:spLocks noGrp="1" noRot="1" noChangeArrowheads="1"/>
          </p:cNvSpPr>
          <p:nvPr>
            <p:ph type="body" sz="half" idx="2"/>
          </p:nvPr>
        </p:nvSpPr>
        <p:spPr/>
        <p:txBody>
          <a:bodyPr/>
          <a:lstStyle/>
          <a:p>
            <a:endParaRPr lang="en-US" sz="2400"/>
          </a:p>
        </p:txBody>
      </p:sp>
      <p:pic>
        <p:nvPicPr>
          <p:cNvPr id="145416" name="Picture 8" descr="bheather"/>
          <p:cNvPicPr>
            <a:picLocks noChangeAspect="1" noChangeArrowheads="1"/>
          </p:cNvPicPr>
          <p:nvPr/>
        </p:nvPicPr>
        <p:blipFill>
          <a:blip r:embed="rId2" cstate="print"/>
          <a:srcRect/>
          <a:stretch>
            <a:fillRect/>
          </a:stretch>
        </p:blipFill>
        <p:spPr bwMode="auto">
          <a:xfrm>
            <a:off x="5486400" y="0"/>
            <a:ext cx="3333750" cy="3124200"/>
          </a:xfrm>
          <a:prstGeom prst="rect">
            <a:avLst/>
          </a:prstGeom>
          <a:noFill/>
        </p:spPr>
      </p:pic>
      <p:pic>
        <p:nvPicPr>
          <p:cNvPr id="145418" name="Picture 10" descr="300px-Richmond_va_1865"/>
          <p:cNvPicPr>
            <a:picLocks noChangeAspect="1" noChangeArrowheads="1"/>
          </p:cNvPicPr>
          <p:nvPr/>
        </p:nvPicPr>
        <p:blipFill>
          <a:blip r:embed="rId3" cstate="print"/>
          <a:srcRect/>
          <a:stretch>
            <a:fillRect/>
          </a:stretch>
        </p:blipFill>
        <p:spPr bwMode="auto">
          <a:xfrm>
            <a:off x="5105400" y="3605213"/>
            <a:ext cx="3771900" cy="304323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endParaRPr lang="en-US"/>
          </a:p>
        </p:txBody>
      </p:sp>
      <p:sp>
        <p:nvSpPr>
          <p:cNvPr id="196611" name="Rectangle 3"/>
          <p:cNvSpPr>
            <a:spLocks noGrp="1" noRot="1" noChangeArrowheads="1"/>
          </p:cNvSpPr>
          <p:nvPr>
            <p:ph type="body" idx="1"/>
          </p:nvPr>
        </p:nvSpPr>
        <p:spPr/>
        <p:txBody>
          <a:bodyPr/>
          <a:lstStyle/>
          <a:p>
            <a:endParaRPr lang="en-US"/>
          </a:p>
        </p:txBody>
      </p:sp>
      <p:pic>
        <p:nvPicPr>
          <p:cNvPr id="196613" name="Picture 5" descr="civil-war-113"/>
          <p:cNvPicPr>
            <a:picLocks noChangeAspect="1" noChangeArrowheads="1"/>
          </p:cNvPicPr>
          <p:nvPr/>
        </p:nvPicPr>
        <p:blipFill>
          <a:blip r:embed="rId2" cstate="print"/>
          <a:srcRect/>
          <a:stretch>
            <a:fillRect/>
          </a:stretch>
        </p:blipFill>
        <p:spPr bwMode="auto">
          <a:xfrm>
            <a:off x="1066800" y="1371600"/>
            <a:ext cx="7429500" cy="48387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p:txBody>
          <a:bodyPr/>
          <a:lstStyle/>
          <a:p>
            <a:endParaRPr lang="en-US"/>
          </a:p>
        </p:txBody>
      </p:sp>
      <p:sp>
        <p:nvSpPr>
          <p:cNvPr id="194563" name="Rectangle 3"/>
          <p:cNvSpPr>
            <a:spLocks noGrp="1" noRot="1" noChangeArrowheads="1"/>
          </p:cNvSpPr>
          <p:nvPr>
            <p:ph type="body" idx="1"/>
          </p:nvPr>
        </p:nvSpPr>
        <p:spPr>
          <a:xfrm>
            <a:off x="603250" y="2359025"/>
            <a:ext cx="8540750" cy="4498975"/>
          </a:xfrm>
        </p:spPr>
        <p:txBody>
          <a:bodyPr/>
          <a:lstStyle/>
          <a:p>
            <a:endParaRPr lang="en-US"/>
          </a:p>
        </p:txBody>
      </p:sp>
      <p:pic>
        <p:nvPicPr>
          <p:cNvPr id="194565" name="Picture 5" descr="Sherman_railroad_destroy_noborder"/>
          <p:cNvPicPr>
            <a:picLocks noChangeAspect="1" noChangeArrowheads="1"/>
          </p:cNvPicPr>
          <p:nvPr/>
        </p:nvPicPr>
        <p:blipFill>
          <a:blip r:embed="rId2" cstate="print"/>
          <a:srcRect/>
          <a:stretch>
            <a:fillRect/>
          </a:stretch>
        </p:blipFill>
        <p:spPr bwMode="auto">
          <a:xfrm>
            <a:off x="155575" y="46038"/>
            <a:ext cx="3979863" cy="4449762"/>
          </a:xfrm>
          <a:prstGeom prst="rect">
            <a:avLst/>
          </a:prstGeom>
          <a:noFill/>
        </p:spPr>
      </p:pic>
      <p:pic>
        <p:nvPicPr>
          <p:cNvPr id="194567" name="Picture 7" descr="sherman-destroying-railroads"/>
          <p:cNvPicPr>
            <a:picLocks noChangeAspect="1" noChangeArrowheads="1"/>
          </p:cNvPicPr>
          <p:nvPr/>
        </p:nvPicPr>
        <p:blipFill>
          <a:blip r:embed="rId3" cstate="print"/>
          <a:srcRect/>
          <a:stretch>
            <a:fillRect/>
          </a:stretch>
        </p:blipFill>
        <p:spPr bwMode="auto">
          <a:xfrm>
            <a:off x="3200400" y="3368675"/>
            <a:ext cx="5943600" cy="34893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lstStyle/>
          <a:p>
            <a:endParaRPr lang="en-US"/>
          </a:p>
        </p:txBody>
      </p:sp>
      <p:sp>
        <p:nvSpPr>
          <p:cNvPr id="195587" name="Rectangle 3"/>
          <p:cNvSpPr>
            <a:spLocks noGrp="1" noRot="1" noChangeArrowheads="1"/>
          </p:cNvSpPr>
          <p:nvPr>
            <p:ph type="body" idx="1"/>
          </p:nvPr>
        </p:nvSpPr>
        <p:spPr/>
        <p:txBody>
          <a:bodyPr/>
          <a:lstStyle/>
          <a:p>
            <a:endParaRPr lang="en-US"/>
          </a:p>
        </p:txBody>
      </p:sp>
      <p:pic>
        <p:nvPicPr>
          <p:cNvPr id="195588" name="Picture 4"/>
          <p:cNvPicPr>
            <a:picLocks noChangeAspect="1" noChangeArrowheads="1"/>
          </p:cNvPicPr>
          <p:nvPr/>
        </p:nvPicPr>
        <p:blipFill>
          <a:blip r:embed="rId2" cstate="print"/>
          <a:srcRect/>
          <a:stretch>
            <a:fillRect/>
          </a:stretch>
        </p:blipFill>
        <p:spPr bwMode="auto">
          <a:xfrm>
            <a:off x="3114675" y="1524000"/>
            <a:ext cx="2914650" cy="3810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Rot="1" noChangeArrowheads="1"/>
          </p:cNvSpPr>
          <p:nvPr>
            <p:ph type="title"/>
          </p:nvPr>
        </p:nvSpPr>
        <p:spPr>
          <a:xfrm>
            <a:off x="301625" y="228600"/>
            <a:ext cx="8540750" cy="228600"/>
          </a:xfrm>
        </p:spPr>
        <p:txBody>
          <a:bodyPr/>
          <a:lstStyle/>
          <a:p>
            <a:r>
              <a:rPr lang="en-US" sz="4000"/>
              <a:t>New Nationalism</a:t>
            </a:r>
          </a:p>
        </p:txBody>
      </p:sp>
      <p:sp>
        <p:nvSpPr>
          <p:cNvPr id="147461" name="Rectangle 5"/>
          <p:cNvSpPr>
            <a:spLocks noGrp="1" noRot="1" noChangeArrowheads="1"/>
          </p:cNvSpPr>
          <p:nvPr>
            <p:ph type="body" sz="half" idx="1"/>
          </p:nvPr>
        </p:nvSpPr>
        <p:spPr>
          <a:xfrm>
            <a:off x="0" y="685800"/>
            <a:ext cx="2667000" cy="5413375"/>
          </a:xfrm>
        </p:spPr>
        <p:txBody>
          <a:bodyPr/>
          <a:lstStyle/>
          <a:p>
            <a:pPr>
              <a:lnSpc>
                <a:spcPct val="80000"/>
              </a:lnSpc>
            </a:pPr>
            <a:r>
              <a:rPr lang="en-US" sz="2000"/>
              <a:t>US a singular noun</a:t>
            </a:r>
          </a:p>
          <a:p>
            <a:pPr lvl="1">
              <a:lnSpc>
                <a:spcPct val="80000"/>
              </a:lnSpc>
            </a:pPr>
            <a:r>
              <a:rPr lang="en-US" sz="1800"/>
              <a:t>Lincoln first inaugural used Union 21 times, nation not at all; Gettysburg Address nation 5 times union not at all; 2</a:t>
            </a:r>
            <a:r>
              <a:rPr lang="en-US" sz="1800" baseline="30000"/>
              <a:t>nd</a:t>
            </a:r>
            <a:r>
              <a:rPr lang="en-US" sz="1800"/>
              <a:t> Inaugural -one side seeking to dissolve the Union and the other preserving the nation.</a:t>
            </a:r>
          </a:p>
          <a:p>
            <a:pPr>
              <a:lnSpc>
                <a:spcPct val="80000"/>
              </a:lnSpc>
            </a:pPr>
            <a:r>
              <a:rPr lang="en-US" sz="2000"/>
              <a:t>Idea of secession was rejected</a:t>
            </a:r>
          </a:p>
          <a:p>
            <a:pPr lvl="1">
              <a:lnSpc>
                <a:spcPct val="80000"/>
              </a:lnSpc>
            </a:pPr>
            <a:r>
              <a:rPr lang="en-US" sz="1800"/>
              <a:t>Survival of republicanism</a:t>
            </a:r>
          </a:p>
          <a:p>
            <a:pPr lvl="1">
              <a:lnSpc>
                <a:spcPct val="80000"/>
              </a:lnSpc>
            </a:pPr>
            <a:r>
              <a:rPr lang="en-US" sz="1800"/>
              <a:t>No more talk of nullification until the 1950s</a:t>
            </a:r>
          </a:p>
        </p:txBody>
      </p:sp>
      <p:sp>
        <p:nvSpPr>
          <p:cNvPr id="147462" name="Rectangle 6"/>
          <p:cNvSpPr>
            <a:spLocks noGrp="1" noRot="1" noChangeArrowheads="1"/>
          </p:cNvSpPr>
          <p:nvPr>
            <p:ph type="body" sz="half" idx="2"/>
          </p:nvPr>
        </p:nvSpPr>
        <p:spPr/>
        <p:txBody>
          <a:bodyPr/>
          <a:lstStyle/>
          <a:p>
            <a:pPr>
              <a:lnSpc>
                <a:spcPct val="80000"/>
              </a:lnSpc>
            </a:pPr>
            <a:endParaRPr lang="en-US" sz="2000"/>
          </a:p>
        </p:txBody>
      </p:sp>
      <p:pic>
        <p:nvPicPr>
          <p:cNvPr id="147466" name="Picture 10" descr="02928v"/>
          <p:cNvPicPr>
            <a:picLocks noChangeAspect="1" noChangeArrowheads="1"/>
          </p:cNvPicPr>
          <p:nvPr/>
        </p:nvPicPr>
        <p:blipFill>
          <a:blip r:embed="rId2" cstate="print"/>
          <a:srcRect/>
          <a:stretch>
            <a:fillRect/>
          </a:stretch>
        </p:blipFill>
        <p:spPr bwMode="auto">
          <a:xfrm>
            <a:off x="2524125" y="1543050"/>
            <a:ext cx="6619875" cy="53149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Rot="1" noChangeArrowheads="1"/>
          </p:cNvSpPr>
          <p:nvPr>
            <p:ph type="title"/>
          </p:nvPr>
        </p:nvSpPr>
        <p:spPr>
          <a:xfrm>
            <a:off x="301625" y="228600"/>
            <a:ext cx="8540750" cy="228600"/>
          </a:xfrm>
        </p:spPr>
        <p:txBody>
          <a:bodyPr/>
          <a:lstStyle/>
          <a:p>
            <a:endParaRPr lang="en-US" sz="4000"/>
          </a:p>
        </p:txBody>
      </p:sp>
      <p:sp>
        <p:nvSpPr>
          <p:cNvPr id="149509" name="Rectangle 5"/>
          <p:cNvSpPr>
            <a:spLocks noGrp="1" noRot="1" noChangeArrowheads="1"/>
          </p:cNvSpPr>
          <p:nvPr>
            <p:ph type="body" sz="half" idx="1"/>
          </p:nvPr>
        </p:nvSpPr>
        <p:spPr>
          <a:xfrm>
            <a:off x="301625" y="609600"/>
            <a:ext cx="4194175" cy="3352800"/>
          </a:xfrm>
        </p:spPr>
        <p:txBody>
          <a:bodyPr/>
          <a:lstStyle/>
          <a:p>
            <a:pPr>
              <a:lnSpc>
                <a:spcPct val="90000"/>
              </a:lnSpc>
            </a:pPr>
            <a:r>
              <a:rPr lang="en-US" sz="2000"/>
              <a:t>Spirit of nationalism in the north</a:t>
            </a:r>
          </a:p>
          <a:p>
            <a:pPr lvl="1">
              <a:lnSpc>
                <a:spcPct val="90000"/>
              </a:lnSpc>
            </a:pPr>
            <a:r>
              <a:rPr lang="en-US" sz="1800"/>
              <a:t>3M men served in Grand Army of Republic became nationalists</a:t>
            </a:r>
          </a:p>
          <a:p>
            <a:pPr lvl="1">
              <a:lnSpc>
                <a:spcPct val="90000"/>
              </a:lnSpc>
            </a:pPr>
            <a:r>
              <a:rPr lang="en-US" sz="1800"/>
              <a:t>“twenty years since I came to this country and you are the first man to call me a yankee” </a:t>
            </a:r>
          </a:p>
          <a:p>
            <a:pPr lvl="1">
              <a:lnSpc>
                <a:spcPct val="90000"/>
              </a:lnSpc>
            </a:pPr>
            <a:r>
              <a:rPr lang="en-US" sz="1800"/>
              <a:t>Not so much in the south – rallied to the lost cause until the north accepted the southern approach to race issues and SA war</a:t>
            </a:r>
          </a:p>
        </p:txBody>
      </p:sp>
      <p:sp>
        <p:nvSpPr>
          <p:cNvPr id="149510" name="Rectangle 6"/>
          <p:cNvSpPr>
            <a:spLocks noGrp="1" noRot="1" noChangeArrowheads="1"/>
          </p:cNvSpPr>
          <p:nvPr>
            <p:ph type="body" sz="half" idx="2"/>
          </p:nvPr>
        </p:nvSpPr>
        <p:spPr/>
        <p:txBody>
          <a:bodyPr/>
          <a:lstStyle/>
          <a:p>
            <a:pPr>
              <a:lnSpc>
                <a:spcPct val="90000"/>
              </a:lnSpc>
            </a:pPr>
            <a:endParaRPr lang="en-US" sz="2000"/>
          </a:p>
        </p:txBody>
      </p:sp>
      <p:pic>
        <p:nvPicPr>
          <p:cNvPr id="149512" name="Picture 8" descr="gar"/>
          <p:cNvPicPr>
            <a:picLocks noChangeAspect="1" noChangeArrowheads="1"/>
          </p:cNvPicPr>
          <p:nvPr/>
        </p:nvPicPr>
        <p:blipFill>
          <a:blip r:embed="rId2" cstate="print"/>
          <a:srcRect/>
          <a:stretch>
            <a:fillRect/>
          </a:stretch>
        </p:blipFill>
        <p:spPr bwMode="auto">
          <a:xfrm>
            <a:off x="6600825" y="228600"/>
            <a:ext cx="2543175" cy="4572000"/>
          </a:xfrm>
          <a:prstGeom prst="rect">
            <a:avLst/>
          </a:prstGeom>
          <a:noFill/>
        </p:spPr>
      </p:pic>
      <p:pic>
        <p:nvPicPr>
          <p:cNvPr id="149514" name="Picture 10" descr="ReunionOfExSoldiers-WarRebellionStepsWashCoCourtHouse-2"/>
          <p:cNvPicPr>
            <a:picLocks noChangeAspect="1" noChangeArrowheads="1"/>
          </p:cNvPicPr>
          <p:nvPr/>
        </p:nvPicPr>
        <p:blipFill>
          <a:blip r:embed="rId3" cstate="print"/>
          <a:srcRect/>
          <a:stretch>
            <a:fillRect/>
          </a:stretch>
        </p:blipFill>
        <p:spPr bwMode="auto">
          <a:xfrm>
            <a:off x="990600" y="3657600"/>
            <a:ext cx="4800600" cy="30099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Rot="1" noChangeArrowheads="1"/>
          </p:cNvSpPr>
          <p:nvPr>
            <p:ph type="title"/>
          </p:nvPr>
        </p:nvSpPr>
        <p:spPr/>
        <p:txBody>
          <a:bodyPr/>
          <a:lstStyle/>
          <a:p>
            <a:r>
              <a:rPr lang="en-US"/>
              <a:t>Power of the federal government</a:t>
            </a:r>
          </a:p>
        </p:txBody>
      </p:sp>
      <p:sp>
        <p:nvSpPr>
          <p:cNvPr id="154629" name="Rectangle 5"/>
          <p:cNvSpPr>
            <a:spLocks noGrp="1" noRot="1" noChangeArrowheads="1"/>
          </p:cNvSpPr>
          <p:nvPr>
            <p:ph type="body" sz="half" idx="1"/>
          </p:nvPr>
        </p:nvSpPr>
        <p:spPr/>
        <p:txBody>
          <a:bodyPr/>
          <a:lstStyle/>
          <a:p>
            <a:pPr>
              <a:lnSpc>
                <a:spcPct val="80000"/>
              </a:lnSpc>
            </a:pPr>
            <a:r>
              <a:rPr lang="en-US" sz="2000"/>
              <a:t>First draft in 1863 </a:t>
            </a:r>
            <a:r>
              <a:rPr lang="en-US" sz="2000">
                <a:sym typeface="Wingdings" pitchFamily="2" charset="2"/>
              </a:rPr>
              <a:t> not especially successful, many hired substitutes, draft riots in NYC in 1863</a:t>
            </a:r>
          </a:p>
          <a:p>
            <a:pPr>
              <a:lnSpc>
                <a:spcPct val="80000"/>
              </a:lnSpc>
            </a:pPr>
            <a:r>
              <a:rPr lang="en-US" sz="2000">
                <a:sym typeface="Wingdings" pitchFamily="2" charset="2"/>
              </a:rPr>
              <a:t>Use of greenbacks (gov’t paper money)</a:t>
            </a:r>
          </a:p>
          <a:p>
            <a:pPr>
              <a:lnSpc>
                <a:spcPct val="80000"/>
              </a:lnSpc>
            </a:pPr>
            <a:r>
              <a:rPr lang="en-US" sz="2000">
                <a:sym typeface="Wingdings" pitchFamily="2" charset="2"/>
              </a:rPr>
              <a:t>Brief experiment with income tax (3% on y of $800</a:t>
            </a:r>
          </a:p>
          <a:p>
            <a:pPr>
              <a:lnSpc>
                <a:spcPct val="80000"/>
              </a:lnSpc>
            </a:pPr>
            <a:r>
              <a:rPr lang="en-US" sz="2000">
                <a:sym typeface="Wingdings" pitchFamily="2" charset="2"/>
              </a:rPr>
              <a:t>Constitutional amendments </a:t>
            </a:r>
          </a:p>
          <a:p>
            <a:pPr lvl="1">
              <a:lnSpc>
                <a:spcPct val="80000"/>
              </a:lnSpc>
            </a:pPr>
            <a:r>
              <a:rPr lang="en-US" sz="1800">
                <a:sym typeface="Wingdings" pitchFamily="2" charset="2"/>
              </a:rPr>
              <a:t>11 of first 12 limited federal government – 6 of next 7 increased power</a:t>
            </a:r>
          </a:p>
          <a:p>
            <a:pPr lvl="2">
              <a:lnSpc>
                <a:spcPct val="80000"/>
              </a:lnSpc>
            </a:pPr>
            <a:r>
              <a:rPr lang="en-US" sz="1600">
                <a:sym typeface="Wingdings" pitchFamily="2" charset="2"/>
              </a:rPr>
              <a:t>Denied right to property (13</a:t>
            </a:r>
            <a:r>
              <a:rPr lang="en-US" sz="1600" baseline="30000">
                <a:sym typeface="Wingdings" pitchFamily="2" charset="2"/>
              </a:rPr>
              <a:t>th</a:t>
            </a:r>
            <a:r>
              <a:rPr lang="en-US" sz="1600">
                <a:sym typeface="Wingdings" pitchFamily="2" charset="2"/>
              </a:rPr>
              <a:t>)</a:t>
            </a:r>
          </a:p>
          <a:p>
            <a:pPr lvl="2">
              <a:lnSpc>
                <a:spcPct val="80000"/>
              </a:lnSpc>
            </a:pPr>
            <a:r>
              <a:rPr lang="en-US" sz="1600">
                <a:sym typeface="Wingdings" pitchFamily="2" charset="2"/>
              </a:rPr>
              <a:t>Obligated states to guarantee rights</a:t>
            </a:r>
          </a:p>
          <a:p>
            <a:pPr>
              <a:lnSpc>
                <a:spcPct val="80000"/>
              </a:lnSpc>
            </a:pPr>
            <a:r>
              <a:rPr lang="en-US" sz="2000"/>
              <a:t>First social welfare agency – the freedmen’s bureau</a:t>
            </a:r>
          </a:p>
        </p:txBody>
      </p:sp>
      <p:sp>
        <p:nvSpPr>
          <p:cNvPr id="154630" name="Rectangle 6"/>
          <p:cNvSpPr>
            <a:spLocks noGrp="1" noRot="1" noChangeArrowheads="1"/>
          </p:cNvSpPr>
          <p:nvPr>
            <p:ph type="body" sz="half" idx="2"/>
          </p:nvPr>
        </p:nvSpPr>
        <p:spPr/>
        <p:txBody>
          <a:bodyPr/>
          <a:lstStyle/>
          <a:p>
            <a:pPr>
              <a:lnSpc>
                <a:spcPct val="80000"/>
              </a:lnSpc>
            </a:pPr>
            <a:endParaRPr lang="en-US" sz="2000"/>
          </a:p>
        </p:txBody>
      </p:sp>
      <p:pic>
        <p:nvPicPr>
          <p:cNvPr id="154632" name="Picture 8" descr="45x9t">
            <a:hlinkClick r:id="rId2"/>
          </p:cNvPr>
          <p:cNvPicPr>
            <a:picLocks noChangeAspect="1" noChangeArrowheads="1"/>
          </p:cNvPicPr>
          <p:nvPr/>
        </p:nvPicPr>
        <p:blipFill>
          <a:blip r:embed="rId3" cstate="print"/>
          <a:srcRect/>
          <a:stretch>
            <a:fillRect/>
          </a:stretch>
        </p:blipFill>
        <p:spPr bwMode="auto">
          <a:xfrm>
            <a:off x="6724650" y="4114800"/>
            <a:ext cx="2181225" cy="2743200"/>
          </a:xfrm>
          <a:prstGeom prst="rect">
            <a:avLst/>
          </a:prstGeom>
          <a:noFill/>
        </p:spPr>
      </p:pic>
      <p:pic>
        <p:nvPicPr>
          <p:cNvPr id="154634" name="Picture 10" descr="emancipation_backlash"/>
          <p:cNvPicPr>
            <a:picLocks noChangeAspect="1" noChangeArrowheads="1"/>
          </p:cNvPicPr>
          <p:nvPr/>
        </p:nvPicPr>
        <p:blipFill>
          <a:blip r:embed="rId4" cstate="print"/>
          <a:srcRect/>
          <a:stretch>
            <a:fillRect/>
          </a:stretch>
        </p:blipFill>
        <p:spPr bwMode="auto">
          <a:xfrm>
            <a:off x="4191000" y="1219200"/>
            <a:ext cx="4591050" cy="25717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endParaRPr lang="en-US"/>
          </a:p>
        </p:txBody>
      </p:sp>
      <p:sp>
        <p:nvSpPr>
          <p:cNvPr id="177155" name="Rectangle 3"/>
          <p:cNvSpPr>
            <a:spLocks noGrp="1" noRot="1" noChangeArrowheads="1"/>
          </p:cNvSpPr>
          <p:nvPr>
            <p:ph type="body" idx="1"/>
          </p:nvPr>
        </p:nvSpPr>
        <p:spPr/>
        <p:txBody>
          <a:bodyPr/>
          <a:lstStyle/>
          <a:p>
            <a:endParaRPr lang="en-US"/>
          </a:p>
        </p:txBody>
      </p:sp>
      <p:pic>
        <p:nvPicPr>
          <p:cNvPr id="177157" name="Picture 5" descr="south-carolina-secession-banner"/>
          <p:cNvPicPr>
            <a:picLocks noChangeAspect="1" noChangeArrowheads="1"/>
          </p:cNvPicPr>
          <p:nvPr/>
        </p:nvPicPr>
        <p:blipFill>
          <a:blip r:embed="rId2" cstate="print"/>
          <a:srcRect/>
          <a:stretch>
            <a:fillRect/>
          </a:stretch>
        </p:blipFill>
        <p:spPr bwMode="auto">
          <a:xfrm>
            <a:off x="1936750" y="228600"/>
            <a:ext cx="5108575" cy="6629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endParaRPr lang="en-US"/>
          </a:p>
        </p:txBody>
      </p:sp>
      <p:sp>
        <p:nvSpPr>
          <p:cNvPr id="199683" name="Rectangle 3"/>
          <p:cNvSpPr>
            <a:spLocks noGrp="1" noRot="1" noChangeArrowheads="1"/>
          </p:cNvSpPr>
          <p:nvPr>
            <p:ph type="body" idx="1"/>
          </p:nvPr>
        </p:nvSpPr>
        <p:spPr/>
        <p:txBody>
          <a:bodyPr/>
          <a:lstStyle/>
          <a:p>
            <a:endParaRPr lang="en-US"/>
          </a:p>
        </p:txBody>
      </p:sp>
      <p:pic>
        <p:nvPicPr>
          <p:cNvPr id="199685" name="Picture 5" descr="family"/>
          <p:cNvPicPr>
            <a:picLocks noChangeAspect="1" noChangeArrowheads="1"/>
          </p:cNvPicPr>
          <p:nvPr/>
        </p:nvPicPr>
        <p:blipFill>
          <a:blip r:embed="rId2" cstate="print"/>
          <a:srcRect/>
          <a:stretch>
            <a:fillRect/>
          </a:stretch>
        </p:blipFill>
        <p:spPr bwMode="auto">
          <a:xfrm>
            <a:off x="914400" y="1143000"/>
            <a:ext cx="7429500" cy="46577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rrowheads="1"/>
          </p:cNvSpPr>
          <p:nvPr>
            <p:ph type="title"/>
          </p:nvPr>
        </p:nvSpPr>
        <p:spPr/>
        <p:txBody>
          <a:bodyPr/>
          <a:lstStyle/>
          <a:p>
            <a:endParaRPr lang="en-US"/>
          </a:p>
        </p:txBody>
      </p:sp>
      <p:sp>
        <p:nvSpPr>
          <p:cNvPr id="198659" name="Rectangle 3"/>
          <p:cNvSpPr>
            <a:spLocks noGrp="1" noRot="1" noChangeArrowheads="1"/>
          </p:cNvSpPr>
          <p:nvPr>
            <p:ph type="body" idx="1"/>
          </p:nvPr>
        </p:nvSpPr>
        <p:spPr/>
        <p:txBody>
          <a:bodyPr/>
          <a:lstStyle/>
          <a:p>
            <a:endParaRPr lang="en-US"/>
          </a:p>
        </p:txBody>
      </p:sp>
      <p:pic>
        <p:nvPicPr>
          <p:cNvPr id="198661" name="Picture 5" descr="fee-k1"/>
          <p:cNvPicPr>
            <a:picLocks noChangeAspect="1" noChangeArrowheads="1"/>
          </p:cNvPicPr>
          <p:nvPr/>
        </p:nvPicPr>
        <p:blipFill>
          <a:blip r:embed="rId2" cstate="print"/>
          <a:srcRect/>
          <a:stretch>
            <a:fillRect/>
          </a:stretch>
        </p:blipFill>
        <p:spPr bwMode="auto">
          <a:xfrm>
            <a:off x="2133600" y="1543050"/>
            <a:ext cx="6677025" cy="53149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r>
              <a:rPr lang="en-US" sz="4000"/>
              <a:t>Power of the Presidency Increased</a:t>
            </a:r>
          </a:p>
        </p:txBody>
      </p:sp>
      <p:sp>
        <p:nvSpPr>
          <p:cNvPr id="156676" name="Rectangle 4"/>
          <p:cNvSpPr>
            <a:spLocks noGrp="1" noRot="1" noChangeArrowheads="1"/>
          </p:cNvSpPr>
          <p:nvPr>
            <p:ph type="body" sz="half" idx="1"/>
          </p:nvPr>
        </p:nvSpPr>
        <p:spPr/>
        <p:txBody>
          <a:bodyPr/>
          <a:lstStyle/>
          <a:p>
            <a:pPr>
              <a:lnSpc>
                <a:spcPct val="90000"/>
              </a:lnSpc>
            </a:pPr>
            <a:r>
              <a:rPr lang="en-US" sz="2000"/>
              <a:t>Raised an army (violation of 1-8), borrowed money and established a blockade without congressional support</a:t>
            </a:r>
          </a:p>
          <a:p>
            <a:pPr>
              <a:lnSpc>
                <a:spcPct val="90000"/>
              </a:lnSpc>
            </a:pPr>
            <a:r>
              <a:rPr lang="en-US" sz="2000"/>
              <a:t>Emancipated slaves without congressional consent</a:t>
            </a:r>
          </a:p>
          <a:p>
            <a:pPr>
              <a:lnSpc>
                <a:spcPct val="90000"/>
              </a:lnSpc>
            </a:pPr>
            <a:r>
              <a:rPr lang="en-US" sz="2000"/>
              <a:t>Suspended habeas corpus (csa sympathizers imprisoned without trial – Taney ignored</a:t>
            </a:r>
          </a:p>
          <a:p>
            <a:pPr lvl="1">
              <a:lnSpc>
                <a:spcPct val="90000"/>
              </a:lnSpc>
            </a:pPr>
            <a:r>
              <a:rPr lang="en-US" sz="1800"/>
              <a:t>Ohio peace democrat running for governor was banished by a court martial even though courts open) </a:t>
            </a:r>
          </a:p>
        </p:txBody>
      </p:sp>
      <p:sp>
        <p:nvSpPr>
          <p:cNvPr id="156677" name="Rectangle 5"/>
          <p:cNvSpPr>
            <a:spLocks noGrp="1" noRot="1" noChangeArrowheads="1"/>
          </p:cNvSpPr>
          <p:nvPr>
            <p:ph type="body" sz="half" idx="2"/>
          </p:nvPr>
        </p:nvSpPr>
        <p:spPr/>
        <p:txBody>
          <a:bodyPr/>
          <a:lstStyle/>
          <a:p>
            <a:pPr>
              <a:lnSpc>
                <a:spcPct val="90000"/>
              </a:lnSpc>
            </a:pPr>
            <a:endParaRPr 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Rot="1" noChangeArrowheads="1"/>
          </p:cNvSpPr>
          <p:nvPr>
            <p:ph type="title"/>
          </p:nvPr>
        </p:nvSpPr>
        <p:spPr>
          <a:xfrm>
            <a:off x="301625" y="228600"/>
            <a:ext cx="8540750" cy="762000"/>
          </a:xfrm>
        </p:spPr>
        <p:txBody>
          <a:bodyPr/>
          <a:lstStyle/>
          <a:p>
            <a:r>
              <a:rPr lang="en-US" sz="4000"/>
              <a:t>Expansion of American Industry (republican ideal)</a:t>
            </a:r>
          </a:p>
        </p:txBody>
      </p:sp>
      <p:sp>
        <p:nvSpPr>
          <p:cNvPr id="151557" name="Rectangle 5"/>
          <p:cNvSpPr>
            <a:spLocks noGrp="1" noRot="1" noChangeArrowheads="1"/>
          </p:cNvSpPr>
          <p:nvPr>
            <p:ph type="body" sz="half" idx="1"/>
          </p:nvPr>
        </p:nvSpPr>
        <p:spPr>
          <a:xfrm>
            <a:off x="301625" y="1219200"/>
            <a:ext cx="8842375" cy="2362200"/>
          </a:xfrm>
        </p:spPr>
        <p:txBody>
          <a:bodyPr/>
          <a:lstStyle/>
          <a:p>
            <a:pPr>
              <a:lnSpc>
                <a:spcPct val="90000"/>
              </a:lnSpc>
            </a:pPr>
            <a:r>
              <a:rPr lang="en-US" sz="2400"/>
              <a:t>Morrill tariff</a:t>
            </a:r>
          </a:p>
          <a:p>
            <a:pPr>
              <a:lnSpc>
                <a:spcPct val="90000"/>
              </a:lnSpc>
            </a:pPr>
            <a:r>
              <a:rPr lang="en-US" sz="2400"/>
              <a:t>Transcontinental railroad proposed on northern route</a:t>
            </a:r>
          </a:p>
          <a:p>
            <a:pPr>
              <a:lnSpc>
                <a:spcPct val="90000"/>
              </a:lnSpc>
            </a:pPr>
            <a:r>
              <a:rPr lang="en-US" sz="2400"/>
              <a:t>National Banking system – banks that issued paper money backed by US bonds was okay other would be taxed. </a:t>
            </a:r>
          </a:p>
          <a:p>
            <a:pPr>
              <a:lnSpc>
                <a:spcPct val="90000"/>
              </a:lnSpc>
            </a:pPr>
            <a:r>
              <a:rPr lang="en-US" sz="2400"/>
              <a:t>New scale of industry – beginnings of industries not factories – railroads similar in scale to armies. </a:t>
            </a:r>
          </a:p>
        </p:txBody>
      </p:sp>
      <p:sp>
        <p:nvSpPr>
          <p:cNvPr id="151558" name="Rectangle 6"/>
          <p:cNvSpPr>
            <a:spLocks noGrp="1" noRot="1" noChangeArrowheads="1"/>
          </p:cNvSpPr>
          <p:nvPr>
            <p:ph type="body" sz="half" idx="2"/>
          </p:nvPr>
        </p:nvSpPr>
        <p:spPr/>
        <p:txBody>
          <a:bodyPr/>
          <a:lstStyle/>
          <a:p>
            <a:pPr>
              <a:lnSpc>
                <a:spcPct val="90000"/>
              </a:lnSpc>
            </a:pPr>
            <a:endParaRPr lang="en-US" sz="2400"/>
          </a:p>
        </p:txBody>
      </p:sp>
      <p:pic>
        <p:nvPicPr>
          <p:cNvPr id="151562" name="Picture 10" descr="Greenback_front"/>
          <p:cNvPicPr>
            <a:picLocks noChangeAspect="1" noChangeArrowheads="1"/>
          </p:cNvPicPr>
          <p:nvPr/>
        </p:nvPicPr>
        <p:blipFill>
          <a:blip r:embed="rId2" cstate="print"/>
          <a:srcRect/>
          <a:stretch>
            <a:fillRect/>
          </a:stretch>
        </p:blipFill>
        <p:spPr bwMode="auto">
          <a:xfrm>
            <a:off x="762000" y="3810000"/>
            <a:ext cx="7143750" cy="304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Rot="1" noChangeArrowheads="1"/>
          </p:cNvSpPr>
          <p:nvPr>
            <p:ph type="title"/>
          </p:nvPr>
        </p:nvSpPr>
        <p:spPr>
          <a:xfrm>
            <a:off x="301625" y="228600"/>
            <a:ext cx="8540750" cy="381000"/>
          </a:xfrm>
        </p:spPr>
        <p:txBody>
          <a:bodyPr/>
          <a:lstStyle/>
          <a:p>
            <a:endParaRPr lang="en-US" sz="4000"/>
          </a:p>
        </p:txBody>
      </p:sp>
      <p:sp>
        <p:nvSpPr>
          <p:cNvPr id="162821" name="Rectangle 5"/>
          <p:cNvSpPr>
            <a:spLocks noGrp="1" noRot="1" noChangeArrowheads="1"/>
          </p:cNvSpPr>
          <p:nvPr>
            <p:ph type="body" sz="half" idx="1"/>
          </p:nvPr>
        </p:nvSpPr>
        <p:spPr>
          <a:xfrm>
            <a:off x="0" y="609600"/>
            <a:ext cx="8839200" cy="1143000"/>
          </a:xfrm>
        </p:spPr>
        <p:txBody>
          <a:bodyPr/>
          <a:lstStyle/>
          <a:p>
            <a:pPr>
              <a:lnSpc>
                <a:spcPct val="90000"/>
              </a:lnSpc>
            </a:pPr>
            <a:r>
              <a:rPr lang="en-US" sz="2400"/>
              <a:t>Westward movement supported</a:t>
            </a:r>
          </a:p>
          <a:p>
            <a:pPr lvl="1">
              <a:lnSpc>
                <a:spcPct val="90000"/>
              </a:lnSpc>
            </a:pPr>
            <a:r>
              <a:rPr lang="en-US" sz="2000"/>
              <a:t>Homestead Act 1862 – 160 acres of free land</a:t>
            </a:r>
          </a:p>
          <a:p>
            <a:pPr lvl="1">
              <a:lnSpc>
                <a:spcPct val="90000"/>
              </a:lnSpc>
            </a:pPr>
            <a:r>
              <a:rPr lang="en-US" sz="2000"/>
              <a:t>Support of railroad</a:t>
            </a:r>
          </a:p>
        </p:txBody>
      </p:sp>
      <p:sp>
        <p:nvSpPr>
          <p:cNvPr id="162822" name="Rectangle 6"/>
          <p:cNvSpPr>
            <a:spLocks noGrp="1" noRot="1" noChangeArrowheads="1"/>
          </p:cNvSpPr>
          <p:nvPr>
            <p:ph type="body" sz="half" idx="2"/>
          </p:nvPr>
        </p:nvSpPr>
        <p:spPr/>
        <p:txBody>
          <a:bodyPr/>
          <a:lstStyle/>
          <a:p>
            <a:pPr>
              <a:lnSpc>
                <a:spcPct val="90000"/>
              </a:lnSpc>
            </a:pPr>
            <a:endParaRPr lang="en-US" sz="2400"/>
          </a:p>
        </p:txBody>
      </p:sp>
      <p:pic>
        <p:nvPicPr>
          <p:cNvPr id="162824" name="Picture 8" descr="homestead-certificate"/>
          <p:cNvPicPr>
            <a:picLocks noChangeAspect="1" noChangeArrowheads="1"/>
          </p:cNvPicPr>
          <p:nvPr/>
        </p:nvPicPr>
        <p:blipFill>
          <a:blip r:embed="rId2" cstate="print"/>
          <a:srcRect/>
          <a:stretch>
            <a:fillRect/>
          </a:stretch>
        </p:blipFill>
        <p:spPr bwMode="auto">
          <a:xfrm>
            <a:off x="1295400" y="1671638"/>
            <a:ext cx="7315200" cy="537686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p:txBody>
          <a:bodyPr/>
          <a:lstStyle/>
          <a:p>
            <a:r>
              <a:rPr lang="en-US"/>
              <a:t>Party Politics</a:t>
            </a:r>
          </a:p>
        </p:txBody>
      </p:sp>
      <p:sp>
        <p:nvSpPr>
          <p:cNvPr id="158724" name="Rectangle 4"/>
          <p:cNvSpPr>
            <a:spLocks noGrp="1" noRot="1" noChangeArrowheads="1"/>
          </p:cNvSpPr>
          <p:nvPr>
            <p:ph type="body" sz="half" idx="1"/>
          </p:nvPr>
        </p:nvSpPr>
        <p:spPr/>
        <p:txBody>
          <a:bodyPr/>
          <a:lstStyle/>
          <a:p>
            <a:pPr>
              <a:lnSpc>
                <a:spcPct val="90000"/>
              </a:lnSpc>
            </a:pPr>
            <a:r>
              <a:rPr lang="en-US" sz="2000"/>
              <a:t>Democrats associated with south and appeasement</a:t>
            </a:r>
          </a:p>
          <a:p>
            <a:pPr>
              <a:lnSpc>
                <a:spcPct val="90000"/>
              </a:lnSpc>
            </a:pPr>
            <a:r>
              <a:rPr lang="en-US" sz="2000"/>
              <a:t>No southern support for republicans</a:t>
            </a:r>
          </a:p>
          <a:p>
            <a:pPr>
              <a:lnSpc>
                <a:spcPct val="90000"/>
              </a:lnSpc>
            </a:pPr>
            <a:r>
              <a:rPr lang="en-US" sz="2000"/>
              <a:t>Blacks solid republicans; Douglass “Lincoln… was not our man… he was a white man in his interests and prejudices… yet one whom I could love, honor and trust” </a:t>
            </a:r>
          </a:p>
          <a:p>
            <a:pPr>
              <a:lnSpc>
                <a:spcPct val="90000"/>
              </a:lnSpc>
            </a:pPr>
            <a:r>
              <a:rPr lang="en-US" sz="2000"/>
              <a:t>Between 18 and 1860 only 2 whig presidents; between 1860 and 1912 only 2 democrats ( Cleveland and Johnson - and one was from the union party) </a:t>
            </a:r>
          </a:p>
        </p:txBody>
      </p:sp>
      <p:sp>
        <p:nvSpPr>
          <p:cNvPr id="158725" name="Rectangle 5"/>
          <p:cNvSpPr>
            <a:spLocks noGrp="1" noRot="1" noChangeArrowheads="1"/>
          </p:cNvSpPr>
          <p:nvPr>
            <p:ph type="body" sz="half" idx="2"/>
          </p:nvPr>
        </p:nvSpPr>
        <p:spPr/>
        <p:txBody>
          <a:bodyPr/>
          <a:lstStyle/>
          <a:p>
            <a:pPr>
              <a:lnSpc>
                <a:spcPct val="90000"/>
              </a:lnSpc>
            </a:pPr>
            <a:endParaRPr lang="en-US"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r>
              <a:rPr lang="en-US"/>
              <a:t>A new birth of freedom</a:t>
            </a:r>
          </a:p>
        </p:txBody>
      </p:sp>
      <p:sp>
        <p:nvSpPr>
          <p:cNvPr id="160772" name="Rectangle 4"/>
          <p:cNvSpPr>
            <a:spLocks noGrp="1" noRot="1" noChangeArrowheads="1"/>
          </p:cNvSpPr>
          <p:nvPr>
            <p:ph type="body" sz="half" idx="1"/>
          </p:nvPr>
        </p:nvSpPr>
        <p:spPr/>
        <p:txBody>
          <a:bodyPr/>
          <a:lstStyle/>
          <a:p>
            <a:pPr>
              <a:lnSpc>
                <a:spcPct val="80000"/>
              </a:lnSpc>
            </a:pPr>
            <a:r>
              <a:rPr lang="en-US" sz="1600"/>
              <a:t> no longer was freedom a negative freedom from restraint. Lincoln believed in positive steps to enable greater opportunities for all</a:t>
            </a:r>
          </a:p>
          <a:p>
            <a:pPr>
              <a:lnSpc>
                <a:spcPct val="80000"/>
              </a:lnSpc>
            </a:pPr>
            <a:r>
              <a:rPr lang="en-US" sz="1600"/>
              <a:t>Douglas = pop. Sov. Lincoln = emancipation</a:t>
            </a:r>
          </a:p>
          <a:p>
            <a:pPr>
              <a:lnSpc>
                <a:spcPct val="80000"/>
              </a:lnSpc>
            </a:pPr>
            <a:r>
              <a:rPr lang="en-US" sz="1600"/>
              <a:t>Lincoln looked to Declaration of Independence as founding document not constitution.  A higher law. </a:t>
            </a:r>
          </a:p>
          <a:p>
            <a:pPr>
              <a:lnSpc>
                <a:spcPct val="80000"/>
              </a:lnSpc>
            </a:pPr>
            <a:r>
              <a:rPr lang="en-US" sz="1600"/>
              <a:t>“a practical and triumphant refutation of the lying sophists who maintain that without kings and aristocrats civilized communities cannot exist.” </a:t>
            </a:r>
          </a:p>
          <a:p>
            <a:pPr>
              <a:lnSpc>
                <a:spcPct val="80000"/>
              </a:lnSpc>
            </a:pPr>
            <a:r>
              <a:rPr lang="en-US" sz="1600"/>
              <a:t>Slavery abolished in Cuba and Brazil</a:t>
            </a:r>
          </a:p>
          <a:p>
            <a:pPr>
              <a:lnSpc>
                <a:spcPct val="80000"/>
              </a:lnSpc>
            </a:pPr>
            <a:r>
              <a:rPr lang="en-US" sz="1600"/>
              <a:t>US = “bright luminary of the western hemisphere whose radiance will light the hole world to freedom.” - Tocqueville</a:t>
            </a:r>
          </a:p>
          <a:p>
            <a:pPr>
              <a:lnSpc>
                <a:spcPct val="80000"/>
              </a:lnSpc>
            </a:pPr>
            <a:endParaRPr lang="en-US" sz="1600"/>
          </a:p>
          <a:p>
            <a:pPr>
              <a:lnSpc>
                <a:spcPct val="80000"/>
              </a:lnSpc>
            </a:pPr>
            <a:endParaRPr lang="en-US" sz="1600"/>
          </a:p>
        </p:txBody>
      </p:sp>
      <p:sp>
        <p:nvSpPr>
          <p:cNvPr id="160773" name="Rectangle 5"/>
          <p:cNvSpPr>
            <a:spLocks noGrp="1" noRot="1" noChangeArrowheads="1"/>
          </p:cNvSpPr>
          <p:nvPr>
            <p:ph type="body" sz="half" idx="2"/>
          </p:nvPr>
        </p:nvSpPr>
        <p:spPr/>
        <p:txBody>
          <a:bodyPr/>
          <a:lstStyle/>
          <a:p>
            <a:pPr>
              <a:lnSpc>
                <a:spcPct val="80000"/>
              </a:lnSpc>
            </a:pPr>
            <a:endParaRPr lang="en-US" sz="1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r>
              <a:rPr lang="en-US" sz="4000"/>
              <a:t>Homework: Test Friday! Chapters 17 - 21</a:t>
            </a:r>
          </a:p>
        </p:txBody>
      </p:sp>
      <p:sp>
        <p:nvSpPr>
          <p:cNvPr id="202755" name="Rectangle 3"/>
          <p:cNvSpPr>
            <a:spLocks noGrp="1" noRot="1" noChangeArrowheads="1"/>
          </p:cNvSpPr>
          <p:nvPr>
            <p:ph type="body" idx="1"/>
          </p:nvPr>
        </p:nvSpPr>
        <p:spPr/>
        <p:txBody>
          <a:bodyPr/>
          <a:lstStyle/>
          <a:p>
            <a:pPr marL="609600" indent="-609600">
              <a:lnSpc>
                <a:spcPct val="90000"/>
              </a:lnSpc>
              <a:buFont typeface="Arial" charset="0"/>
              <a:buNone/>
            </a:pPr>
            <a:r>
              <a:rPr lang="en-US" sz="2800"/>
              <a:t>Warm-Up: Frederick Douglass claimed that Lincoln tailored his positions on race and slavery for political effect.  Consider this while answering the following questions.</a:t>
            </a:r>
          </a:p>
          <a:p>
            <a:pPr marL="609600" indent="-609600">
              <a:lnSpc>
                <a:spcPct val="90000"/>
              </a:lnSpc>
              <a:buFont typeface="Arial" charset="0"/>
              <a:buAutoNum type="arabicPeriod"/>
            </a:pPr>
            <a:r>
              <a:rPr lang="en-US" sz="2800"/>
              <a:t>What was Lincoln’s position on emancipation in 1861?  Why did he take this position? What specific steps did he take regarding slaves before 1862? </a:t>
            </a:r>
          </a:p>
          <a:p>
            <a:pPr marL="609600" indent="-609600">
              <a:lnSpc>
                <a:spcPct val="90000"/>
              </a:lnSpc>
              <a:buFont typeface="Arial" charset="0"/>
              <a:buAutoNum type="arabicPeriod"/>
            </a:pPr>
            <a:r>
              <a:rPr lang="en-US" sz="2800"/>
              <a:t>Why did Lincoln call for  limited emancipation in 1862?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r>
              <a:rPr lang="en-US"/>
              <a:t>Impact on slavery</a:t>
            </a:r>
          </a:p>
        </p:txBody>
      </p:sp>
      <p:sp>
        <p:nvSpPr>
          <p:cNvPr id="165891" name="Rectangle 3"/>
          <p:cNvSpPr>
            <a:spLocks noGrp="1" noRot="1" noChangeArrowheads="1"/>
          </p:cNvSpPr>
          <p:nvPr>
            <p:ph type="body" idx="1"/>
          </p:nvPr>
        </p:nvSpPr>
        <p:spPr/>
        <p:txBody>
          <a:bodyPr/>
          <a:lstStyle/>
          <a:p>
            <a:r>
              <a:rPr lang="en-US"/>
              <a:t>“my goal is to save the Union and is not either to save or destroy slavery” – Lincoln</a:t>
            </a:r>
          </a:p>
          <a:p>
            <a:pPr lvl="1"/>
            <a:r>
              <a:rPr lang="en-US"/>
              <a:t>Need to hang on to border states and support of more conservative people in the north</a:t>
            </a:r>
          </a:p>
          <a:p>
            <a:pPr lvl="1"/>
            <a:r>
              <a:rPr lang="en-US"/>
              <a:t>Lincoln’s ambivalence about race</a:t>
            </a:r>
          </a:p>
          <a:p>
            <a:pPr lvl="1"/>
            <a:r>
              <a:rPr lang="en-US"/>
              <a:t>Original plan to fight a limited war – blockade, limited battles and wait</a:t>
            </a:r>
          </a:p>
          <a:p>
            <a:pPr lvl="1"/>
            <a:r>
              <a:rPr lang="en-US"/>
              <a:t>If war had ended early no emancipation</a:t>
            </a:r>
          </a:p>
          <a:p>
            <a:pPr lvl="2">
              <a:buFont typeface="Arial" charset="0"/>
              <a:buNone/>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p:nvPr>
        </p:nvSpPr>
        <p:spPr/>
        <p:txBody>
          <a:bodyPr/>
          <a:lstStyle/>
          <a:p>
            <a:endParaRPr lang="en-US"/>
          </a:p>
        </p:txBody>
      </p:sp>
      <p:sp>
        <p:nvSpPr>
          <p:cNvPr id="203779" name="Rectangle 3"/>
          <p:cNvSpPr>
            <a:spLocks noGrp="1" noRot="1" noChangeArrowheads="1"/>
          </p:cNvSpPr>
          <p:nvPr>
            <p:ph type="body" idx="1"/>
          </p:nvPr>
        </p:nvSpPr>
        <p:spPr/>
        <p:txBody>
          <a:bodyPr/>
          <a:lstStyle/>
          <a:p>
            <a:r>
              <a:rPr lang="en-US"/>
              <a:t>But </a:t>
            </a:r>
          </a:p>
          <a:p>
            <a:pPr lvl="1"/>
            <a:r>
              <a:rPr lang="en-US"/>
              <a:t>Summer 1861 confiscation act – slaves used to aid rebel war effort would be freed but generals who freed all who were owned by those helping rebels was condemned. </a:t>
            </a:r>
          </a:p>
          <a:p>
            <a:pPr lvl="1"/>
            <a:r>
              <a:rPr lang="en-US"/>
              <a:t>1862 slavery in DC and the territories abolished. </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endParaRPr lang="en-US"/>
          </a:p>
        </p:txBody>
      </p:sp>
      <p:sp>
        <p:nvSpPr>
          <p:cNvPr id="178179" name="Rectangle 3"/>
          <p:cNvSpPr>
            <a:spLocks noGrp="1" noRot="1" noChangeArrowheads="1"/>
          </p:cNvSpPr>
          <p:nvPr>
            <p:ph type="body" idx="1"/>
          </p:nvPr>
        </p:nvSpPr>
        <p:spPr/>
        <p:txBody>
          <a:bodyPr/>
          <a:lstStyle/>
          <a:p>
            <a:endParaRPr lang="en-US"/>
          </a:p>
        </p:txBody>
      </p:sp>
      <p:pic>
        <p:nvPicPr>
          <p:cNvPr id="178181" name="Picture 5" descr="teal"/>
          <p:cNvPicPr>
            <a:picLocks noChangeAspect="1" noChangeArrowheads="1"/>
          </p:cNvPicPr>
          <p:nvPr/>
        </p:nvPicPr>
        <p:blipFill>
          <a:blip r:embed="rId2" cstate="print"/>
          <a:srcRect/>
          <a:stretch>
            <a:fillRect/>
          </a:stretch>
        </p:blipFill>
        <p:spPr bwMode="auto">
          <a:xfrm>
            <a:off x="155575" y="46038"/>
            <a:ext cx="3152775" cy="5314950"/>
          </a:xfrm>
          <a:prstGeom prst="rect">
            <a:avLst/>
          </a:prstGeom>
          <a:noFill/>
        </p:spPr>
      </p:pic>
      <p:pic>
        <p:nvPicPr>
          <p:cNvPr id="178183" name="Picture 7" descr="70741-004-8CD43317"/>
          <p:cNvPicPr>
            <a:picLocks noChangeAspect="1" noChangeArrowheads="1"/>
          </p:cNvPicPr>
          <p:nvPr/>
        </p:nvPicPr>
        <p:blipFill>
          <a:blip r:embed="rId3" cstate="print"/>
          <a:srcRect/>
          <a:stretch>
            <a:fillRect/>
          </a:stretch>
        </p:blipFill>
        <p:spPr bwMode="auto">
          <a:xfrm>
            <a:off x="3429000" y="3429000"/>
            <a:ext cx="5715000" cy="315277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4" name="Rectangle 6"/>
          <p:cNvSpPr>
            <a:spLocks noGrp="1" noRot="1" noChangeArrowheads="1"/>
          </p:cNvSpPr>
          <p:nvPr>
            <p:ph type="title"/>
          </p:nvPr>
        </p:nvSpPr>
        <p:spPr>
          <a:xfrm>
            <a:off x="301625" y="228600"/>
            <a:ext cx="8540750" cy="228600"/>
          </a:xfrm>
        </p:spPr>
        <p:txBody>
          <a:bodyPr/>
          <a:lstStyle/>
          <a:p>
            <a:endParaRPr lang="en-US" sz="4000"/>
          </a:p>
        </p:txBody>
      </p:sp>
      <p:sp>
        <p:nvSpPr>
          <p:cNvPr id="201735" name="Rectangle 7"/>
          <p:cNvSpPr>
            <a:spLocks noGrp="1" noRot="1" noChangeArrowheads="1"/>
          </p:cNvSpPr>
          <p:nvPr>
            <p:ph type="body" sz="half" idx="1"/>
          </p:nvPr>
        </p:nvSpPr>
        <p:spPr>
          <a:xfrm>
            <a:off x="0" y="609600"/>
            <a:ext cx="3429000" cy="6248400"/>
          </a:xfrm>
        </p:spPr>
        <p:txBody>
          <a:bodyPr/>
          <a:lstStyle/>
          <a:p>
            <a:pPr lvl="1"/>
            <a:r>
              <a:rPr lang="en-US"/>
              <a:t>9 -23 – 63 preliminary emancipation act after battle of Antietam to go in effect 1 – 1 – 63</a:t>
            </a:r>
          </a:p>
          <a:p>
            <a:pPr lvl="2"/>
            <a:r>
              <a:rPr lang="en-US"/>
              <a:t>Only slaves in areas actively resisting  - no slaves freed</a:t>
            </a:r>
          </a:p>
          <a:p>
            <a:endParaRPr lang="en-US"/>
          </a:p>
        </p:txBody>
      </p:sp>
      <p:sp>
        <p:nvSpPr>
          <p:cNvPr id="201736" name="Rectangle 8"/>
          <p:cNvSpPr>
            <a:spLocks noGrp="1" noRot="1" noChangeArrowheads="1"/>
          </p:cNvSpPr>
          <p:nvPr>
            <p:ph type="body" sz="half" idx="2"/>
          </p:nvPr>
        </p:nvSpPr>
        <p:spPr/>
        <p:txBody>
          <a:bodyPr/>
          <a:lstStyle/>
          <a:p>
            <a:endParaRPr lang="en-US"/>
          </a:p>
        </p:txBody>
      </p:sp>
      <p:pic>
        <p:nvPicPr>
          <p:cNvPr id="201733" name="Picture 5" descr="EmancipationProclamationLincoln"/>
          <p:cNvPicPr>
            <a:picLocks noChangeAspect="1" noChangeArrowheads="1"/>
          </p:cNvPicPr>
          <p:nvPr/>
        </p:nvPicPr>
        <p:blipFill>
          <a:blip r:embed="rId2" cstate="print"/>
          <a:srcRect l="3751" r="5000"/>
          <a:stretch>
            <a:fillRect/>
          </a:stretch>
        </p:blipFill>
        <p:spPr bwMode="auto">
          <a:xfrm>
            <a:off x="3581400" y="1962150"/>
            <a:ext cx="5562600" cy="48958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p:txBody>
          <a:bodyPr/>
          <a:lstStyle/>
          <a:p>
            <a:endParaRPr lang="en-US"/>
          </a:p>
        </p:txBody>
      </p:sp>
      <p:sp>
        <p:nvSpPr>
          <p:cNvPr id="215043" name="Rectangle 3"/>
          <p:cNvSpPr>
            <a:spLocks noGrp="1" noRot="1" noChangeArrowheads="1"/>
          </p:cNvSpPr>
          <p:nvPr>
            <p:ph type="body" idx="1"/>
          </p:nvPr>
        </p:nvSpPr>
        <p:spPr/>
        <p:txBody>
          <a:bodyPr/>
          <a:lstStyle/>
          <a:p>
            <a:endParaRPr lang="en-US"/>
          </a:p>
        </p:txBody>
      </p:sp>
      <p:pic>
        <p:nvPicPr>
          <p:cNvPr id="215045" name="Picture 5" descr="Emancipation_Proclamation"/>
          <p:cNvPicPr>
            <a:picLocks noChangeAspect="1" noChangeArrowheads="1"/>
          </p:cNvPicPr>
          <p:nvPr/>
        </p:nvPicPr>
        <p:blipFill>
          <a:blip r:embed="rId2" cstate="print"/>
          <a:srcRect/>
          <a:stretch>
            <a:fillRect/>
          </a:stretch>
        </p:blipFill>
        <p:spPr bwMode="auto">
          <a:xfrm>
            <a:off x="609600" y="1219200"/>
            <a:ext cx="8181975" cy="53149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rrowheads="1"/>
          </p:cNvSpPr>
          <p:nvPr>
            <p:ph type="title"/>
          </p:nvPr>
        </p:nvSpPr>
        <p:spPr/>
        <p:txBody>
          <a:bodyPr/>
          <a:lstStyle/>
          <a:p>
            <a:endParaRPr lang="en-US"/>
          </a:p>
        </p:txBody>
      </p:sp>
      <p:sp>
        <p:nvSpPr>
          <p:cNvPr id="216067" name="Rectangle 3"/>
          <p:cNvSpPr>
            <a:spLocks noGrp="1" noRot="1" noChangeArrowheads="1"/>
          </p:cNvSpPr>
          <p:nvPr>
            <p:ph type="body" idx="1"/>
          </p:nvPr>
        </p:nvSpPr>
        <p:spPr/>
        <p:txBody>
          <a:bodyPr/>
          <a:lstStyle/>
          <a:p>
            <a:endParaRPr lang="en-US"/>
          </a:p>
        </p:txBody>
      </p:sp>
      <p:pic>
        <p:nvPicPr>
          <p:cNvPr id="216069" name="Picture 5" descr="nast"/>
          <p:cNvPicPr>
            <a:picLocks noChangeAspect="1" noChangeArrowheads="1"/>
          </p:cNvPicPr>
          <p:nvPr/>
        </p:nvPicPr>
        <p:blipFill>
          <a:blip r:embed="rId2" cstate="print"/>
          <a:srcRect/>
          <a:stretch>
            <a:fillRect/>
          </a:stretch>
        </p:blipFill>
        <p:spPr bwMode="auto">
          <a:xfrm>
            <a:off x="304800" y="609600"/>
            <a:ext cx="8607425" cy="594518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rrowheads="1"/>
          </p:cNvSpPr>
          <p:nvPr>
            <p:ph type="title"/>
          </p:nvPr>
        </p:nvSpPr>
        <p:spPr/>
        <p:txBody>
          <a:bodyPr/>
          <a:lstStyle/>
          <a:p>
            <a:endParaRPr lang="en-US"/>
          </a:p>
        </p:txBody>
      </p:sp>
      <p:pic>
        <p:nvPicPr>
          <p:cNvPr id="221188" name="Picture 4" descr="Confederate view of Emancipation Proclamation"/>
          <p:cNvPicPr>
            <a:picLocks noGrp="1" noChangeAspect="1" noChangeArrowheads="1"/>
          </p:cNvPicPr>
          <p:nvPr>
            <p:ph type="body" idx="1"/>
          </p:nvPr>
        </p:nvPicPr>
        <p:blipFill>
          <a:blip r:embed="rId2" cstate="print">
            <a:lum bright="-18000" contrast="24000"/>
          </a:blip>
          <a:srcRect l="2783" r="2783"/>
          <a:stretch>
            <a:fillRect/>
          </a:stretch>
        </p:blipFill>
        <p:spPr>
          <a:xfrm>
            <a:off x="457200" y="911225"/>
            <a:ext cx="7924800" cy="5659438"/>
          </a:xfrm>
          <a:noFill/>
          <a:ln>
            <a:solidFill>
              <a:schemeClr val="bg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Rectangle 4"/>
          <p:cNvSpPr>
            <a:spLocks noGrp="1" noRot="1" noChangeArrowheads="1"/>
          </p:cNvSpPr>
          <p:nvPr>
            <p:ph type="title"/>
          </p:nvPr>
        </p:nvSpPr>
        <p:spPr/>
        <p:txBody>
          <a:bodyPr/>
          <a:lstStyle/>
          <a:p>
            <a:endParaRPr lang="en-US"/>
          </a:p>
        </p:txBody>
      </p:sp>
      <p:sp>
        <p:nvSpPr>
          <p:cNvPr id="212995" name="Rectangle 3"/>
          <p:cNvSpPr>
            <a:spLocks noGrp="1" noRot="1" noChangeArrowheads="1"/>
          </p:cNvSpPr>
          <p:nvPr>
            <p:ph type="body" sz="half" idx="1"/>
          </p:nvPr>
        </p:nvSpPr>
        <p:spPr>
          <a:xfrm>
            <a:off x="301625" y="1600200"/>
            <a:ext cx="3432175" cy="4498975"/>
          </a:xfrm>
        </p:spPr>
        <p:txBody>
          <a:bodyPr/>
          <a:lstStyle/>
          <a:p>
            <a:pPr>
              <a:lnSpc>
                <a:spcPct val="80000"/>
              </a:lnSpc>
            </a:pPr>
            <a:r>
              <a:rPr lang="en-US" sz="2400"/>
              <a:t>Sold as a total war measure – gain support of radicals, gain support of blacks to serve in the military (10%)</a:t>
            </a:r>
          </a:p>
          <a:p>
            <a:pPr lvl="1">
              <a:lnSpc>
                <a:spcPct val="80000"/>
              </a:lnSpc>
            </a:pPr>
            <a:r>
              <a:rPr lang="en-US" sz="2000"/>
              <a:t>in spite of tremendous discrimination</a:t>
            </a:r>
          </a:p>
          <a:p>
            <a:pPr lvl="1">
              <a:lnSpc>
                <a:spcPct val="80000"/>
              </a:lnSpc>
            </a:pPr>
            <a:r>
              <a:rPr lang="en-US" sz="2000"/>
              <a:t>Nathaniel Bedford Forrest and “fugitives”</a:t>
            </a:r>
          </a:p>
          <a:p>
            <a:pPr>
              <a:lnSpc>
                <a:spcPct val="80000"/>
              </a:lnSpc>
            </a:pPr>
            <a:r>
              <a:rPr lang="en-US" sz="2400"/>
              <a:t>Note change in thinking also influenced military strategy</a:t>
            </a:r>
          </a:p>
        </p:txBody>
      </p:sp>
      <p:sp>
        <p:nvSpPr>
          <p:cNvPr id="212997" name="Rectangle 5"/>
          <p:cNvSpPr>
            <a:spLocks noGrp="1" noRot="1" noChangeArrowheads="1"/>
          </p:cNvSpPr>
          <p:nvPr>
            <p:ph type="body" sz="half" idx="2"/>
          </p:nvPr>
        </p:nvSpPr>
        <p:spPr/>
        <p:txBody>
          <a:bodyPr/>
          <a:lstStyle/>
          <a:p>
            <a:pPr>
              <a:lnSpc>
                <a:spcPct val="80000"/>
              </a:lnSpc>
            </a:pPr>
            <a:endParaRPr lang="en-US" sz="2400"/>
          </a:p>
        </p:txBody>
      </p:sp>
      <p:pic>
        <p:nvPicPr>
          <p:cNvPr id="212999" name="Picture 7" descr="colored_infantry%5B1%5D"/>
          <p:cNvPicPr>
            <a:picLocks noChangeAspect="1" noChangeArrowheads="1"/>
          </p:cNvPicPr>
          <p:nvPr/>
        </p:nvPicPr>
        <p:blipFill>
          <a:blip r:embed="rId2" cstate="print"/>
          <a:srcRect/>
          <a:stretch>
            <a:fillRect/>
          </a:stretch>
        </p:blipFill>
        <p:spPr bwMode="auto">
          <a:xfrm>
            <a:off x="3886200" y="2678113"/>
            <a:ext cx="5257800" cy="417988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p:txBody>
          <a:bodyPr/>
          <a:lstStyle/>
          <a:p>
            <a:endParaRPr lang="en-US"/>
          </a:p>
        </p:txBody>
      </p:sp>
      <p:pic>
        <p:nvPicPr>
          <p:cNvPr id="222212" name="Picture 4" descr="map-draft riot"/>
          <p:cNvPicPr>
            <a:picLocks noGrp="1" noChangeAspect="1" noChangeArrowheads="1"/>
          </p:cNvPicPr>
          <p:nvPr>
            <p:ph type="body" idx="1"/>
          </p:nvPr>
        </p:nvPicPr>
        <p:blipFill>
          <a:blip r:embed="rId2" cstate="print">
            <a:lum bright="-6000" contrast="6000"/>
          </a:blip>
          <a:srcRect/>
          <a:stretch>
            <a:fillRect/>
          </a:stretch>
        </p:blipFill>
        <p:spPr>
          <a:xfrm>
            <a:off x="1563688" y="1600200"/>
            <a:ext cx="6015037" cy="4498975"/>
          </a:xfrm>
          <a:noFill/>
          <a:ln>
            <a:solidFill>
              <a:schemeClr val="bg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rrowheads="1"/>
          </p:cNvSpPr>
          <p:nvPr>
            <p:ph type="title"/>
          </p:nvPr>
        </p:nvSpPr>
        <p:spPr/>
        <p:txBody>
          <a:bodyPr/>
          <a:lstStyle/>
          <a:p>
            <a:endParaRPr lang="en-US"/>
          </a:p>
        </p:txBody>
      </p:sp>
      <p:sp>
        <p:nvSpPr>
          <p:cNvPr id="207875" name="Rectangle 3"/>
          <p:cNvSpPr>
            <a:spLocks noGrp="1" noRot="1" noChangeArrowheads="1"/>
          </p:cNvSpPr>
          <p:nvPr>
            <p:ph type="body" idx="1"/>
          </p:nvPr>
        </p:nvSpPr>
        <p:spPr/>
        <p:txBody>
          <a:bodyPr/>
          <a:lstStyle/>
          <a:p>
            <a:pPr lvl="1"/>
            <a:r>
              <a:rPr lang="en-US"/>
              <a:t>1864 – emancipation became a precondition for surrender. </a:t>
            </a:r>
          </a:p>
          <a:p>
            <a:pPr lvl="1"/>
            <a:r>
              <a:rPr lang="en-US"/>
              <a:t>13</a:t>
            </a:r>
            <a:r>
              <a:rPr lang="en-US" baseline="30000"/>
              <a:t>th</a:t>
            </a:r>
            <a:r>
              <a:rPr lang="en-US"/>
              <a:t> Amendment December 1865</a:t>
            </a:r>
          </a:p>
          <a:p>
            <a:pPr lvl="2"/>
            <a:endParaRPr lang="en-US"/>
          </a:p>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rrowheads="1"/>
          </p:cNvSpPr>
          <p:nvPr>
            <p:ph type="title"/>
          </p:nvPr>
        </p:nvSpPr>
        <p:spPr/>
        <p:txBody>
          <a:bodyPr/>
          <a:lstStyle/>
          <a:p>
            <a:endParaRPr lang="en-US"/>
          </a:p>
        </p:txBody>
      </p:sp>
      <p:sp>
        <p:nvSpPr>
          <p:cNvPr id="209923" name="Rectangle 3"/>
          <p:cNvSpPr>
            <a:spLocks noGrp="1" noRot="1" noChangeArrowheads="1"/>
          </p:cNvSpPr>
          <p:nvPr>
            <p:ph type="body" idx="1"/>
          </p:nvPr>
        </p:nvSpPr>
        <p:spPr/>
        <p:txBody>
          <a:bodyPr/>
          <a:lstStyle/>
          <a:p>
            <a:pPr>
              <a:lnSpc>
                <a:spcPct val="80000"/>
              </a:lnSpc>
            </a:pPr>
            <a:r>
              <a:rPr lang="en-US" sz="2000" i="1"/>
              <a:t>In the beauty of the lilies Christ was born across the sea,</a:t>
            </a:r>
            <a:br>
              <a:rPr lang="en-US" sz="2000" i="1"/>
            </a:br>
            <a:r>
              <a:rPr lang="en-US" sz="2000" i="1"/>
              <a:t>With a glory in His bosom that transfigures you and me:</a:t>
            </a:r>
            <a:br>
              <a:rPr lang="en-US" sz="2000" i="1"/>
            </a:br>
            <a:r>
              <a:rPr lang="en-US" sz="2000" i="1"/>
              <a:t>As He died to make men holy, let us die to make men free,</a:t>
            </a:r>
            <a:br>
              <a:rPr lang="en-US" sz="2000" i="1"/>
            </a:br>
            <a:r>
              <a:rPr lang="en-US" sz="2000" i="1"/>
              <a:t>While God is marching on. </a:t>
            </a:r>
          </a:p>
          <a:p>
            <a:pPr>
              <a:lnSpc>
                <a:spcPct val="80000"/>
              </a:lnSpc>
            </a:pPr>
            <a:endParaRPr lang="en-US" sz="2000" i="1"/>
          </a:p>
          <a:p>
            <a:pPr>
              <a:lnSpc>
                <a:spcPct val="80000"/>
              </a:lnSpc>
            </a:pPr>
            <a:r>
              <a:rPr lang="en-US" sz="2000"/>
              <a:t>That the war to preserve the Union had become a godly crusade to end slavery, -- one in which soldiers would “die to make men free” -- seemed logical and even providential by 1865. Yet it was an outcome that few in either the North or South would have predicted at the onset of hostilities. Before the war, the vast majority of white Christians in both sections opposed emancipation. A few years into hostilities, the improbable had become the inevitable: Abolition, a once-despised cause now justified the costliest of American wars.</a:t>
            </a:r>
            <a:br>
              <a:rPr lang="en-US" sz="2000"/>
            </a:br>
            <a:endParaRPr lang="en-US" sz="2000"/>
          </a:p>
          <a:p>
            <a:pPr>
              <a:lnSpc>
                <a:spcPct val="80000"/>
              </a:lnSpc>
            </a:pPr>
            <a:r>
              <a:rPr lang="en-US" sz="2000"/>
              <a:t>A growing sense that the redemption of the US required freedom.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Rot="1" noChangeArrowheads="1"/>
          </p:cNvSpPr>
          <p:nvPr>
            <p:ph type="title"/>
          </p:nvPr>
        </p:nvSpPr>
        <p:spPr>
          <a:xfrm>
            <a:off x="301625" y="228600"/>
            <a:ext cx="8540750" cy="228600"/>
          </a:xfrm>
        </p:spPr>
        <p:txBody>
          <a:bodyPr/>
          <a:lstStyle/>
          <a:p>
            <a:endParaRPr lang="en-US" sz="4000"/>
          </a:p>
        </p:txBody>
      </p:sp>
      <p:sp>
        <p:nvSpPr>
          <p:cNvPr id="136197" name="Rectangle 5"/>
          <p:cNvSpPr>
            <a:spLocks noGrp="1" noRot="1" noChangeArrowheads="1"/>
          </p:cNvSpPr>
          <p:nvPr>
            <p:ph type="body" sz="half" idx="1"/>
          </p:nvPr>
        </p:nvSpPr>
        <p:spPr>
          <a:xfrm>
            <a:off x="301625" y="762000"/>
            <a:ext cx="5108575" cy="5867400"/>
          </a:xfrm>
        </p:spPr>
        <p:txBody>
          <a:bodyPr/>
          <a:lstStyle/>
          <a:p>
            <a:pPr>
              <a:lnSpc>
                <a:spcPct val="90000"/>
              </a:lnSpc>
            </a:pPr>
            <a:r>
              <a:rPr lang="en-US" sz="2000" b="1"/>
              <a:t>Discussion of secession preceded the election in SC</a:t>
            </a:r>
          </a:p>
          <a:p>
            <a:pPr lvl="1">
              <a:lnSpc>
                <a:spcPct val="90000"/>
              </a:lnSpc>
            </a:pPr>
            <a:r>
              <a:rPr lang="en-US" sz="2000"/>
              <a:t>“slavery… is doomed to a war of extermination.”</a:t>
            </a:r>
          </a:p>
          <a:p>
            <a:pPr lvl="1">
              <a:lnSpc>
                <a:spcPct val="90000"/>
              </a:lnSpc>
            </a:pPr>
            <a:r>
              <a:rPr lang="en-US" sz="2000"/>
              <a:t>“without firing a gun, without drawing a sword, should [anyone] draw a sword on us we could bring the whole world to our feet… What should happen if no cotton was furnished for three years? .. England would topple headlong and carry the whole civilized world with her, save the south.  No, you dare not make war on cotton. … Cotton is king.  - Sen Hammond (SC)</a:t>
            </a:r>
          </a:p>
          <a:p>
            <a:pPr>
              <a:lnSpc>
                <a:spcPct val="90000"/>
              </a:lnSpc>
            </a:pPr>
            <a:r>
              <a:rPr lang="en-US" sz="2000" b="1"/>
              <a:t>SC, Miss., Fl, Al, GA, LA, and TX seceded in December – February)</a:t>
            </a:r>
          </a:p>
          <a:p>
            <a:pPr>
              <a:lnSpc>
                <a:spcPct val="90000"/>
              </a:lnSpc>
            </a:pPr>
            <a:r>
              <a:rPr lang="en-US" sz="2000" b="1"/>
              <a:t>8 border states did not secede!</a:t>
            </a:r>
          </a:p>
          <a:p>
            <a:pPr>
              <a:lnSpc>
                <a:spcPct val="90000"/>
              </a:lnSpc>
            </a:pPr>
            <a:r>
              <a:rPr lang="en-US" sz="2000" b="1"/>
              <a:t>Unionists ignored!</a:t>
            </a:r>
          </a:p>
          <a:p>
            <a:pPr>
              <a:lnSpc>
                <a:spcPct val="90000"/>
              </a:lnSpc>
            </a:pPr>
            <a:endParaRPr lang="en-US" sz="2000" b="1"/>
          </a:p>
        </p:txBody>
      </p:sp>
      <p:sp>
        <p:nvSpPr>
          <p:cNvPr id="136198" name="Rectangle 6"/>
          <p:cNvSpPr>
            <a:spLocks noGrp="1" noRot="1" noChangeArrowheads="1"/>
          </p:cNvSpPr>
          <p:nvPr>
            <p:ph type="body" sz="half" idx="2"/>
          </p:nvPr>
        </p:nvSpPr>
        <p:spPr>
          <a:xfrm>
            <a:off x="5867400" y="990600"/>
            <a:ext cx="2974975" cy="3505200"/>
          </a:xfrm>
        </p:spPr>
        <p:txBody>
          <a:bodyPr/>
          <a:lstStyle/>
          <a:p>
            <a:pPr>
              <a:lnSpc>
                <a:spcPct val="90000"/>
              </a:lnSpc>
            </a:pPr>
            <a:r>
              <a:rPr lang="en-US" sz="2000"/>
              <a:t>“I am one of those dull creatures that cannot see the good of secession” – Lee (1860)</a:t>
            </a:r>
          </a:p>
          <a:p>
            <a:pPr>
              <a:lnSpc>
                <a:spcPct val="90000"/>
              </a:lnSpc>
            </a:pPr>
            <a:r>
              <a:rPr lang="en-US" sz="2000"/>
              <a:t>“South Carolina is too small for a republic and too large for an insane asylum” – SC secession debate</a:t>
            </a:r>
          </a:p>
          <a:p>
            <a:pPr>
              <a:lnSpc>
                <a:spcPct val="90000"/>
              </a:lnSpc>
            </a:pPr>
            <a:endParaRPr 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endParaRPr lang="en-US"/>
          </a:p>
        </p:txBody>
      </p:sp>
      <p:sp>
        <p:nvSpPr>
          <p:cNvPr id="182275" name="Rectangle 3"/>
          <p:cNvSpPr>
            <a:spLocks noGrp="1" noRot="1" noChangeArrowheads="1"/>
          </p:cNvSpPr>
          <p:nvPr>
            <p:ph type="body" idx="1"/>
          </p:nvPr>
        </p:nvSpPr>
        <p:spPr/>
        <p:txBody>
          <a:bodyPr/>
          <a:lstStyle/>
          <a:p>
            <a:endParaRPr lang="en-US"/>
          </a:p>
        </p:txBody>
      </p:sp>
      <p:pic>
        <p:nvPicPr>
          <p:cNvPr id="182277" name="Picture 5" descr="secede_cartoon"/>
          <p:cNvPicPr>
            <a:picLocks noChangeAspect="1" noChangeArrowheads="1"/>
          </p:cNvPicPr>
          <p:nvPr/>
        </p:nvPicPr>
        <p:blipFill>
          <a:blip r:embed="rId2" cstate="print"/>
          <a:srcRect/>
          <a:stretch>
            <a:fillRect/>
          </a:stretch>
        </p:blipFill>
        <p:spPr bwMode="auto">
          <a:xfrm>
            <a:off x="381000" y="247650"/>
            <a:ext cx="8763000" cy="66103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endParaRPr lang="en-US"/>
          </a:p>
        </p:txBody>
      </p:sp>
      <p:pic>
        <p:nvPicPr>
          <p:cNvPr id="183300" name="Picture 4" descr="image?binaryId=64936&amp;rendTypeId=4"/>
          <p:cNvPicPr>
            <a:picLocks noGrp="1" noChangeAspect="1" noChangeArrowheads="1"/>
          </p:cNvPicPr>
          <p:nvPr>
            <p:ph type="body" idx="1"/>
          </p:nvPr>
        </p:nvPicPr>
        <p:blipFill>
          <a:blip r:embed="rId2" cstate="print"/>
          <a:srcRect/>
          <a:stretch>
            <a:fillRect/>
          </a:stretch>
        </p:blipFill>
        <p:spPr>
          <a:xfrm>
            <a:off x="228600" y="1012825"/>
            <a:ext cx="8915400" cy="5822950"/>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Rot="1" noChangeArrowheads="1"/>
          </p:cNvSpPr>
          <p:nvPr>
            <p:ph type="title"/>
          </p:nvPr>
        </p:nvSpPr>
        <p:spPr>
          <a:xfrm>
            <a:off x="301625" y="228600"/>
            <a:ext cx="8540750" cy="381000"/>
          </a:xfrm>
        </p:spPr>
        <p:txBody>
          <a:bodyPr/>
          <a:lstStyle/>
          <a:p>
            <a:endParaRPr lang="en-US" sz="4000"/>
          </a:p>
        </p:txBody>
      </p:sp>
      <p:sp>
        <p:nvSpPr>
          <p:cNvPr id="142341" name="Rectangle 5"/>
          <p:cNvSpPr>
            <a:spLocks noGrp="1" noRot="1" noChangeArrowheads="1"/>
          </p:cNvSpPr>
          <p:nvPr>
            <p:ph type="body" sz="half" idx="1"/>
          </p:nvPr>
        </p:nvSpPr>
        <p:spPr>
          <a:xfrm>
            <a:off x="301625" y="685800"/>
            <a:ext cx="3660775" cy="5413375"/>
          </a:xfrm>
        </p:spPr>
        <p:txBody>
          <a:bodyPr/>
          <a:lstStyle/>
          <a:p>
            <a:r>
              <a:rPr lang="en-US" sz="2400"/>
              <a:t>CSA – February</a:t>
            </a:r>
          </a:p>
          <a:p>
            <a:r>
              <a:rPr lang="en-US" sz="2400"/>
              <a:t>Constitution</a:t>
            </a:r>
          </a:p>
          <a:p>
            <a:pPr lvl="1"/>
            <a:r>
              <a:rPr lang="en-US" sz="2000"/>
              <a:t>Similar to US constitution but strong support of states’ rights and made abolition practically impossible. </a:t>
            </a:r>
          </a:p>
          <a:p>
            <a:pPr lvl="1"/>
            <a:r>
              <a:rPr lang="en-US" sz="2000"/>
              <a:t>Commitment to individual rights</a:t>
            </a:r>
          </a:p>
          <a:p>
            <a:r>
              <a:rPr lang="en-US" sz="2400"/>
              <a:t>J. Davis, president – ‘secession “illustrates the American idea that government rest on the consent of the governed. </a:t>
            </a:r>
          </a:p>
        </p:txBody>
      </p:sp>
      <p:sp>
        <p:nvSpPr>
          <p:cNvPr id="142342" name="Rectangle 6"/>
          <p:cNvSpPr>
            <a:spLocks noGrp="1" noRot="1" noChangeArrowheads="1"/>
          </p:cNvSpPr>
          <p:nvPr>
            <p:ph type="body" sz="half" idx="2"/>
          </p:nvPr>
        </p:nvSpPr>
        <p:spPr/>
        <p:txBody>
          <a:bodyPr/>
          <a:lstStyle/>
          <a:p>
            <a:endParaRPr lang="en-US" sz="2400"/>
          </a:p>
        </p:txBody>
      </p:sp>
      <p:pic>
        <p:nvPicPr>
          <p:cNvPr id="142346" name="Picture 10" descr="463px-1861_davis_inaugural"/>
          <p:cNvPicPr>
            <a:picLocks noChangeAspect="1" noChangeArrowheads="1"/>
          </p:cNvPicPr>
          <p:nvPr/>
        </p:nvPicPr>
        <p:blipFill>
          <a:blip r:embed="rId2" cstate="print"/>
          <a:srcRect/>
          <a:stretch>
            <a:fillRect/>
          </a:stretch>
        </p:blipFill>
        <p:spPr bwMode="auto">
          <a:xfrm>
            <a:off x="4141788" y="381000"/>
            <a:ext cx="5002212" cy="6477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endParaRPr lang="en-US"/>
          </a:p>
        </p:txBody>
      </p:sp>
      <p:sp>
        <p:nvSpPr>
          <p:cNvPr id="184323" name="Rectangle 3"/>
          <p:cNvSpPr>
            <a:spLocks noGrp="1" noRot="1" noChangeArrowheads="1"/>
          </p:cNvSpPr>
          <p:nvPr>
            <p:ph type="body" idx="1"/>
          </p:nvPr>
        </p:nvSpPr>
        <p:spPr/>
        <p:txBody>
          <a:bodyPr/>
          <a:lstStyle/>
          <a:p>
            <a:endParaRPr lang="en-US"/>
          </a:p>
        </p:txBody>
      </p:sp>
      <p:pic>
        <p:nvPicPr>
          <p:cNvPr id="184325" name="Picture 5" descr="davis"/>
          <p:cNvPicPr>
            <a:picLocks noChangeAspect="1" noChangeArrowheads="1"/>
          </p:cNvPicPr>
          <p:nvPr/>
        </p:nvPicPr>
        <p:blipFill>
          <a:blip r:embed="rId2" cstate="print"/>
          <a:srcRect/>
          <a:stretch>
            <a:fillRect/>
          </a:stretch>
        </p:blipFill>
        <p:spPr bwMode="auto">
          <a:xfrm>
            <a:off x="1527175" y="0"/>
            <a:ext cx="5418138" cy="6858000"/>
          </a:xfrm>
          <a:prstGeom prst="rect">
            <a:avLst/>
          </a:prstGeom>
          <a:noFill/>
        </p:spPr>
      </p:pic>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1331</Words>
  <Application>Microsoft Office PowerPoint</Application>
  <PresentationFormat>On-screen Show (4:3)</PresentationFormat>
  <Paragraphs>113</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Tahoma</vt:lpstr>
      <vt:lpstr>Wingdings</vt:lpstr>
      <vt:lpstr>Wrangler</vt:lpstr>
      <vt:lpstr>Compass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North… </vt:lpstr>
      <vt:lpstr>PowerPoint Presentation</vt:lpstr>
      <vt:lpstr>PowerPoint Presentation</vt:lpstr>
      <vt:lpstr>Lincoln Waited… hoping for unionist support in the south</vt:lpstr>
      <vt:lpstr>And the war came. </vt:lpstr>
      <vt:lpstr>PowerPoint Presentation</vt:lpstr>
      <vt:lpstr>PowerPoint Presentation</vt:lpstr>
      <vt:lpstr>PowerPoint Presentation</vt:lpstr>
      <vt:lpstr>PowerPoint Presentation</vt:lpstr>
      <vt:lpstr>PowerPoint Presentation</vt:lpstr>
      <vt:lpstr>Why so bloody? </vt:lpstr>
      <vt:lpstr>PowerPoint Presentation</vt:lpstr>
      <vt:lpstr>PowerPoint Presentation</vt:lpstr>
      <vt:lpstr>PowerPoint Presentation</vt:lpstr>
      <vt:lpstr>PowerPoint Presentation</vt:lpstr>
      <vt:lpstr>PowerPoint Presentation</vt:lpstr>
      <vt:lpstr>PowerPoint Presentation</vt:lpstr>
      <vt:lpstr>New Nationalism</vt:lpstr>
      <vt:lpstr>PowerPoint Presentation</vt:lpstr>
      <vt:lpstr>Power of the federal government</vt:lpstr>
      <vt:lpstr>PowerPoint Presentation</vt:lpstr>
      <vt:lpstr>PowerPoint Presentation</vt:lpstr>
      <vt:lpstr>Power of the Presidency Increased</vt:lpstr>
      <vt:lpstr>Expansion of American Industry (republican ideal)</vt:lpstr>
      <vt:lpstr>PowerPoint Presentation</vt:lpstr>
      <vt:lpstr>Party Politics</vt:lpstr>
      <vt:lpstr>A new birth of freedom</vt:lpstr>
      <vt:lpstr>Homework: Test Friday! Chapters 17 - 21</vt:lpstr>
      <vt:lpstr>Impact on slavery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Expansion in Ante-bellum US</dc:title>
  <dc:creator>Administrator</dc:creator>
  <cp:lastModifiedBy>bmerrill1</cp:lastModifiedBy>
  <cp:revision>89</cp:revision>
  <dcterms:created xsi:type="dcterms:W3CDTF">2007-12-04T21:16:42Z</dcterms:created>
  <dcterms:modified xsi:type="dcterms:W3CDTF">2016-10-20T13:15:53Z</dcterms:modified>
</cp:coreProperties>
</file>