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3" r:id="rId3"/>
    <p:sldMasterId id="2147483655" r:id="rId4"/>
  </p:sldMasterIdLst>
  <p:notesMasterIdLst>
    <p:notesMasterId r:id="rId23"/>
  </p:notesMasterIdLst>
  <p:sldIdLst>
    <p:sldId id="392" r:id="rId5"/>
    <p:sldId id="257" r:id="rId6"/>
    <p:sldId id="261" r:id="rId7"/>
    <p:sldId id="259" r:id="rId8"/>
    <p:sldId id="260" r:id="rId9"/>
    <p:sldId id="384" r:id="rId10"/>
    <p:sldId id="388" r:id="rId11"/>
    <p:sldId id="389" r:id="rId12"/>
    <p:sldId id="387" r:id="rId13"/>
    <p:sldId id="391" r:id="rId14"/>
    <p:sldId id="280" r:id="rId15"/>
    <p:sldId id="282" r:id="rId16"/>
    <p:sldId id="284" r:id="rId17"/>
    <p:sldId id="394" r:id="rId18"/>
    <p:sldId id="395" r:id="rId19"/>
    <p:sldId id="396" r:id="rId20"/>
    <p:sldId id="397" r:id="rId21"/>
    <p:sldId id="3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CC"/>
    <a:srgbClr val="FFCC99"/>
    <a:srgbClr val="FFFFCC"/>
    <a:srgbClr val="FFFF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/>
    <p:restoredTop sz="86985" autoAdjust="0"/>
  </p:normalViewPr>
  <p:slideViewPr>
    <p:cSldViewPr>
      <p:cViewPr varScale="1">
        <p:scale>
          <a:sx n="78" d="100"/>
          <a:sy n="78" d="100"/>
        </p:scale>
        <p:origin x="2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9FB91478-1F08-4A0F-ADE6-7D8FD3619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9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BC67-ED0F-4FEE-993E-295CD4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78F3-DCB0-4889-9A88-6C122C88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A471-A8D1-4092-A6E0-1619FB2C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2925" y="990600"/>
            <a:ext cx="6934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B654-3554-4A96-BEA1-980ED66FA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DFE6-EA46-44A4-AEF6-3C4667D3F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683D-1D2D-468A-991C-CE3BA3D7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E4842-D2E8-4970-9456-6D7AA529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8BE7-3C7B-4378-819A-E9DD9F74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D4D0E-4F78-4773-96CF-0407AC91A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5C9C-CF85-42D3-8BFF-63C18B0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466D-FD40-4B77-8D7C-D5CFA459E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78632BFA-14EB-4933-8E8D-88326439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19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2/27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following questions the best you can:</a:t>
            </a:r>
          </a:p>
          <a:p>
            <a:r>
              <a:rPr lang="en-US" dirty="0" smtClean="0"/>
              <a:t>What is nationalism? (If you don</a:t>
            </a:r>
            <a:r>
              <a:rPr lang="fr-FR" dirty="0" smtClean="0"/>
              <a:t>’</a:t>
            </a:r>
            <a:r>
              <a:rPr lang="en-US" dirty="0" smtClean="0"/>
              <a:t>t know, take a guess!)</a:t>
            </a:r>
          </a:p>
          <a:p>
            <a:r>
              <a:rPr lang="en-US" dirty="0" smtClean="0"/>
              <a:t>How can imperialism lead to this nationalism?</a:t>
            </a:r>
          </a:p>
          <a:p>
            <a:r>
              <a:rPr lang="en-US" dirty="0" smtClean="0"/>
              <a:t>What can lead to nations forming “alliances” with each 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rchduk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619250" y="1268413"/>
            <a:ext cx="5905500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9923" name="Picture 3" descr="Seal of the Black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836613"/>
            <a:ext cx="1757362" cy="1741487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9924" name="Picture 4" descr="princ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20713"/>
            <a:ext cx="15113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25" name="Picture 5" descr="Head of the Black Hand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581525"/>
            <a:ext cx="1069975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926" name="Picture 6" descr="Black Hand member who threw a bomb at Franz Ferdinand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652963"/>
            <a:ext cx="1384300" cy="175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339975" y="5300663"/>
            <a:ext cx="4392613" cy="12003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i="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Ferdinand, future Emperor </a:t>
            </a:r>
            <a:r>
              <a:rPr lang="en-GB" sz="2400" i="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of </a:t>
            </a:r>
            <a:r>
              <a:rPr lang="en-GB" sz="2400" i="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Austria-Hungary, and his wife are assassinated</a:t>
            </a:r>
            <a:endParaRPr lang="en-US" sz="2400" i="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771775" y="333375"/>
            <a:ext cx="3313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i="0" u="sng">
                <a:latin typeface="Garamond" pitchFamily="18" charset="0"/>
                <a:cs typeface="Arial" charset="0"/>
              </a:rPr>
              <a:t>28th June 1914</a:t>
            </a:r>
            <a:endParaRPr lang="en-US" sz="4000" i="0" u="sng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WI_background"/>
          <p:cNvPicPr>
            <a:picLocks noChangeAspect="1" noChangeArrowheads="1"/>
          </p:cNvPicPr>
          <p:nvPr/>
        </p:nvPicPr>
        <p:blipFill>
          <a:blip r:embed="rId3" cstate="print"/>
          <a:srcRect r="84166"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0"/>
            <a:ext cx="7696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accent2"/>
                </a:solidFill>
                <a:latin typeface="Maiandra GD" pitchFamily="34" charset="0"/>
              </a:rPr>
              <a:t>The Point of No Return:</a:t>
            </a:r>
            <a:r>
              <a:rPr lang="en-US" i="0"/>
              <a:t>                                            </a:t>
            </a:r>
            <a:r>
              <a:rPr lang="en-US" sz="2800" b="1" i="0">
                <a:solidFill>
                  <a:srgbClr val="663300"/>
                </a:solidFill>
                <a:latin typeface="Times New Roman" pitchFamily="18" charset="0"/>
              </a:rPr>
              <a:t>The Assassination of Archduke Franz Ferdinand</a:t>
            </a:r>
            <a:endParaRPr lang="en-US" i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47800" y="10668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47800" y="12954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i="0" dirty="0">
                <a:latin typeface="Times New Roman" pitchFamily="18" charset="0"/>
              </a:rPr>
              <a:t>Austria blamed Serbia for Ferdinand’s death and declared war on Serbia. 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800600" y="2362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447800" y="28194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latin typeface="Times New Roman" pitchFamily="18" charset="0"/>
              </a:rPr>
              <a:t>Germany pledged their support for Austria -Hungary</a:t>
            </a:r>
            <a:r>
              <a:rPr lang="en-US" sz="2800" i="0" dirty="0" smtClean="0">
                <a:latin typeface="Times New Roman" pitchFamily="18" charset="0"/>
              </a:rPr>
              <a:t>.</a:t>
            </a:r>
            <a:endParaRPr lang="en-US" sz="2800" i="0" dirty="0">
              <a:latin typeface="Times New Roman" pitchFamily="18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800600" y="4267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447800" y="48768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>
                <a:latin typeface="Times New Roman" pitchFamily="18" charset="0"/>
              </a:rPr>
              <a:t>Russia pledged their support for Serbia</a:t>
            </a:r>
            <a:r>
              <a:rPr lang="en-US" sz="2800" i="0" dirty="0" smtClean="0">
                <a:latin typeface="Times New Roman" pitchFamily="18" charset="0"/>
              </a:rPr>
              <a:t>.</a:t>
            </a:r>
            <a:endParaRPr lang="en-US" sz="2800" i="0" dirty="0">
              <a:latin typeface="Times New Roman" pitchFamily="18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4800600" y="5867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 animBg="1"/>
      <p:bldP spid="39943" grpId="0"/>
      <p:bldP spid="39944" grpId="0" animBg="1"/>
      <p:bldP spid="39945" grpId="0"/>
      <p:bldP spid="399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WI_background"/>
          <p:cNvPicPr>
            <a:picLocks noChangeAspect="1" noChangeArrowheads="1"/>
          </p:cNvPicPr>
          <p:nvPr/>
        </p:nvPicPr>
        <p:blipFill>
          <a:blip r:embed="rId3" cstate="print"/>
          <a:srcRect r="84166"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47800" y="0"/>
            <a:ext cx="7696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0">
                <a:solidFill>
                  <a:schemeClr val="accent2"/>
                </a:solidFill>
                <a:latin typeface="Maiandra GD" pitchFamily="34" charset="0"/>
              </a:rPr>
              <a:t>The Point of No Return:</a:t>
            </a:r>
            <a:r>
              <a:rPr lang="en-US" i="0"/>
              <a:t>                                            </a:t>
            </a:r>
            <a:r>
              <a:rPr lang="en-US" sz="2800" b="1" i="0">
                <a:solidFill>
                  <a:srgbClr val="663300"/>
                </a:solidFill>
                <a:latin typeface="Times New Roman" pitchFamily="18" charset="0"/>
              </a:rPr>
              <a:t>The Assassination of Archduke Franz Ferdinand</a:t>
            </a:r>
            <a:endParaRPr lang="en-US" i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47800" y="1371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Germany declares war on Russia. 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447800" y="10668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105400" y="2057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447800" y="2514600"/>
            <a:ext cx="591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France pledges their support for Russia.</a:t>
            </a:r>
            <a:r>
              <a:rPr lang="en-US" i="0"/>
              <a:t>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447800" y="3657600"/>
            <a:ext cx="5032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Germany declares war on France.</a:t>
            </a:r>
            <a:r>
              <a:rPr lang="en-US" i="0"/>
              <a:t> 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447800" y="4724400"/>
            <a:ext cx="7212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Germany invades Belgium on the way to France.</a:t>
            </a:r>
            <a:r>
              <a:rPr lang="en-US" i="0"/>
              <a:t> 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5105400" y="3200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5105400" y="4267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105400" y="5410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0">
              <a:solidFill>
                <a:srgbClr val="FF3300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032000" y="382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0"/>
              <a:t/>
            </a:r>
            <a:br>
              <a:rPr lang="en-US" i="0"/>
            </a:br>
            <a:endParaRPr lang="en-US" i="0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447800" y="591185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Great Britain supports Belgium and declares war on Germany.</a:t>
            </a:r>
            <a:r>
              <a:rPr lang="en-US" i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animBg="1"/>
      <p:bldP spid="41991" grpId="0"/>
      <p:bldP spid="41992" grpId="0"/>
      <p:bldP spid="41993" grpId="0"/>
      <p:bldP spid="41994" grpId="0" animBg="1"/>
      <p:bldP spid="41995" grpId="0" animBg="1"/>
      <p:bldP spid="41996" grpId="0" animBg="1"/>
      <p:bldP spid="419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ranc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90800"/>
            <a:ext cx="17192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 descr="russia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 descr="unitedkingdom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066800"/>
            <a:ext cx="17462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 descr="arms"/>
          <p:cNvPicPr>
            <a:picLocks noChangeAspect="1" noChangeArrowheads="1"/>
          </p:cNvPicPr>
          <p:nvPr/>
        </p:nvPicPr>
        <p:blipFill>
          <a:blip r:embed="rId6" cstate="print"/>
          <a:srcRect l="1622" r="1622"/>
          <a:stretch>
            <a:fillRect/>
          </a:stretch>
        </p:blipFill>
        <p:spPr bwMode="auto">
          <a:xfrm>
            <a:off x="6705600" y="2590800"/>
            <a:ext cx="1668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 descr="germany_noeagle_me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914400"/>
            <a:ext cx="1747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886200" y="1676400"/>
            <a:ext cx="2438400" cy="2895600"/>
          </a:xfrm>
          <a:prstGeom prst="irregularSeal1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92457" dir="4443276" algn="ctr" rotWithShape="0">
              <a:srgbClr val="9966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i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World War I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219200" y="0"/>
            <a:ext cx="31242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0" u="sng">
                <a:solidFill>
                  <a:srgbClr val="E61F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Allied Powers</a:t>
            </a:r>
            <a:r>
              <a:rPr lang="en-US" sz="2800" i="0">
                <a:solidFill>
                  <a:srgbClr val="E61F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324600" y="0"/>
            <a:ext cx="28194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Central Powers</a:t>
            </a:r>
            <a:r>
              <a:rPr lang="en-US" sz="2800" i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:</a:t>
            </a: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114800"/>
            <a:ext cx="1725613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4043" name="Picture 11" descr="ITAL001"/>
          <p:cNvPicPr>
            <a:picLocks noChangeAspect="1" noChangeArrowheads="1"/>
          </p:cNvPicPr>
          <p:nvPr/>
        </p:nvPicPr>
        <p:blipFill>
          <a:blip r:embed="rId9" cstate="print"/>
          <a:srcRect l="2777" t="4117" r="2777" b="5318"/>
          <a:stretch>
            <a:fillRect/>
          </a:stretch>
        </p:blipFill>
        <p:spPr bwMode="auto">
          <a:xfrm>
            <a:off x="1676400" y="5682343"/>
            <a:ext cx="1747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WWI_background"/>
          <p:cNvPicPr>
            <a:picLocks noChangeAspect="1" noChangeArrowheads="1"/>
          </p:cNvPicPr>
          <p:nvPr/>
        </p:nvPicPr>
        <p:blipFill>
          <a:blip r:embed="rId10" cstate="print"/>
          <a:srcRect r="84166"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600200" y="609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Great Britain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600200" y="2133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France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676400" y="3733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Russia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524000" y="5272087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Italy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553200" y="457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Germany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6324600" y="2133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Austria-Hungary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324600" y="3657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Times New Roman" pitchFamily="18" charset="0"/>
              </a:rPr>
              <a:t>Ottoman Empire</a:t>
            </a: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581400" y="3124200"/>
            <a:ext cx="304800" cy="0"/>
          </a:xfrm>
          <a:prstGeom prst="line">
            <a:avLst/>
          </a:prstGeom>
          <a:noFill/>
          <a:ln w="38100" cap="sq">
            <a:solidFill>
              <a:srgbClr val="E61F0A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6477000" y="1524000"/>
            <a:ext cx="0" cy="480060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6172200" y="3124200"/>
            <a:ext cx="304800" cy="0"/>
          </a:xfrm>
          <a:prstGeom prst="line">
            <a:avLst/>
          </a:prstGeom>
          <a:noFill/>
          <a:ln w="38100" cap="sq">
            <a:solidFill>
              <a:schemeClr val="fol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3581400" y="1295400"/>
            <a:ext cx="0" cy="3657600"/>
          </a:xfrm>
          <a:prstGeom prst="line">
            <a:avLst/>
          </a:prstGeom>
          <a:noFill/>
          <a:ln w="3810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5" grpId="0"/>
      <p:bldP spid="44046" grpId="0"/>
      <p:bldP spid="44047" grpId="0"/>
      <p:bldP spid="44048" grpId="0"/>
      <p:bldP spid="44049" grpId="0"/>
      <p:bldP spid="44050" grpId="0"/>
      <p:bldP spid="44051" grpId="0"/>
      <p:bldP spid="44052" grpId="0" animBg="1"/>
      <p:bldP spid="44053" grpId="0" animBg="1"/>
      <p:bldP spid="44054" grpId="0" animBg="1"/>
      <p:bldP spid="440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American Isolationism</a:t>
            </a:r>
          </a:p>
        </p:txBody>
      </p:sp>
      <p:pic>
        <p:nvPicPr>
          <p:cNvPr id="2051" name="Picture 4" descr="WWI Isolationis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508952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029200" y="1219200"/>
            <a:ext cx="3962400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u="sng" dirty="0">
                <a:solidFill>
                  <a:srgbClr val="000066"/>
                </a:solidFill>
              </a:rPr>
              <a:t>Motives for Isolationism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solidFill>
                  <a:srgbClr val="000066"/>
                </a:solidFill>
              </a:rPr>
              <a:t>Tradition of Neutrality in European Affairs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 smtClean="0">
                <a:solidFill>
                  <a:srgbClr val="000066"/>
                </a:solidFill>
              </a:rPr>
              <a:t>War = Expensive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 smtClean="0">
                <a:solidFill>
                  <a:srgbClr val="000066"/>
                </a:solidFill>
              </a:rPr>
              <a:t>War was Uncivilized &amp; Un-democratic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 smtClean="0">
                <a:solidFill>
                  <a:srgbClr val="000066"/>
                </a:solidFill>
              </a:rPr>
              <a:t>Ethnic </a:t>
            </a:r>
            <a:r>
              <a:rPr lang="en-US" altLang="en-US" sz="2000" b="1" dirty="0">
                <a:solidFill>
                  <a:srgbClr val="000066"/>
                </a:solidFill>
              </a:rPr>
              <a:t>Diversity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Large Irish &amp; German Populations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solidFill>
                  <a:srgbClr val="000066"/>
                </a:solidFill>
              </a:rPr>
              <a:t>Pacifist Movement 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Women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Socialists</a:t>
            </a:r>
          </a:p>
        </p:txBody>
      </p:sp>
    </p:spTree>
    <p:extLst>
      <p:ext uri="{BB962C8B-B14F-4D97-AF65-F5344CB8AC3E}">
        <p14:creationId xmlns:p14="http://schemas.microsoft.com/office/powerpoint/2010/main" val="15581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U.S. Entry into World War I</a:t>
            </a:r>
          </a:p>
        </p:txBody>
      </p:sp>
      <p:pic>
        <p:nvPicPr>
          <p:cNvPr id="3075" name="Picture 5" descr="1917 Carto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41021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7" descr="ExportChar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62200"/>
            <a:ext cx="48006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762000" y="1066800"/>
            <a:ext cx="739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66"/>
                </a:solidFill>
              </a:rPr>
              <a:t>Cause #1: Heavy Trade w/ Allies</a:t>
            </a:r>
          </a:p>
        </p:txBody>
      </p:sp>
    </p:spTree>
    <p:extLst>
      <p:ext uri="{BB962C8B-B14F-4D97-AF65-F5344CB8AC3E}">
        <p14:creationId xmlns:p14="http://schemas.microsoft.com/office/powerpoint/2010/main" val="10816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66"/>
                </a:solidFill>
              </a:rPr>
              <a:t>Cause #2: Freedom of the Seas</a:t>
            </a:r>
          </a:p>
        </p:txBody>
      </p:sp>
      <p:pic>
        <p:nvPicPr>
          <p:cNvPr id="4099" name="Picture 13" descr="John Bull Uses Flag for Protecti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395605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15" descr="Germany Under A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64661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5181600" y="9906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66"/>
                </a:solidFill>
              </a:rPr>
              <a:t>Sinking of the </a:t>
            </a:r>
            <a:r>
              <a:rPr lang="en-US" altLang="en-US" sz="2200" b="1" i="1" dirty="0">
                <a:solidFill>
                  <a:srgbClr val="000066"/>
                </a:solidFill>
              </a:rPr>
              <a:t>Lusitania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304800" y="990600"/>
            <a:ext cx="472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66"/>
                </a:solidFill>
              </a:rPr>
              <a:t>Un-restricted Submarine Warfare</a:t>
            </a:r>
          </a:p>
        </p:txBody>
      </p:sp>
    </p:spTree>
    <p:extLst>
      <p:ext uri="{BB962C8B-B14F-4D97-AF65-F5344CB8AC3E}">
        <p14:creationId xmlns:p14="http://schemas.microsoft.com/office/powerpoint/2010/main" val="20906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0066"/>
                </a:solidFill>
              </a:rPr>
              <a:t>Cause #3: The Zimmerman Note</a:t>
            </a:r>
          </a:p>
        </p:txBody>
      </p:sp>
      <p:pic>
        <p:nvPicPr>
          <p:cNvPr id="5123" name="Picture 5" descr="Zimmerman Not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5318125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943600" y="2514600"/>
            <a:ext cx="2895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66"/>
                </a:solidFill>
              </a:rPr>
              <a:t>January 1917: Telegram from Germany to Mexico intercepted by British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R</a:t>
            </a:r>
            <a:r>
              <a:rPr lang="en-US" altLang="en-US" sz="2000" b="1" dirty="0" smtClean="0">
                <a:solidFill>
                  <a:srgbClr val="000066"/>
                </a:solidFill>
              </a:rPr>
              <a:t>evealed Germany </a:t>
            </a:r>
            <a:r>
              <a:rPr lang="en-US" altLang="en-US" sz="2000" b="1" dirty="0">
                <a:solidFill>
                  <a:srgbClr val="000066"/>
                </a:solidFill>
              </a:rPr>
              <a:t>would support Mexican claims to re-gain American Southwest if Mexico allied w/ Germany</a:t>
            </a:r>
          </a:p>
        </p:txBody>
      </p:sp>
    </p:spTree>
    <p:extLst>
      <p:ext uri="{BB962C8B-B14F-4D97-AF65-F5344CB8AC3E}">
        <p14:creationId xmlns:p14="http://schemas.microsoft.com/office/powerpoint/2010/main" val="2135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Activity/Homework (Due by Wednesday 3/1)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differing views/events surrounding the U.S. and WW1, write a brief</a:t>
            </a:r>
            <a:r>
              <a:rPr lang="en-US" smtClean="0"/>
              <a:t>, ½-1 </a:t>
            </a:r>
            <a:r>
              <a:rPr lang="en-US" dirty="0" smtClean="0"/>
              <a:t>page editorial that expresses the view on whether or not the U.S. should/should not join the war. Use the notes/events sheet to back up your claims</a:t>
            </a:r>
          </a:p>
          <a:p>
            <a:pPr lvl="1"/>
            <a:r>
              <a:rPr lang="en-US" dirty="0" smtClean="0"/>
              <a:t>Academic: Why the U.S. </a:t>
            </a:r>
            <a:r>
              <a:rPr lang="en-US" u="sng" dirty="0" smtClean="0"/>
              <a:t>SHOULD</a:t>
            </a:r>
            <a:r>
              <a:rPr lang="en-US" dirty="0" smtClean="0"/>
              <a:t> join.</a:t>
            </a:r>
          </a:p>
          <a:p>
            <a:pPr lvl="1"/>
            <a:r>
              <a:rPr lang="en-US" dirty="0" smtClean="0"/>
              <a:t>Honors: Why the U.S. </a:t>
            </a:r>
            <a:r>
              <a:rPr lang="en-US" u="sng" dirty="0" smtClean="0"/>
              <a:t>should NOT</a:t>
            </a:r>
            <a:r>
              <a:rPr lang="en-US" dirty="0" smtClean="0"/>
              <a:t> join/stay neutral.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WI-Ca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7325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876800" y="228600"/>
            <a:ext cx="37338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skerville Old Face"/>
              </a:rPr>
              <a:t>Causes of WWI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257800" y="3124200"/>
            <a:ext cx="335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Poor Richard"/>
              </a:rPr>
              <a:t>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imperialism_stunt_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25" y="0"/>
            <a:ext cx="608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342900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ranklin Gothic Medium Cond"/>
              </a:rPr>
              <a:t>Imperialism</a:t>
            </a:r>
            <a:endParaRPr lang="en-US" sz="36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Franklin Gothic Medium Cond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1828800"/>
            <a:ext cx="3124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 i="0" dirty="0">
                <a:latin typeface="Georgia" pitchFamily="18" charset="0"/>
              </a:rPr>
              <a:t>When a country takes over new lands or countries and makes them subject to their rule</a:t>
            </a:r>
            <a:r>
              <a:rPr lang="en-US" sz="2400" b="1" i="0" dirty="0" smtClean="0">
                <a:latin typeface="Georgia" pitchFamily="18" charset="0"/>
              </a:rPr>
              <a:t>.</a:t>
            </a:r>
            <a:endParaRPr lang="en-US" sz="2400" b="1" i="0" dirty="0">
              <a:latin typeface="Georgia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p_uk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1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829578">
            <a:off x="5029200" y="-304800"/>
            <a:ext cx="3429000" cy="230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611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stellar"/>
              </a:rPr>
              <a:t> </a:t>
            </a:r>
            <a:r>
              <a:rPr lang="en-US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stellar"/>
              </a:rPr>
              <a:t>Militarism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05400" y="1676400"/>
            <a:ext cx="3597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rgbClr val="993300"/>
                </a:solidFill>
                <a:latin typeface="Maiandra GD" pitchFamily="34" charset="0"/>
              </a:rPr>
              <a:t> </a:t>
            </a:r>
            <a:r>
              <a:rPr lang="en-US" sz="2400" b="1" i="0" u="sng" dirty="0" smtClean="0">
                <a:solidFill>
                  <a:srgbClr val="993300"/>
                </a:solidFill>
                <a:latin typeface="Maiandra GD" pitchFamily="34" charset="0"/>
              </a:rPr>
              <a:t>means </a:t>
            </a:r>
            <a:r>
              <a:rPr lang="en-US" sz="2400" b="1" i="0" u="sng" dirty="0">
                <a:solidFill>
                  <a:srgbClr val="993300"/>
                </a:solidFill>
                <a:latin typeface="Maiandra GD" pitchFamily="34" charset="0"/>
              </a:rPr>
              <a:t>that the army and other military forces are given high priority by the government. </a:t>
            </a:r>
          </a:p>
          <a:p>
            <a:endParaRPr lang="en-US" sz="2400" b="1" i="0" dirty="0">
              <a:solidFill>
                <a:srgbClr val="993300"/>
              </a:solidFill>
              <a:latin typeface="Maiandra GD" pitchFamily="34" charset="0"/>
            </a:endParaRPr>
          </a:p>
          <a:p>
            <a:pPr>
              <a:buFontTx/>
              <a:buChar char="-"/>
            </a:pPr>
            <a:r>
              <a:rPr lang="en-US" sz="2400" b="1" i="0" dirty="0">
                <a:solidFill>
                  <a:srgbClr val="993300"/>
                </a:solidFill>
                <a:latin typeface="Maiandra GD" pitchFamily="34" charset="0"/>
              </a:rPr>
              <a:t>B</a:t>
            </a:r>
            <a:r>
              <a:rPr lang="en-US" sz="2400" b="1" i="0" dirty="0" smtClean="0">
                <a:solidFill>
                  <a:srgbClr val="993300"/>
                </a:solidFill>
                <a:latin typeface="Maiandra GD" pitchFamily="34" charset="0"/>
              </a:rPr>
              <a:t>uilding </a:t>
            </a:r>
            <a:r>
              <a:rPr lang="en-US" sz="2400" b="1" i="0" dirty="0">
                <a:solidFill>
                  <a:srgbClr val="993300"/>
                </a:solidFill>
                <a:latin typeface="Maiandra GD" pitchFamily="34" charset="0"/>
              </a:rPr>
              <a:t>up the military and gathering </a:t>
            </a:r>
            <a:r>
              <a:rPr lang="en-US" sz="2400" b="1" i="0" dirty="0" smtClean="0">
                <a:solidFill>
                  <a:srgbClr val="993300"/>
                </a:solidFill>
                <a:latin typeface="Maiandra GD" pitchFamily="34" charset="0"/>
              </a:rPr>
              <a:t>arms</a:t>
            </a:r>
            <a:r>
              <a:rPr lang="en-US" sz="2400" b="1" i="0" dirty="0" smtClean="0">
                <a:solidFill>
                  <a:srgbClr val="993300"/>
                </a:solidFill>
                <a:latin typeface="Maiandra GD" pitchFamily="34" charset="0"/>
              </a:rPr>
              <a:t>/weapons</a:t>
            </a:r>
            <a:endParaRPr lang="en-US" sz="2400" b="1" i="0" dirty="0">
              <a:solidFill>
                <a:srgbClr val="993300"/>
              </a:solidFill>
              <a:latin typeface="Maiandra GD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600px-Causesworldw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129" y="533400"/>
            <a:ext cx="5753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29718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 Alliance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Sylfaen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-59871" y="2362200"/>
            <a:ext cx="342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0" dirty="0">
                <a:latin typeface="Calisto MT" pitchFamily="18" charset="0"/>
              </a:rPr>
              <a:t>- </a:t>
            </a:r>
            <a:r>
              <a:rPr lang="en-US" sz="3200" b="1" i="0" u="sng" dirty="0" smtClean="0">
                <a:latin typeface="Calisto MT" pitchFamily="18" charset="0"/>
              </a:rPr>
              <a:t>agreement </a:t>
            </a:r>
            <a:r>
              <a:rPr lang="en-US" sz="3200" b="1" i="0" u="sng" dirty="0">
                <a:latin typeface="Calisto MT" pitchFamily="18" charset="0"/>
              </a:rPr>
              <a:t>made between two or more countries to give each other help if </a:t>
            </a:r>
            <a:r>
              <a:rPr lang="en-US" sz="3200" b="1" i="0" u="sng" dirty="0" smtClean="0">
                <a:latin typeface="Calisto MT" pitchFamily="18" charset="0"/>
              </a:rPr>
              <a:t>needed</a:t>
            </a:r>
            <a:r>
              <a:rPr lang="en-US" sz="3200" b="1" i="0" u="sng" dirty="0">
                <a:latin typeface="Calisto MT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WordArt 5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4495800" cy="115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aramond"/>
              </a:rPr>
              <a:t>Nationalism</a:t>
            </a:r>
            <a:endParaRPr lang="en-US" sz="36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Garamond"/>
            </a:endParaRPr>
          </a:p>
        </p:txBody>
      </p:sp>
      <p:pic>
        <p:nvPicPr>
          <p:cNvPr id="16387" name="Picture 6" descr="the-seal-of-the-Black-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41910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304800" y="1212850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700" u="sng" dirty="0">
                <a:solidFill>
                  <a:schemeClr val="bg1"/>
                </a:solidFill>
              </a:rPr>
              <a:t> A feeling of intense loyalty to one’s own country/group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 Encouraged new nations to unify and establish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bg1"/>
                </a:solidFill>
              </a:rPr>
              <a:t>E</a:t>
            </a:r>
            <a:r>
              <a:rPr lang="en-US" sz="2700" dirty="0" smtClean="0">
                <a:solidFill>
                  <a:schemeClr val="bg1"/>
                </a:solidFill>
              </a:rPr>
              <a:t>ncouraged </a:t>
            </a:r>
            <a:r>
              <a:rPr lang="en-US" sz="2700" dirty="0">
                <a:solidFill>
                  <a:schemeClr val="bg1"/>
                </a:solidFill>
              </a:rPr>
              <a:t>certain groups of people to break away from existing nations and create their own country (ethnic groups)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2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2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3925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2"/>
                </a:solidFill>
                <a:latin typeface="Comic Sans MS" pitchFamily="66" charset="0"/>
              </a:rPr>
              <a:t>Tensions in the Balkans</a:t>
            </a:r>
            <a:endParaRPr lang="en-US" sz="40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4465637" cy="831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Russia &amp; Austria-Hungary wanted to control the Balkans</a:t>
            </a:r>
            <a:endParaRPr lang="en-US" sz="2400" i="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9461" name="Picture 5" descr="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73238"/>
            <a:ext cx="40259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539750" y="2852738"/>
            <a:ext cx="3240088" cy="1016000"/>
          </a:xfrm>
          <a:prstGeom prst="rect">
            <a:avLst/>
          </a:prstGeom>
          <a:solidFill>
            <a:srgbClr val="CC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Austria-Hungary wanted to stamp out growing Slav nationalism</a:t>
            </a:r>
            <a:endParaRPr lang="en-US" sz="2000" i="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39750" y="4076700"/>
            <a:ext cx="3168650" cy="707886"/>
          </a:xfrm>
          <a:prstGeom prst="rect">
            <a:avLst/>
          </a:prstGeom>
          <a:solidFill>
            <a:srgbClr val="0099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Russia saw </a:t>
            </a:r>
            <a:r>
              <a:rPr lang="en-GB" sz="2000" i="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themselves</a:t>
            </a:r>
            <a:r>
              <a:rPr lang="en-GB" sz="2000" i="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sz="2000" i="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as protector of the Slavs</a:t>
            </a:r>
            <a:endParaRPr lang="en-US" sz="2000" i="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6877050" y="4076700"/>
            <a:ext cx="790575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750" y="5116739"/>
            <a:ext cx="316865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u="sng">
                <a:latin typeface="Comic Sans MS" pitchFamily="66" charset="0"/>
                <a:cs typeface="Arial" charset="0"/>
              </a:rPr>
              <a:t>1908</a:t>
            </a:r>
            <a:r>
              <a:rPr lang="en-GB" sz="2000" i="0">
                <a:latin typeface="Comic Sans MS" pitchFamily="66" charset="0"/>
                <a:cs typeface="Arial" charset="0"/>
              </a:rPr>
              <a:t>:	Austria-Hungary 	annexed Bosnia </a:t>
            </a:r>
            <a:endParaRPr lang="en-US" sz="2000" i="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4" grpId="0" animBg="1"/>
      <p:bldP spid="206855" grpId="0" animBg="1"/>
      <p:bldP spid="2068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509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2"/>
                </a:solidFill>
                <a:latin typeface="Comic Sans MS" pitchFamily="66" charset="0"/>
              </a:rPr>
              <a:t>Reactions to the annexation</a:t>
            </a:r>
            <a:endParaRPr lang="en-US" sz="40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4824413" cy="1196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Comic Sans MS" pitchFamily="66" charset="0"/>
                <a:cs typeface="Arial" charset="0"/>
              </a:rPr>
              <a:t>Bosnians angry: wanted freedom from Austria-Hungary to form a strong Slav state with Serbia</a:t>
            </a:r>
            <a:endParaRPr lang="en-US" sz="2400" i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364163" y="1628775"/>
            <a:ext cx="3311525" cy="1196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Comic Sans MS" pitchFamily="66" charset="0"/>
                <a:cs typeface="Arial" charset="0"/>
              </a:rPr>
              <a:t>Serbians concerned about Austria-Hungary’s aggression</a:t>
            </a:r>
            <a:endParaRPr lang="en-US" sz="2400" i="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0485" name="Picture 5" descr="The Bal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13100"/>
            <a:ext cx="4032250" cy="3268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tx1"/>
                </a:solidFill>
                <a:latin typeface="Comic Sans MS" pitchFamily="66" charset="0"/>
              </a:rPr>
              <a:t>Archduke Franz Ferdinand fact file</a:t>
            </a:r>
            <a:endParaRPr lang="en-US" sz="36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827" name="Picture 3" descr="FWWarch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1703387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627313" y="1844675"/>
            <a:ext cx="5543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>
                <a:latin typeface="Comic Sans MS" pitchFamily="66" charset="0"/>
                <a:cs typeface="Arial" charset="0"/>
              </a:rPr>
              <a:t>Heir to the Austro-Hungarian throne</a:t>
            </a:r>
            <a:endParaRPr lang="en-US" sz="2400" i="0">
              <a:latin typeface="Comic Sans MS" pitchFamily="66" charset="0"/>
              <a:cs typeface="Arial" charset="0"/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755650" y="4868863"/>
            <a:ext cx="4465638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Comic Sans MS" pitchFamily="66" charset="0"/>
                <a:cs typeface="Arial" charset="0"/>
              </a:rPr>
              <a:t>Visited Sarajevo in 1914 in an attempt to improve relations between the monarchy and the Bosnian people</a:t>
            </a:r>
            <a:endParaRPr lang="en-US" sz="2400" i="0" dirty="0">
              <a:latin typeface="Comic Sans MS" pitchFamily="66" charset="0"/>
              <a:cs typeface="Arial" charset="0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627313" y="2492375"/>
            <a:ext cx="59039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Comic Sans MS" pitchFamily="66" charset="0"/>
                <a:cs typeface="Arial" charset="0"/>
              </a:rPr>
              <a:t>Unpopular due to his marriage to </a:t>
            </a:r>
            <a:r>
              <a:rPr lang="en-GB" sz="2400" i="0" dirty="0" smtClean="0">
                <a:latin typeface="Comic Sans MS" pitchFamily="66" charset="0"/>
                <a:cs typeface="Arial" charset="0"/>
              </a:rPr>
              <a:t>Sophie</a:t>
            </a:r>
            <a:endParaRPr lang="en-US" sz="2400" i="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05831" name="Picture 7" descr="Franz Ferdinand's wife, who was also assassinated on June 28, 191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465262" cy="2160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832" name="Picture 8" descr="Bos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860800"/>
            <a:ext cx="2519363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7092950" y="4941888"/>
            <a:ext cx="503238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29" grpId="0" animBg="1"/>
      <p:bldP spid="205830" grpId="0" animBg="1"/>
      <p:bldP spid="20583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BBE0E3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DAEDEF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D68629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E8C3AC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fighter">
  <a:themeElements>
    <a:clrScheme name="Firefighter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Firefigh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figh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fighter 13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BBE0E3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DAEDEF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fighter 14">
        <a:dk1>
          <a:srgbClr val="FFE471"/>
        </a:dk1>
        <a:lt1>
          <a:srgbClr val="FFFFFF"/>
        </a:lt1>
        <a:dk2>
          <a:srgbClr val="FFCC66"/>
        </a:dk2>
        <a:lt2>
          <a:srgbClr val="808080"/>
        </a:lt2>
        <a:accent1>
          <a:srgbClr val="D68629"/>
        </a:accent1>
        <a:accent2>
          <a:srgbClr val="CCECFF"/>
        </a:accent2>
        <a:accent3>
          <a:srgbClr val="FFFFFF"/>
        </a:accent3>
        <a:accent4>
          <a:srgbClr val="DAC35F"/>
        </a:accent4>
        <a:accent5>
          <a:srgbClr val="E8C3AC"/>
        </a:accent5>
        <a:accent6>
          <a:srgbClr val="B9D6E7"/>
        </a:accent6>
        <a:hlink>
          <a:srgbClr val="A1FFFF"/>
        </a:hlink>
        <a:folHlink>
          <a:srgbClr val="DAFF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5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B3B4A8BD-D718-4A49-919F-80BE4783593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533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 Narrow</vt:lpstr>
      <vt:lpstr>Baskerville Old Face</vt:lpstr>
      <vt:lpstr>Calisto MT</vt:lpstr>
      <vt:lpstr>Castellar</vt:lpstr>
      <vt:lpstr>Franklin Gothic Medium Cond</vt:lpstr>
      <vt:lpstr>Garamond</vt:lpstr>
      <vt:lpstr>Georgia</vt:lpstr>
      <vt:lpstr>Maiandra GD</vt:lpstr>
      <vt:lpstr>Poor Richard</vt:lpstr>
      <vt:lpstr>Sylfaen</vt:lpstr>
      <vt:lpstr>Times New Roman</vt:lpstr>
      <vt:lpstr>Arial</vt:lpstr>
      <vt:lpstr>Comic Sans MS</vt:lpstr>
      <vt:lpstr>Wingdings</vt:lpstr>
      <vt:lpstr>Default Design</vt:lpstr>
      <vt:lpstr>Custom Design</vt:lpstr>
      <vt:lpstr>Firefighter</vt:lpstr>
      <vt:lpstr>Warm Up 2/27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Tensions in the Balkans</vt:lpstr>
      <vt:lpstr>Reactions to the annexation</vt:lpstr>
      <vt:lpstr>Archduke Franz Ferdinand fact file</vt:lpstr>
      <vt:lpstr>PowerPoint Presentation</vt:lpstr>
      <vt:lpstr>PowerPoint Presentation</vt:lpstr>
      <vt:lpstr>PowerPoint Presentation</vt:lpstr>
      <vt:lpstr>PowerPoint Presentation</vt:lpstr>
      <vt:lpstr>American Isolationism</vt:lpstr>
      <vt:lpstr>U.S. Entry into World War I</vt:lpstr>
      <vt:lpstr>Cause #2: Freedom of the Seas</vt:lpstr>
      <vt:lpstr>Cause #3: The Zimmerman Note</vt:lpstr>
      <vt:lpstr>Activity/Homework (Due by Wednesday 3/1)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jlgoldberg</dc:creator>
  <cp:lastModifiedBy>Microsoft Office User</cp:lastModifiedBy>
  <cp:revision>124</cp:revision>
  <dcterms:created xsi:type="dcterms:W3CDTF">2009-07-08T03:49:24Z</dcterms:created>
  <dcterms:modified xsi:type="dcterms:W3CDTF">2017-02-27T13:21:34Z</dcterms:modified>
</cp:coreProperties>
</file>