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345" r:id="rId3"/>
    <p:sldId id="257" r:id="rId4"/>
    <p:sldId id="258" r:id="rId5"/>
    <p:sldId id="259" r:id="rId6"/>
    <p:sldId id="319" r:id="rId7"/>
    <p:sldId id="272" r:id="rId8"/>
    <p:sldId id="322" r:id="rId9"/>
    <p:sldId id="337" r:id="rId10"/>
    <p:sldId id="303" r:id="rId11"/>
    <p:sldId id="338" r:id="rId12"/>
    <p:sldId id="282" r:id="rId13"/>
    <p:sldId id="339" r:id="rId14"/>
    <p:sldId id="343" r:id="rId15"/>
    <p:sldId id="346" r:id="rId16"/>
    <p:sldId id="349" r:id="rId17"/>
    <p:sldId id="279" r:id="rId18"/>
    <p:sldId id="340" r:id="rId19"/>
    <p:sldId id="280" r:id="rId20"/>
    <p:sldId id="334" r:id="rId21"/>
    <p:sldId id="270" r:id="rId22"/>
    <p:sldId id="263" r:id="rId23"/>
    <p:sldId id="335" r:id="rId24"/>
    <p:sldId id="291" r:id="rId25"/>
    <p:sldId id="289" r:id="rId26"/>
    <p:sldId id="292" r:id="rId27"/>
    <p:sldId id="347" r:id="rId28"/>
    <p:sldId id="34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/>
    <p:restoredTop sz="94643"/>
  </p:normalViewPr>
  <p:slideViewPr>
    <p:cSldViewPr>
      <p:cViewPr>
        <p:scale>
          <a:sx n="80" d="100"/>
          <a:sy n="80" d="100"/>
        </p:scale>
        <p:origin x="224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4F06-637B-FA4F-A62C-D6E7E242A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0C20C-4F6F-8040-A795-216E9D11B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6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1C389-FC52-5746-BC4C-C66326FA1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7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72521-A860-724A-96BA-9D1C4ADCD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27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868B-242F-AE4A-A516-FEF74CF27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9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0CF8C-F999-4A43-A2CB-9958F46E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6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39DF-7675-4044-B5F5-13F8C3D3D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59EB-0063-A849-BE9D-D688996F1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6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BC2B-72DF-584A-9F17-085DF6DE2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63AE-11E3-9145-9B60-AB9AEF7B2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8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4C746-5543-F840-8C71-97D862AE9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6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025C-C7A5-BD46-B047-417DA1693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13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A0BA-4D59-9941-A928-CA7B2130D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3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C760C-E37A-8A49-8CF7-68B22AD60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7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FA4E-E629-D443-B34A-5D3F70E7A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7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DACA-B4C3-6449-A0D3-C06A0B113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96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16A8A2-CEBA-9D46-BE15-6FC84EC16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NULL" TargetMode="Externa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bs.org/wgbh/amex/goldrush/map/images/goldrush_map.jpg" TargetMode="Externa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factmonster.com/spot/nameorigins1.html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://www.pbs.org/weta/thewest/resources/archives/images/wimg660/blhlmnr2.gif" TargetMode="Externa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ontent.answers.com/main/content/wp/en/9/94/California_Gold_Rush_relief_map.p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bs.org/weta/thewest/resources/archives/images/wimg630/oc52mnrs.gif" TargetMode="Externa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walvoordhistory.com/Images/millions_acres.jpg" TargetMode="Externa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ckeyed.com/inside/acre/acre_photo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inghamton.edu/ctah/exodusters.html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nctv.pbslearningmedia.org/resource/akh10.socst.ush.now.westexpans/westward-expansion-18601890/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-Up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771"/>
            <a:ext cx="8229600" cy="4530725"/>
          </a:xfrm>
        </p:spPr>
        <p:txBody>
          <a:bodyPr/>
          <a:lstStyle/>
          <a:p>
            <a:r>
              <a:rPr lang="en-US" sz="2400" dirty="0" smtClean="0"/>
              <a:t>1. True</a:t>
            </a:r>
          </a:p>
          <a:p>
            <a:r>
              <a:rPr lang="en-US" sz="2400" dirty="0" smtClean="0"/>
              <a:t>2. True </a:t>
            </a:r>
          </a:p>
          <a:p>
            <a:r>
              <a:rPr lang="en-US" sz="2400" dirty="0" smtClean="0"/>
              <a:t>3. False: 1799 in Cabarrus County, NC was the first Gold “Strike” in North America.</a:t>
            </a:r>
          </a:p>
          <a:p>
            <a:r>
              <a:rPr lang="en-US" sz="2400" dirty="0" smtClean="0"/>
              <a:t>4. False: Cholera</a:t>
            </a:r>
          </a:p>
          <a:p>
            <a:r>
              <a:rPr lang="en-US" sz="2400" dirty="0" smtClean="0"/>
              <a:t>5.  False: Railroad</a:t>
            </a:r>
          </a:p>
          <a:p>
            <a:r>
              <a:rPr lang="en-US" sz="2400" dirty="0" smtClean="0"/>
              <a:t>6. True</a:t>
            </a:r>
          </a:p>
          <a:p>
            <a:r>
              <a:rPr lang="en-US" sz="2400" dirty="0" smtClean="0"/>
              <a:t>7. True</a:t>
            </a:r>
          </a:p>
          <a:p>
            <a:r>
              <a:rPr lang="en-US" sz="2400" dirty="0" smtClean="0"/>
              <a:t>8. False: 8-10 days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5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Transcontinental Railroad Impact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Before </a:t>
            </a:r>
            <a:r>
              <a:rPr lang="en-US" dirty="0">
                <a:effectLst/>
              </a:rPr>
              <a:t>the railroad, it took almost 6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months and cost $1000 to travel </a:t>
            </a:r>
            <a:r>
              <a:rPr lang="en-US" dirty="0" smtClean="0">
                <a:effectLst/>
              </a:rPr>
              <a:t>from New York to California.</a:t>
            </a:r>
          </a:p>
          <a:p>
            <a:pPr lvl="1">
              <a:defRPr/>
            </a:pPr>
            <a:r>
              <a:rPr lang="en-US" u="sng" dirty="0" smtClean="0">
                <a:effectLst/>
              </a:rPr>
              <a:t>After </a:t>
            </a:r>
            <a:r>
              <a:rPr lang="en-US" u="sng" dirty="0">
                <a:effectLst/>
              </a:rPr>
              <a:t>the transcontinental railroad was completed, it cost $150 and took </a:t>
            </a:r>
            <a:r>
              <a:rPr lang="en-US" u="sng" dirty="0" smtClean="0">
                <a:effectLst/>
              </a:rPr>
              <a:t>about one week!</a:t>
            </a:r>
          </a:p>
          <a:p>
            <a:pPr>
              <a:defRPr/>
            </a:pPr>
            <a:r>
              <a:rPr lang="en-US" dirty="0" smtClean="0">
                <a:effectLst/>
              </a:rPr>
              <a:t>Within 10 </a:t>
            </a:r>
            <a:r>
              <a:rPr lang="en-US" dirty="0">
                <a:effectLst/>
              </a:rPr>
              <a:t>years of the transcontinental railroad’s competition, it was already shipping $50 million worth of freight from coast to coast every year</a:t>
            </a:r>
            <a:r>
              <a:rPr lang="en-US" dirty="0" smtClean="0">
                <a:effectLst/>
              </a:rPr>
              <a:t>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Communication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dirty="0">
                <a:effectLst/>
              </a:rPr>
              <a:t>During the early days of the frontier, a letter took months to travel from the Midwest to California. But </a:t>
            </a:r>
            <a:r>
              <a:rPr lang="en-US" altLang="en-US" u="sng" dirty="0">
                <a:effectLst/>
              </a:rPr>
              <a:t>several developments soon made communication much faster</a:t>
            </a:r>
            <a:r>
              <a:rPr lang="en-US" altLang="en-US" dirty="0">
                <a:effectLst/>
              </a:rPr>
              <a:t>:</a:t>
            </a:r>
          </a:p>
          <a:p>
            <a:pPr lvl="1"/>
            <a:r>
              <a:rPr lang="en-US" altLang="en-US" dirty="0">
                <a:effectLst/>
              </a:rPr>
              <a:t>In April 1860, a mail service called the </a:t>
            </a:r>
            <a:r>
              <a:rPr lang="en-US" altLang="en-US" i="1" dirty="0">
                <a:effectLst/>
              </a:rPr>
              <a:t>pony express</a:t>
            </a:r>
            <a:r>
              <a:rPr lang="en-US" altLang="en-US" dirty="0">
                <a:effectLst/>
              </a:rPr>
              <a:t> began carrying mail between St. Joseph, Missouri, and Sacramento. The service's horseback riders usually made their long journey in about 10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Telegraph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3581400" cy="45307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This instrument, the first used to send messages by means of wires and electric current, could transmit messages in minutes.</a:t>
            </a:r>
          </a:p>
          <a:p>
            <a:pPr>
              <a:defRPr/>
            </a:pPr>
            <a:r>
              <a:rPr lang="en-US" sz="2400" u="sng" dirty="0" smtClean="0">
                <a:effectLst/>
              </a:rPr>
              <a:t>A </a:t>
            </a:r>
            <a:r>
              <a:rPr lang="en-US" sz="2400" u="sng" dirty="0">
                <a:effectLst/>
              </a:rPr>
              <a:t>t</a:t>
            </a:r>
            <a:r>
              <a:rPr lang="en-US" sz="2400" u="sng" dirty="0" smtClean="0">
                <a:effectLst/>
              </a:rPr>
              <a:t>ranscontinental telegraph service was established in 1861.</a:t>
            </a:r>
          </a:p>
          <a:p>
            <a:pPr>
              <a:defRPr/>
            </a:pPr>
            <a:r>
              <a:rPr lang="en-US" sz="2400" u="sng" dirty="0" smtClean="0">
                <a:effectLst/>
              </a:rPr>
              <a:t>The telegraph would be a primary source of communication until it was replaced by the telephone later in the 19</a:t>
            </a:r>
            <a:r>
              <a:rPr lang="en-US" sz="2400" u="sng" baseline="30000" dirty="0" smtClean="0">
                <a:effectLst/>
              </a:rPr>
              <a:t>th</a:t>
            </a:r>
            <a:r>
              <a:rPr lang="en-US" sz="2400" u="sng" dirty="0" smtClean="0">
                <a:effectLst/>
              </a:rPr>
              <a:t> century</a:t>
            </a:r>
            <a:r>
              <a:rPr lang="en-US" sz="2400" dirty="0" smtClean="0">
                <a:effectLst/>
              </a:rPr>
              <a:t>.</a:t>
            </a:r>
            <a:endParaRPr lang="en-US" sz="2400" dirty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581400"/>
            <a:ext cx="48164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187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621213" y="6242050"/>
            <a:ext cx="369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https://en.wikipedia.org/wiki/File:A_through_Z_in_Morse_code.ogg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 you know Morse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this message say?</a:t>
            </a:r>
            <a:endParaRPr lang="en-US" dirty="0"/>
          </a:p>
          <a:p>
            <a:pPr lvl="1">
              <a:defRPr/>
            </a:pPr>
            <a:r>
              <a:rPr lang="en-US" dirty="0"/>
              <a:t>.. ..-.     -.-- --- ..- ·----· .-. .     .-. . .- -.. .. -. --.     </a:t>
            </a:r>
            <a:r>
              <a:rPr lang="en-US" dirty="0" smtClean="0"/>
              <a:t>     - </a:t>
            </a:r>
            <a:r>
              <a:rPr lang="en-US" dirty="0"/>
              <a:t>.... .. ... --··--     ... - .- - .     -... . .- -     -.. ..- -.- .     </a:t>
            </a:r>
            <a:r>
              <a:rPr lang="en-US" dirty="0" smtClean="0"/>
              <a:t>  --- </a:t>
            </a:r>
            <a:r>
              <a:rPr lang="en-US" dirty="0"/>
              <a:t>-.     -- --- -. -.. .- -.--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303838" cy="26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Warm-Up: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Quietly begin working on the warm-up on your desk when you are seated.</a:t>
            </a:r>
          </a:p>
          <a:p>
            <a:r>
              <a:rPr lang="en-US" dirty="0" smtClean="0"/>
              <a:t>Use pages 122 and 219-296 in your textbook to find answers to the questions on the front; the map is on the back.</a:t>
            </a:r>
          </a:p>
          <a:p>
            <a:r>
              <a:rPr lang="en-US" dirty="0" smtClean="0"/>
              <a:t>You may use colored pencils or regular pen/pencil.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010400" cy="46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Impact on the American Indians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 smtClean="0"/>
              <a:t>As more settlers moved father west: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dirty="0" smtClean="0"/>
              <a:t>They </a:t>
            </a:r>
            <a:r>
              <a:rPr lang="en-US" altLang="en-US" u="sng" dirty="0" smtClean="0"/>
              <a:t>took more Native American land </a:t>
            </a:r>
            <a:r>
              <a:rPr lang="en-US" altLang="en-US" dirty="0" smtClean="0"/>
              <a:t>and </a:t>
            </a:r>
            <a:r>
              <a:rPr lang="en-US" altLang="en-US" u="sng" dirty="0" smtClean="0"/>
              <a:t>created conflict </a:t>
            </a:r>
            <a:r>
              <a:rPr lang="en-US" altLang="en-US" dirty="0" smtClean="0"/>
              <a:t>with the Native American tribes.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dirty="0" smtClean="0"/>
              <a:t>The United States government exercised its power to make treaties </a:t>
            </a:r>
            <a:r>
              <a:rPr lang="en-US" altLang="en-US" dirty="0" smtClean="0"/>
              <a:t>and </a:t>
            </a:r>
            <a:r>
              <a:rPr lang="en-US" altLang="en-US" u="sng" dirty="0" smtClean="0"/>
              <a:t>forced tribes </a:t>
            </a:r>
            <a:r>
              <a:rPr lang="en-US" altLang="en-US" u="sng" dirty="0" smtClean="0"/>
              <a:t>to move from their ancestral lands</a:t>
            </a:r>
            <a:r>
              <a:rPr lang="en-US" altLang="en-US" dirty="0" smtClean="0"/>
              <a:t>.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Indian Removal Act (1830)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 dirty="0" smtClean="0"/>
              <a:t>Policy of removing Native Americans from the states</a:t>
            </a:r>
          </a:p>
          <a:p>
            <a:pPr eaLnBrk="1" hangingPunct="1">
              <a:defRPr/>
            </a:pPr>
            <a:r>
              <a:rPr lang="en-US" altLang="en-US" dirty="0" smtClean="0"/>
              <a:t>“Voluntarily” signed removal treaties</a:t>
            </a:r>
          </a:p>
          <a:p>
            <a:pPr eaLnBrk="1" hangingPunct="1">
              <a:defRPr/>
            </a:pPr>
            <a:r>
              <a:rPr lang="en-US" altLang="en-US" u="sng" dirty="0" smtClean="0"/>
              <a:t>Exchanged land in the East for land in the West</a:t>
            </a:r>
          </a:p>
          <a:p>
            <a:pPr eaLnBrk="1" hangingPunct="1">
              <a:defRPr/>
            </a:pPr>
            <a:r>
              <a:rPr lang="en-US" altLang="en-US" dirty="0" smtClean="0"/>
              <a:t>Signed under </a:t>
            </a:r>
            <a:r>
              <a:rPr lang="en-US" altLang="en-US" u="sng" dirty="0" smtClean="0"/>
              <a:t>President Andrew Jackson</a:t>
            </a:r>
          </a:p>
          <a:p>
            <a:pPr eaLnBrk="1" hangingPunct="1">
              <a:defRPr/>
            </a:pPr>
            <a:r>
              <a:rPr lang="en-US" altLang="en-US" dirty="0" smtClean="0"/>
              <a:t>Led to the emigration of tens of thousands of Native Americans into the West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 dirty="0" smtClean="0"/>
              <a:t>Trail of Tears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276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u="sng" dirty="0" smtClean="0"/>
              <a:t>Forced relocation of the Cherokee tribe from its lands in the southeastern U.S. to Oklahoma</a:t>
            </a:r>
          </a:p>
          <a:p>
            <a:pPr eaLnBrk="1" hangingPunct="1">
              <a:defRPr/>
            </a:pPr>
            <a:r>
              <a:rPr lang="en-US" altLang="en-US" sz="2400" dirty="0" smtClean="0"/>
              <a:t>Georgia Gold Rush (1829) on Cherokee lands led to pressure for removal</a:t>
            </a:r>
          </a:p>
          <a:p>
            <a:pPr eaLnBrk="1" hangingPunct="1">
              <a:defRPr/>
            </a:pPr>
            <a:r>
              <a:rPr lang="en-US" altLang="en-US" sz="2400" u="sng" dirty="0" smtClean="0"/>
              <a:t>Led to (estimated) 4,000 Indian deaths</a:t>
            </a:r>
          </a:p>
          <a:p>
            <a:pPr eaLnBrk="1" hangingPunct="1">
              <a:defRPr/>
            </a:pPr>
            <a:r>
              <a:rPr lang="en-US" altLang="en-US" sz="2400" dirty="0" smtClean="0"/>
              <a:t>Many died from diseases, starvation, exhaustion</a:t>
            </a:r>
            <a:endParaRPr lang="en-US" altLang="en-US" sz="2400" dirty="0"/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u="sng" dirty="0" smtClean="0"/>
              <a:t>Indian tribes forced to reservations </a:t>
            </a:r>
            <a:r>
              <a:rPr lang="en-US" dirty="0" smtClean="0"/>
              <a:t>– land supposed to be set aside for Indians and not managed by the U.S. Government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/>
              <a:t>Generally poor land, no hunting, not good for crops.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>
                <a:effectLst/>
              </a:rPr>
              <a:t>The collective geographical area of all reservations is </a:t>
            </a:r>
            <a:r>
              <a:rPr lang="en-US" dirty="0" smtClean="0">
                <a:effectLst/>
              </a:rPr>
              <a:t>56,200,000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acres</a:t>
            </a:r>
            <a:r>
              <a:rPr lang="en-US" dirty="0">
                <a:effectLst/>
              </a:rPr>
              <a:t>, approximately the size of </a:t>
            </a:r>
            <a:r>
              <a:rPr lang="en-US" dirty="0" smtClean="0">
                <a:effectLst/>
              </a:rPr>
              <a:t>Idaho.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w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dirty="0" smtClean="0"/>
              <a:t>Westward Expansion:</a:t>
            </a:r>
            <a:br>
              <a:rPr lang="en-US" altLang="en-US" sz="6600" dirty="0" smtClean="0"/>
            </a:br>
            <a:r>
              <a:rPr lang="en-US" altLang="en-US" sz="6600" dirty="0" smtClean="0"/>
              <a:t>Moving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Buffalo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800" u="sng" dirty="0" smtClean="0"/>
              <a:t>Buffalo driven to near extinction due to expansion out West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altLang="en-US" sz="2400" u="sng" dirty="0"/>
              <a:t>Primary </a:t>
            </a:r>
            <a:r>
              <a:rPr lang="en-US" altLang="en-US" sz="2400" u="sng" dirty="0" smtClean="0"/>
              <a:t>food/clothing/shelter </a:t>
            </a:r>
            <a:r>
              <a:rPr lang="en-US" altLang="en-US" sz="2400" u="sng" dirty="0"/>
              <a:t>source for Native Americans on the </a:t>
            </a:r>
            <a:r>
              <a:rPr lang="en-US" altLang="en-US" sz="2400" u="sng" dirty="0" smtClean="0"/>
              <a:t>plains.</a:t>
            </a:r>
            <a:endParaRPr lang="en-US" altLang="en-US" u="sng" dirty="0" smtClean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Est. 40,000,000 Buffalo in 1830 - Down to 541 in 1889.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Aside from necessity use, sport hunting and commercial killings were main cause of deaths</a:t>
            </a:r>
          </a:p>
        </p:txBody>
      </p:sp>
      <p:pic>
        <p:nvPicPr>
          <p:cNvPr id="19460" name="Picture 4" descr="BUFFALO-HERD-YNP">
            <a:hlinkClick r:id="rId2" invalidUrl="http://images.google.com/imgres?imgurl=http://www.wildnatureimages.com/A to C3000/BUFFALO-HERD-YNP..jpg&amp;imgrefurl=http://www.wildnatureimages.com/Buffalo 3 YNP.htm&amp;h=395&amp;w=600&amp;sz=68&amp;hl=en&amp;start=9&amp;um=1&amp;usg=__YyorM5OtLViuK8jjv80-0VhMTS8=&amp;tbnid=xDdLh_24b1QcXM:&amp;tbnh=89&amp;tbnw=135&amp;prev=/images?q=buffalo&amp;um=1&amp;hl=en&amp;rls=ADBS,ADBS:2006-43,ADBS:en&amp;sa=N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9163" y="1600200"/>
            <a:ext cx="3957637" cy="260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 dirty="0" smtClean="0"/>
              <a:t>Notable Conflicts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610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altLang="en-US" dirty="0" smtClean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"/>
              <a:defRPr/>
            </a:pPr>
            <a:r>
              <a:rPr 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Sand Creek Massacre (1864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killing of 450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Cheyenne by U.S. Soldiers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"/>
              <a:defRPr/>
            </a:pPr>
            <a:r>
              <a:rPr 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Battle of Little 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Big Horn </a:t>
            </a:r>
            <a:r>
              <a:rPr 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(1876)-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U.S. 7</a:t>
            </a:r>
            <a:r>
              <a:rPr lang="en-US" sz="2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Cavalry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led by George Armstrong Custer wiped out by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mixture of Sioux and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Cheyenne forces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"/>
              <a:defRPr/>
            </a:pPr>
            <a:r>
              <a:rPr 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Battle </a:t>
            </a:r>
            <a:r>
              <a:rPr 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Wounded 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Knee </a:t>
            </a:r>
            <a:r>
              <a:rPr 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(1890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last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major confrontation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death of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(estimated) 150 Native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Americans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Dawes Act (1887)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/>
              <a:t>Goal: to “assimilate” Native </a:t>
            </a:r>
            <a:r>
              <a:rPr lang="en-US" sz="2800" u="sng" dirty="0" smtClean="0"/>
              <a:t>Americans</a:t>
            </a:r>
          </a:p>
          <a:p>
            <a:pPr>
              <a:defRPr/>
            </a:pPr>
            <a:r>
              <a:rPr lang="en-US" sz="2400" u="sng" dirty="0" smtClean="0"/>
              <a:t>Reservations </a:t>
            </a:r>
            <a:r>
              <a:rPr lang="en-US" sz="2400" u="sng" dirty="0" smtClean="0"/>
              <a:t>were broken up into "allotments" that were given out to individual families. </a:t>
            </a:r>
          </a:p>
          <a:p>
            <a:pPr lvl="1">
              <a:defRPr/>
            </a:pPr>
            <a:r>
              <a:rPr lang="en-US" sz="2400" dirty="0" smtClean="0"/>
              <a:t>Families were supposed to farm and build homes on their allotment to support themselves </a:t>
            </a:r>
          </a:p>
          <a:p>
            <a:pPr>
              <a:defRPr/>
            </a:pPr>
            <a:r>
              <a:rPr lang="en-US" sz="2800" u="sng" dirty="0" smtClean="0"/>
              <a:t>It </a:t>
            </a:r>
            <a:r>
              <a:rPr lang="en-US" sz="2800" u="sng" dirty="0" smtClean="0"/>
              <a:t>failed: </a:t>
            </a:r>
          </a:p>
          <a:p>
            <a:pPr lvl="1">
              <a:defRPr/>
            </a:pPr>
            <a:r>
              <a:rPr lang="en-US" sz="2400" dirty="0" smtClean="0"/>
              <a:t>Much of the </a:t>
            </a:r>
            <a:r>
              <a:rPr lang="en-US" sz="2400" u="sng" dirty="0" smtClean="0"/>
              <a:t>land was unsuitable for farming &amp; ranching</a:t>
            </a:r>
          </a:p>
          <a:p>
            <a:pPr lvl="1">
              <a:defRPr/>
            </a:pPr>
            <a:r>
              <a:rPr lang="en-US" sz="2400" dirty="0" smtClean="0"/>
              <a:t>Some refused to adopt a different way of life</a:t>
            </a:r>
          </a:p>
          <a:p>
            <a:pPr lvl="1">
              <a:defRPr/>
            </a:pPr>
            <a:r>
              <a:rPr lang="en-US" sz="2400" dirty="0" smtClean="0"/>
              <a:t>Some sold their land to white settlers, but others were upset that their land was given away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oldrush_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5069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371600"/>
            <a:ext cx="4495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sz="2400" u="sng" dirty="0" smtClean="0"/>
              <a:t>Sutter's Mill/Coloma- Jan. 24, 1848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James Marshall kicked off the California gold rush when he spotted some bits of gold in a mill raceway. </a:t>
            </a:r>
            <a:r>
              <a:rPr lang="en-US" sz="2400" dirty="0" smtClean="0"/>
              <a:t>Within two years, 100,000 people had flocked to California to make their fortune.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sz="2400" dirty="0" smtClean="0"/>
              <a:t>Sacramento population:</a:t>
            </a:r>
          </a:p>
          <a:p>
            <a:pPr marL="1085850" lvl="1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sz="2000" dirty="0" smtClean="0"/>
              <a:t>1846- 200</a:t>
            </a:r>
          </a:p>
          <a:p>
            <a:pPr marL="1085850" lvl="1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sz="2000" dirty="0" smtClean="0"/>
              <a:t>1852- 36,000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California </a:t>
            </a:r>
            <a:r>
              <a:rPr lang="en-US" altLang="en-US" dirty="0"/>
              <a:t>Gold Rush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410200" y="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 u="sng" smtClean="0">
                <a:latin typeface="Arial" charset="0"/>
              </a:rPr>
              <a:t>Gold and Silver Strikes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410200" y="609600"/>
            <a:ext cx="3733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 smtClean="0">
                <a:latin typeface="Arial" charset="0"/>
              </a:rPr>
              <a:t>The CA Gold Rush began in 1849, attracting thousands of gold hunters known as </a:t>
            </a:r>
            <a:r>
              <a:rPr lang="en-US" altLang="en-US" sz="2400" b="1" dirty="0" smtClean="0">
                <a:latin typeface="Arial" charset="0"/>
              </a:rPr>
              <a:t>forty-niners</a:t>
            </a:r>
            <a:r>
              <a:rPr lang="en-US" altLang="en-US" sz="2400" dirty="0" smtClean="0">
                <a:latin typeface="Arial" charset="0"/>
              </a:rPr>
              <a:t>. </a:t>
            </a:r>
          </a:p>
        </p:txBody>
      </p:sp>
      <p:pic>
        <p:nvPicPr>
          <p:cNvPr id="50180" name="Picture 4" descr="California_Gold_Rush_relief_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San_Francisco_49ers_helmet_rightfac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343400"/>
            <a:ext cx="1238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blhlmnr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 smtClean="0"/>
              <a:t>Gold and silver mines were discovered throughout the West, including Colorado, Nevada and Oregon.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u="sng" dirty="0" smtClean="0"/>
              <a:t>Thousands of miners from the U.S., Europe, Mexico, and China flocked to the West.</a:t>
            </a:r>
          </a:p>
        </p:txBody>
      </p:sp>
      <p:pic>
        <p:nvPicPr>
          <p:cNvPr id="53253" name="Picture 5" descr="oc52mn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066925"/>
            <a:ext cx="46672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800225" y="5761038"/>
            <a:ext cx="4876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 i="1" smtClean="0">
                <a:latin typeface="Arial" charset="0"/>
              </a:rPr>
              <a:t>White and Chinese miners hoping to strike it rich during the California Gold Rush at Auburn Ravine in 1852.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/>
      <p:bldP spid="532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Frontier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2400" dirty="0" smtClean="0"/>
              <a:t>Read the excerpts from Frederick Jackson Turner’s Frontier Thesis and answer the following </a:t>
            </a:r>
            <a:r>
              <a:rPr lang="en-US" sz="2400" dirty="0" smtClean="0"/>
              <a:t>questions. Do your best, you will be turning your answers in:</a:t>
            </a:r>
            <a:endParaRPr lang="en-US" sz="2400" dirty="0" smtClean="0"/>
          </a:p>
          <a:p>
            <a:pPr lvl="1"/>
            <a:r>
              <a:rPr lang="en-US" sz="2400" dirty="0" smtClean="0"/>
              <a:t>Academic</a:t>
            </a:r>
          </a:p>
          <a:p>
            <a:pPr lvl="2"/>
            <a:r>
              <a:rPr lang="en-US" dirty="0" smtClean="0"/>
              <a:t>Where is the Frontier?</a:t>
            </a:r>
          </a:p>
          <a:p>
            <a:pPr lvl="2"/>
            <a:r>
              <a:rPr lang="en-US" dirty="0" smtClean="0"/>
              <a:t>How does the wilderness “change” Europeans into Americans?</a:t>
            </a:r>
          </a:p>
          <a:p>
            <a:pPr lvl="2"/>
            <a:r>
              <a:rPr lang="en-US" dirty="0" smtClean="0"/>
              <a:t>Where all the Frontier settlers English? Who all settled in the West?</a:t>
            </a:r>
          </a:p>
          <a:p>
            <a:pPr lvl="1"/>
            <a:r>
              <a:rPr lang="en-US" sz="2400" dirty="0" smtClean="0"/>
              <a:t>Honors</a:t>
            </a:r>
          </a:p>
          <a:p>
            <a:pPr lvl="2"/>
            <a:r>
              <a:rPr lang="en-US" dirty="0" smtClean="0"/>
              <a:t>Same questions as above, plus:</a:t>
            </a:r>
          </a:p>
          <a:p>
            <a:pPr lvl="2"/>
            <a:r>
              <a:rPr lang="en-US" dirty="0" smtClean="0"/>
              <a:t>Why is the Frontier significant to the American </a:t>
            </a:r>
            <a:r>
              <a:rPr lang="en-US" smtClean="0"/>
              <a:t>identity</a:t>
            </a:r>
            <a:r>
              <a:rPr lang="en-US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9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Homework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In 140 characters* (or less), compose a Tweet that summarizes Turner’s image or important of the American frontier</a:t>
            </a:r>
          </a:p>
          <a:p>
            <a:pPr lvl="1"/>
            <a:r>
              <a:rPr lang="en-US" dirty="0" smtClean="0"/>
              <a:t>Honors: Summarize a criticism or flaw with Turner’s explanation</a:t>
            </a:r>
          </a:p>
          <a:p>
            <a:pPr lvl="1"/>
            <a:r>
              <a:rPr lang="en-US" dirty="0" smtClean="0"/>
              <a:t>*Characters include letters, spaces and punctuation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80069"/>
            <a:ext cx="5715000" cy="23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Why did people move west after the Civil War?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dirty="0" smtClean="0"/>
              <a:t>In the East, farmland was expensive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altLang="en-US" dirty="0" smtClean="0"/>
              <a:t>Poor people could not buy their own land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altLang="en-US" u="sng" dirty="0" smtClean="0"/>
              <a:t>Sharecropping</a:t>
            </a:r>
            <a:r>
              <a:rPr lang="en-US" altLang="en-US" dirty="0" smtClean="0"/>
              <a:t> was how many poor whites and ex-slaves had to farm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altLang="en-US" dirty="0" smtClean="0"/>
              <a:t>Chance to begin anew was enticing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dirty="0"/>
              <a:t>T</a:t>
            </a:r>
            <a:r>
              <a:rPr lang="en-US" altLang="en-US" dirty="0" smtClean="0"/>
              <a:t>he west was “wide open” – Overcrowding occurring in the East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dirty="0" smtClean="0"/>
              <a:t>Gold and silver was discovered – many left seeking fortune.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152400"/>
            <a:ext cx="510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Homestead Act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096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800" u="sng" dirty="0" smtClean="0"/>
              <a:t>Law signed by Lincoln in 1862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800" u="sng" dirty="0" smtClean="0"/>
              <a:t>For a small fee, a person could obtain 160 acres of land out west</a:t>
            </a:r>
            <a:endParaRPr lang="en-US" altLang="en-US" sz="2800" u="sng" dirty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800" u="sng" dirty="0" smtClean="0"/>
              <a:t>Some rules applied</a:t>
            </a:r>
            <a:r>
              <a:rPr lang="en-US" altLang="en-US" sz="2800" dirty="0" smtClean="0"/>
              <a:t>: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altLang="en-US" sz="2000" dirty="0" smtClean="0"/>
              <a:t>At least 21 years old or head of a family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altLang="en-US" sz="2000" dirty="0" smtClean="0"/>
              <a:t>American citizen or immigrant filing for citizenship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altLang="en-US" sz="2000" dirty="0" smtClean="0"/>
              <a:t>Build house a minimum size (12 feet by 14 feet)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altLang="en-US" sz="2000" dirty="0" smtClean="0"/>
              <a:t>Live in house 6 months out of year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altLang="en-US" sz="2000" dirty="0" smtClean="0"/>
              <a:t>Farm land 5 </a:t>
            </a:r>
            <a:r>
              <a:rPr lang="en-US" altLang="en-US" sz="2000" dirty="0" err="1" smtClean="0"/>
              <a:t>yrs</a:t>
            </a:r>
            <a:r>
              <a:rPr lang="en-US" altLang="en-US" sz="2000" dirty="0" smtClean="0"/>
              <a:t> in a row before ownership set</a:t>
            </a:r>
            <a:endParaRPr lang="en-US" altLang="en-US" sz="2000" dirty="0"/>
          </a:p>
          <a:p>
            <a:pPr lvl="2" eaLnBrk="1" hangingPunct="1">
              <a:buFont typeface="Wingdings" pitchFamily="2" charset="2"/>
              <a:buChar char="n"/>
              <a:defRPr/>
            </a:pPr>
            <a:endParaRPr lang="en-US" altLang="en-US" sz="2000" dirty="0" smtClean="0"/>
          </a:p>
          <a:p>
            <a:pPr lvl="2" eaLnBrk="1" hangingPunct="1">
              <a:buFont typeface="Wingdings" pitchFamily="2" charset="2"/>
              <a:buChar char="n"/>
              <a:defRPr/>
            </a:pPr>
            <a:endParaRPr lang="en-US" altLang="en-US" sz="20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5181600"/>
            <a:ext cx="822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2" eaLnBrk="1" hangingPunct="1">
              <a:defRPr/>
            </a:pPr>
            <a:endParaRPr lang="en-US" altLang="en-US" smtClean="0"/>
          </a:p>
        </p:txBody>
      </p:sp>
      <p:pic>
        <p:nvPicPr>
          <p:cNvPr id="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752600"/>
            <a:ext cx="254635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038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27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45339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1113" y="59880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i="1" dirty="0" smtClean="0"/>
              <a:t>In the photos above, the blue square represents one acre.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Manifest Destiny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35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800" u="sng" dirty="0" smtClean="0"/>
              <a:t>Belief that the fate of the settlers was to </a:t>
            </a:r>
            <a:r>
              <a:rPr lang="en-US" altLang="en-US" sz="2800" u="sng" dirty="0"/>
              <a:t>grow and become powerful regardless of who or what was in their </a:t>
            </a:r>
            <a:r>
              <a:rPr lang="en-US" altLang="en-US" sz="2800" u="sng" dirty="0" smtClean="0"/>
              <a:t>way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800" dirty="0" smtClean="0"/>
              <a:t>Americans, stirred by their hunger for land and the ideology of “Manifest Destiny,” flocked to the new frontiers, seeking to build in the image of the U.S.A.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800" u="sng" dirty="0" smtClean="0"/>
              <a:t>Belief in cultural and racial superiority led to conflicts with Native Americans, Hispanics.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486400" y="0"/>
            <a:ext cx="36576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  <a:defRPr/>
            </a:pPr>
            <a:r>
              <a:rPr lang="en-US" altLang="en-US" sz="2800" dirty="0" smtClean="0"/>
              <a:t> Thousands of African-Americans moved west in 1879 in an effort to find land/work, escape racism, etc.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en-US" altLang="en-US" sz="2800" dirty="0" smtClean="0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414963" y="2438400"/>
            <a:ext cx="3733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  <a:defRPr/>
            </a:pPr>
            <a:r>
              <a:rPr lang="en-US" altLang="en-US" sz="2800" dirty="0" smtClean="0"/>
              <a:t> This was known as the “</a:t>
            </a:r>
            <a:r>
              <a:rPr lang="en-US" altLang="en-US" sz="2800" u="sng" dirty="0" smtClean="0"/>
              <a:t>Exodus of 1879</a:t>
            </a:r>
            <a:r>
              <a:rPr lang="en-US" altLang="en-US" sz="2800" dirty="0" smtClean="0"/>
              <a:t>”, and the participants were called “</a:t>
            </a:r>
            <a:r>
              <a:rPr lang="en-US" altLang="en-US" sz="2800" dirty="0" err="1" smtClean="0">
                <a:latin typeface="+mj-lt"/>
              </a:rPr>
              <a:t>Exodusters</a:t>
            </a:r>
            <a:r>
              <a:rPr lang="en-US" altLang="en-US" sz="2800" dirty="0" smtClean="0"/>
              <a:t>”.</a:t>
            </a:r>
          </a:p>
        </p:txBody>
      </p:sp>
      <p:pic>
        <p:nvPicPr>
          <p:cNvPr id="8499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83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Transcontinental Railroad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4530725"/>
          </a:xfrm>
        </p:spPr>
        <p:txBody>
          <a:bodyPr/>
          <a:lstStyle/>
          <a:p>
            <a:r>
              <a:rPr lang="en-US" altLang="en-US" sz="2400" dirty="0">
                <a:effectLst/>
              </a:rPr>
              <a:t>Before the 1850's, most people traveled westward by wagon and/or horseback. </a:t>
            </a:r>
          </a:p>
          <a:p>
            <a:pPr lvl="1"/>
            <a:r>
              <a:rPr lang="en-US" altLang="en-US" sz="2000" u="sng" dirty="0">
                <a:effectLst/>
              </a:rPr>
              <a:t>The Pacific Railroad Act of 1862 authorized a transcontinental rail line</a:t>
            </a:r>
          </a:p>
          <a:p>
            <a:pPr lvl="1"/>
            <a:r>
              <a:rPr lang="en-US" altLang="en-US" sz="2000" dirty="0">
                <a:effectLst/>
              </a:rPr>
              <a:t>The </a:t>
            </a:r>
            <a:r>
              <a:rPr lang="en-US" altLang="en-US" sz="2000" u="sng" dirty="0">
                <a:effectLst/>
              </a:rPr>
              <a:t>Union Pacific Railroad </a:t>
            </a:r>
            <a:r>
              <a:rPr lang="en-US" altLang="en-US" sz="2000" dirty="0">
                <a:effectLst/>
              </a:rPr>
              <a:t>built their railroad westward from Omaha, Nebraska, and the </a:t>
            </a:r>
            <a:r>
              <a:rPr lang="en-US" altLang="en-US" sz="2000" u="sng" dirty="0">
                <a:effectLst/>
              </a:rPr>
              <a:t>Central Pacific Railroad </a:t>
            </a:r>
            <a:r>
              <a:rPr lang="en-US" altLang="en-US" sz="2000" dirty="0">
                <a:effectLst/>
              </a:rPr>
              <a:t>built it eastward from Sacramento, California. </a:t>
            </a:r>
          </a:p>
          <a:p>
            <a:pPr lvl="1"/>
            <a:r>
              <a:rPr lang="en-US" altLang="en-US" sz="2000" u="sng" dirty="0">
                <a:effectLst/>
              </a:rPr>
              <a:t>These two lines met at Promontory, Utah, in 1869</a:t>
            </a:r>
            <a:r>
              <a:rPr lang="en-US" altLang="en-US" sz="2000" dirty="0">
                <a:effectLst/>
              </a:rPr>
              <a:t>. On May 10, to mark the achievement, officials of the two railroads drove silver and gold spikes to join the rails. </a:t>
            </a:r>
          </a:p>
          <a:p>
            <a:pPr lvl="1"/>
            <a:r>
              <a:rPr lang="en-US" altLang="en-US" sz="2000" dirty="0">
                <a:effectLst/>
              </a:rPr>
              <a:t>This feat made possible coast-to-coast travel in 8 to 10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477000" y="1066800"/>
            <a:ext cx="2667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dirty="0" smtClean="0"/>
              <a:t>· </a:t>
            </a:r>
            <a:r>
              <a:rPr lang="en-US" altLang="en-US" sz="2400" u="sng" dirty="0" smtClean="0"/>
              <a:t>Labor was scarce due to the hard, dangerous work and low pay.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477000" y="2667000"/>
            <a:ext cx="25908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dirty="0" smtClean="0"/>
              <a:t>· </a:t>
            </a:r>
            <a:r>
              <a:rPr lang="en-US" altLang="en-US" sz="2400" u="sng" dirty="0" smtClean="0"/>
              <a:t>Therefore, immigrant labor was used.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smtClean="0">
                <a:hlinkClick r:id="rId2"/>
              </a:rPr>
              <a:t>http://unctv.pbslearningmedia.org/resource/akh10.socst.ush.now.westexpans/westward-expansion-18601890/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 smtClean="0"/>
          </a:p>
        </p:txBody>
      </p:sp>
      <p:pic>
        <p:nvPicPr>
          <p:cNvPr id="64517" name="Picture 5" descr="Transcontinental_railroad_ro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6" r="46790" b="5150"/>
          <a:stretch>
            <a:fillRect/>
          </a:stretch>
        </p:blipFill>
        <p:spPr bwMode="auto">
          <a:xfrm>
            <a:off x="0" y="1143000"/>
            <a:ext cx="65547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962400" y="2819400"/>
            <a:ext cx="2438400" cy="310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/>
              <a:t>Union Pacific –</a:t>
            </a:r>
            <a:r>
              <a:rPr lang="en-US" altLang="en-US" sz="2800" dirty="0" smtClean="0"/>
              <a:t> workforce consisted of Civil War veterans and Irish immigrants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85800" y="2554288"/>
            <a:ext cx="28956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/>
              <a:t>Central Pacific –</a:t>
            </a:r>
            <a:r>
              <a:rPr lang="en-US" altLang="en-US" sz="2800" dirty="0" smtClean="0"/>
              <a:t> workforce was primarily Chinese immigrants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705600" y="4445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u="sng" smtClean="0"/>
              <a:t>Immigrant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6" grpId="0"/>
      <p:bldP spid="64518" grpId="0" animBg="1"/>
      <p:bldP spid="64519" grpId="0" animBg="1"/>
      <p:bldP spid="64521" grpId="0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D138E722D324194E9D2C74D1F7EC3" ma:contentTypeVersion="0" ma:contentTypeDescription="Create a new document." ma:contentTypeScope="" ma:versionID="d6f3d3f10c498d37275742904db5479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D5CE0BF-DE22-439E-A916-E7126EFB9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17834</TotalTime>
  <Words>1331</Words>
  <Application>Microsoft Macintosh PowerPoint</Application>
  <PresentationFormat>On-screen Show (4:3)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Wingdings</vt:lpstr>
      <vt:lpstr>Arial</vt:lpstr>
      <vt:lpstr>Maple</vt:lpstr>
      <vt:lpstr>Warm -Up Answers</vt:lpstr>
      <vt:lpstr>Westward Expansion: Moving West</vt:lpstr>
      <vt:lpstr>Why did people move west after the Civil War?</vt:lpstr>
      <vt:lpstr>Homestead Act</vt:lpstr>
      <vt:lpstr>PowerPoint Presentation</vt:lpstr>
      <vt:lpstr>Manifest Destiny </vt:lpstr>
      <vt:lpstr>PowerPoint Presentation</vt:lpstr>
      <vt:lpstr>Transcontinental Railroad</vt:lpstr>
      <vt:lpstr>PowerPoint Presentation</vt:lpstr>
      <vt:lpstr>Transcontinental Railroad Impact</vt:lpstr>
      <vt:lpstr>Communication</vt:lpstr>
      <vt:lpstr>Telegraph</vt:lpstr>
      <vt:lpstr>Do you know Morse Code?</vt:lpstr>
      <vt:lpstr>Warm-Up: Day 2</vt:lpstr>
      <vt:lpstr>PowerPoint Presentation</vt:lpstr>
      <vt:lpstr>Impact on the American Indians</vt:lpstr>
      <vt:lpstr>Indian Removal Act (1830)</vt:lpstr>
      <vt:lpstr>Trail of Tears</vt:lpstr>
      <vt:lpstr>Reservations</vt:lpstr>
      <vt:lpstr>The Buffalo</vt:lpstr>
      <vt:lpstr>Notable Conflicts</vt:lpstr>
      <vt:lpstr>Dawes Act (1887)</vt:lpstr>
      <vt:lpstr>PowerPoint Presentation</vt:lpstr>
      <vt:lpstr>PowerPoint Presentation</vt:lpstr>
      <vt:lpstr>PowerPoint Presentation</vt:lpstr>
      <vt:lpstr>Frontier Thesis</vt:lpstr>
      <vt:lpstr>Twitter Homework Assignment</vt:lpstr>
    </vt:vector>
  </TitlesOfParts>
  <Company>Cardinal O'Hara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West</dc:title>
  <dc:creator>Patricia Arnold</dc:creator>
  <cp:lastModifiedBy>Microsoft Office User</cp:lastModifiedBy>
  <cp:revision>114</cp:revision>
  <dcterms:created xsi:type="dcterms:W3CDTF">2008-10-07T15:44:52Z</dcterms:created>
  <dcterms:modified xsi:type="dcterms:W3CDTF">2017-01-26T03:03:44Z</dcterms:modified>
</cp:coreProperties>
</file>